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4" r:id="rId1"/>
  </p:sldMasterIdLst>
  <p:notesMasterIdLst>
    <p:notesMasterId r:id="rId101"/>
  </p:notesMasterIdLst>
  <p:sldIdLst>
    <p:sldId id="455" r:id="rId2"/>
    <p:sldId id="1168" r:id="rId3"/>
    <p:sldId id="1167" r:id="rId4"/>
    <p:sldId id="1169" r:id="rId5"/>
    <p:sldId id="266" r:id="rId6"/>
    <p:sldId id="749" r:id="rId7"/>
    <p:sldId id="748" r:id="rId8"/>
    <p:sldId id="750" r:id="rId9"/>
    <p:sldId id="747" r:id="rId10"/>
    <p:sldId id="458" r:id="rId11"/>
    <p:sldId id="753" r:id="rId12"/>
    <p:sldId id="754" r:id="rId13"/>
    <p:sldId id="755" r:id="rId14"/>
    <p:sldId id="756" r:id="rId15"/>
    <p:sldId id="762" r:id="rId16"/>
    <p:sldId id="763" r:id="rId17"/>
    <p:sldId id="764" r:id="rId18"/>
    <p:sldId id="760" r:id="rId19"/>
    <p:sldId id="771" r:id="rId20"/>
    <p:sldId id="772" r:id="rId21"/>
    <p:sldId id="773" r:id="rId22"/>
    <p:sldId id="761" r:id="rId23"/>
    <p:sldId id="775" r:id="rId24"/>
    <p:sldId id="776" r:id="rId25"/>
    <p:sldId id="777" r:id="rId26"/>
    <p:sldId id="778" r:id="rId27"/>
    <p:sldId id="779" r:id="rId28"/>
    <p:sldId id="781" r:id="rId29"/>
    <p:sldId id="783" r:id="rId30"/>
    <p:sldId id="780" r:id="rId31"/>
    <p:sldId id="784" r:id="rId32"/>
    <p:sldId id="785" r:id="rId33"/>
    <p:sldId id="797" r:id="rId34"/>
    <p:sldId id="786" r:id="rId35"/>
    <p:sldId id="787" r:id="rId36"/>
    <p:sldId id="788" r:id="rId37"/>
    <p:sldId id="789" r:id="rId38"/>
    <p:sldId id="791" r:id="rId39"/>
    <p:sldId id="800" r:id="rId40"/>
    <p:sldId id="792" r:id="rId41"/>
    <p:sldId id="793" r:id="rId42"/>
    <p:sldId id="794" r:id="rId43"/>
    <p:sldId id="795" r:id="rId44"/>
    <p:sldId id="790" r:id="rId45"/>
    <p:sldId id="796" r:id="rId46"/>
    <p:sldId id="798" r:id="rId47"/>
    <p:sldId id="799" r:id="rId48"/>
    <p:sldId id="721" r:id="rId49"/>
    <p:sldId id="462" r:id="rId50"/>
    <p:sldId id="467" r:id="rId51"/>
    <p:sldId id="460" r:id="rId52"/>
    <p:sldId id="468" r:id="rId53"/>
    <p:sldId id="470" r:id="rId54"/>
    <p:sldId id="469" r:id="rId55"/>
    <p:sldId id="471" r:id="rId56"/>
    <p:sldId id="480" r:id="rId57"/>
    <p:sldId id="844" r:id="rId58"/>
    <p:sldId id="365" r:id="rId59"/>
    <p:sldId id="472" r:id="rId60"/>
    <p:sldId id="366" r:id="rId61"/>
    <p:sldId id="474" r:id="rId62"/>
    <p:sldId id="478" r:id="rId63"/>
    <p:sldId id="477" r:id="rId64"/>
    <p:sldId id="475" r:id="rId65"/>
    <p:sldId id="476" r:id="rId66"/>
    <p:sldId id="841" r:id="rId67"/>
    <p:sldId id="845" r:id="rId68"/>
    <p:sldId id="801" r:id="rId69"/>
    <p:sldId id="386" r:id="rId70"/>
    <p:sldId id="802" r:id="rId71"/>
    <p:sldId id="696" r:id="rId72"/>
    <p:sldId id="722" r:id="rId73"/>
    <p:sldId id="363" r:id="rId74"/>
    <p:sldId id="382" r:id="rId75"/>
    <p:sldId id="364" r:id="rId76"/>
    <p:sldId id="383" r:id="rId77"/>
    <p:sldId id="720" r:id="rId78"/>
    <p:sldId id="451" r:id="rId79"/>
    <p:sldId id="384" r:id="rId80"/>
    <p:sldId id="782" r:id="rId81"/>
    <p:sldId id="752" r:id="rId82"/>
    <p:sldId id="1176" r:id="rId83"/>
    <p:sldId id="803" r:id="rId84"/>
    <p:sldId id="710" r:id="rId85"/>
    <p:sldId id="1170" r:id="rId86"/>
    <p:sldId id="1171" r:id="rId87"/>
    <p:sldId id="1173" r:id="rId88"/>
    <p:sldId id="1174" r:id="rId89"/>
    <p:sldId id="1175" r:id="rId90"/>
    <p:sldId id="312" r:id="rId91"/>
    <p:sldId id="1178" r:id="rId92"/>
    <p:sldId id="1177" r:id="rId93"/>
    <p:sldId id="1179" r:id="rId94"/>
    <p:sldId id="1180" r:id="rId95"/>
    <p:sldId id="375" r:id="rId96"/>
    <p:sldId id="377" r:id="rId97"/>
    <p:sldId id="1181" r:id="rId98"/>
    <p:sldId id="1182" r:id="rId99"/>
    <p:sldId id="1183" r:id="rId100"/>
  </p:sldIdLst>
  <p:sldSz cx="9144000" cy="6858000" type="screen4x3"/>
  <p:notesSz cx="6858000" cy="9144000"/>
  <p:custDataLst>
    <p:tags r:id="rId102"/>
  </p:custData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B80"/>
    <a:srgbClr val="008000"/>
    <a:srgbClr val="0000FF"/>
    <a:srgbClr val="FFE8FF"/>
    <a:srgbClr val="F8E0FF"/>
    <a:srgbClr val="E4F0FF"/>
    <a:srgbClr val="E8F7FF"/>
    <a:srgbClr val="00FF00"/>
    <a:srgbClr val="FFFFE8"/>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35" autoAdjust="0"/>
    <p:restoredTop sz="96889" autoAdjust="0"/>
  </p:normalViewPr>
  <p:slideViewPr>
    <p:cSldViewPr>
      <p:cViewPr varScale="1">
        <p:scale>
          <a:sx n="157" d="100"/>
          <a:sy n="157" d="100"/>
        </p:scale>
        <p:origin x="2304" y="96"/>
      </p:cViewPr>
      <p:guideLst>
        <p:guide orient="horz" pos="2160"/>
        <p:guide pos="2880"/>
      </p:guideLst>
    </p:cSldViewPr>
  </p:slideViewPr>
  <p:notesTextViewPr>
    <p:cViewPr>
      <p:scale>
        <a:sx n="100" d="100"/>
        <a:sy n="100" d="100"/>
      </p:scale>
      <p:origin x="0" y="0"/>
    </p:cViewPr>
  </p:notesTextViewPr>
  <p:gridSpacing cx="90001" cy="90001"/>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gs" Target="tags/tag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56210E-A5EE-4707-8EFD-B2050EBAA0B3}" type="datetimeFigureOut">
              <a:rPr kumimoji="1" lang="ja-JP" altLang="en-US" smtClean="0"/>
              <a:t>2024/5/28</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E5C193-8E84-44DA-A08F-24EBD3FDF7D3}" type="slidenum">
              <a:rPr kumimoji="1" lang="ja-JP" altLang="en-US" smtClean="0"/>
              <a:t>‹#›</a:t>
            </a:fld>
            <a:endParaRPr kumimoji="1" lang="ja-JP" altLang="en-US"/>
          </a:p>
        </p:txBody>
      </p:sp>
    </p:spTree>
    <p:extLst>
      <p:ext uri="{BB962C8B-B14F-4D97-AF65-F5344CB8AC3E}">
        <p14:creationId xmlns:p14="http://schemas.microsoft.com/office/powerpoint/2010/main" val="40375478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dirty="0"/>
          </a:p>
        </p:txBody>
      </p:sp>
      <p:sp>
        <p:nvSpPr>
          <p:cNvPr id="4" name="スライド番号プレースホルダー 3"/>
          <p:cNvSpPr>
            <a:spLocks noGrp="1"/>
          </p:cNvSpPr>
          <p:nvPr>
            <p:ph type="sldNum" sz="quarter" idx="5"/>
          </p:nvPr>
        </p:nvSpPr>
        <p:spPr/>
        <p:txBody>
          <a:bodyPr/>
          <a:lstStyle/>
          <a:p>
            <a:fld id="{02E5C193-8E84-44DA-A08F-24EBD3FDF7D3}" type="slidenum">
              <a:rPr kumimoji="1" lang="ja-JP" altLang="en-US" smtClean="0"/>
              <a:t>8</a:t>
            </a:fld>
            <a:endParaRPr kumimoji="1" lang="ja-JP" altLang="en-US"/>
          </a:p>
        </p:txBody>
      </p:sp>
    </p:spTree>
    <p:extLst>
      <p:ext uri="{BB962C8B-B14F-4D97-AF65-F5344CB8AC3E}">
        <p14:creationId xmlns:p14="http://schemas.microsoft.com/office/powerpoint/2010/main" val="651824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r>
              <a:rPr kumimoji="1" lang="ja-JP" altLang="en-US" dirty="0"/>
              <a:t>現在の </a:t>
            </a:r>
            <a:r>
              <a:rPr kumimoji="1" lang="en-US" altLang="ja-JP" dirty="0"/>
              <a:t>CPU </a:t>
            </a:r>
            <a:r>
              <a:rPr kumimoji="1" lang="ja-JP" altLang="en-US" dirty="0"/>
              <a:t>は一般に </a:t>
            </a:r>
            <a:r>
              <a:rPr kumimoji="1" lang="en-US" altLang="ja-JP" dirty="0"/>
              <a:t>CMOS </a:t>
            </a:r>
            <a:r>
              <a:rPr kumimoji="1" lang="ja-JP" altLang="en-US" dirty="0"/>
              <a:t>ゲートというものでできているのですが，</a:t>
            </a:r>
            <a:endParaRPr kumimoji="1" lang="en-US" altLang="ja-JP" dirty="0"/>
          </a:p>
          <a:p>
            <a:r>
              <a:rPr kumimoji="1" lang="ja-JP" altLang="en-US" dirty="0"/>
              <a:t>おもいっきり細かいことを省くと，</a:t>
            </a:r>
            <a:endParaRPr kumimoji="1" lang="en-US" altLang="ja-JP" dirty="0"/>
          </a:p>
          <a:p>
            <a:endParaRPr kumimoji="1" lang="en-US" altLang="ja-JP" dirty="0"/>
          </a:p>
          <a:p>
            <a:r>
              <a:rPr kumimoji="1" lang="ja-JP" altLang="en-US" dirty="0"/>
              <a:t>これは入力にコンデンサがついていて，</a:t>
            </a:r>
            <a:endParaRPr kumimoji="1" lang="en-US" altLang="ja-JP" dirty="0"/>
          </a:p>
          <a:p>
            <a:r>
              <a:rPr kumimoji="1" lang="ja-JP" altLang="en-US" dirty="0"/>
              <a:t>これに連動して動くスイッチが出力を決めるものとなっています．</a:t>
            </a:r>
            <a:endParaRPr kumimoji="1" lang="en-US" altLang="ja-JP" dirty="0"/>
          </a:p>
          <a:p>
            <a:endParaRPr kumimoji="1" lang="en-US" altLang="ja-JP" dirty="0"/>
          </a:p>
          <a:p>
            <a:r>
              <a:rPr kumimoji="1" lang="ja-JP" altLang="en-US" dirty="0"/>
              <a:t>たとえば </a:t>
            </a:r>
            <a:r>
              <a:rPr kumimoji="1" lang="en-US" altLang="ja-JP" dirty="0"/>
              <a:t>NOT </a:t>
            </a:r>
            <a:r>
              <a:rPr kumimoji="1" lang="ja-JP" altLang="en-US" dirty="0"/>
              <a:t>ゲートは，入力に高電位がかかると，</a:t>
            </a:r>
            <a:endParaRPr kumimoji="1" lang="en-US" altLang="ja-JP" dirty="0"/>
          </a:p>
          <a:p>
            <a:r>
              <a:rPr kumimoji="1" lang="ja-JP" altLang="en-US" dirty="0"/>
              <a:t>下のスイッチが </a:t>
            </a:r>
            <a:r>
              <a:rPr kumimoji="1" lang="en-US" altLang="ja-JP" dirty="0"/>
              <a:t>ON </a:t>
            </a:r>
            <a:r>
              <a:rPr kumimoji="1" lang="ja-JP" altLang="en-US" dirty="0"/>
              <a:t>になって，出力がグラウンドに</a:t>
            </a:r>
            <a:endParaRPr kumimoji="1" lang="en-US" altLang="ja-JP" dirty="0"/>
          </a:p>
          <a:p>
            <a:r>
              <a:rPr kumimoji="1" lang="ja-JP" altLang="en-US" dirty="0"/>
              <a:t>つながるので低電位になって </a:t>
            </a:r>
            <a:r>
              <a:rPr kumimoji="1" lang="en-US" altLang="ja-JP" dirty="0"/>
              <a:t>NOT </a:t>
            </a:r>
            <a:r>
              <a:rPr kumimoji="1" lang="ja-JP" altLang="en-US" dirty="0"/>
              <a:t>回路ができると．</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58</a:t>
            </a:fld>
            <a:endParaRPr kumimoji="1" lang="ja-JP" altLang="en-US"/>
          </a:p>
        </p:txBody>
      </p:sp>
    </p:spTree>
    <p:extLst>
      <p:ext uri="{BB962C8B-B14F-4D97-AF65-F5344CB8AC3E}">
        <p14:creationId xmlns:p14="http://schemas.microsoft.com/office/powerpoint/2010/main" val="4263826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r>
              <a:rPr kumimoji="1" lang="ja-JP" altLang="en-US" dirty="0"/>
              <a:t>現在の </a:t>
            </a:r>
            <a:r>
              <a:rPr kumimoji="1" lang="en-US" altLang="ja-JP" dirty="0"/>
              <a:t>CPU </a:t>
            </a:r>
            <a:r>
              <a:rPr kumimoji="1" lang="ja-JP" altLang="en-US" dirty="0"/>
              <a:t>は一般に </a:t>
            </a:r>
            <a:r>
              <a:rPr kumimoji="1" lang="en-US" altLang="ja-JP" dirty="0"/>
              <a:t>CMOS </a:t>
            </a:r>
            <a:r>
              <a:rPr kumimoji="1" lang="ja-JP" altLang="en-US" dirty="0"/>
              <a:t>ゲートというものでできているのですが，</a:t>
            </a:r>
            <a:endParaRPr kumimoji="1" lang="en-US" altLang="ja-JP" dirty="0"/>
          </a:p>
          <a:p>
            <a:r>
              <a:rPr kumimoji="1" lang="ja-JP" altLang="en-US" dirty="0"/>
              <a:t>おもいっきり細かいことを省くと，</a:t>
            </a:r>
            <a:endParaRPr kumimoji="1" lang="en-US" altLang="ja-JP" dirty="0"/>
          </a:p>
          <a:p>
            <a:endParaRPr kumimoji="1" lang="en-US" altLang="ja-JP" dirty="0"/>
          </a:p>
          <a:p>
            <a:r>
              <a:rPr kumimoji="1" lang="ja-JP" altLang="en-US" dirty="0"/>
              <a:t>これは入力にコンデンサがついていて，</a:t>
            </a:r>
            <a:endParaRPr kumimoji="1" lang="en-US" altLang="ja-JP" dirty="0"/>
          </a:p>
          <a:p>
            <a:r>
              <a:rPr kumimoji="1" lang="ja-JP" altLang="en-US" dirty="0"/>
              <a:t>これに連動して動くスイッチが出力を決めるものとなっています．</a:t>
            </a:r>
            <a:endParaRPr kumimoji="1" lang="en-US" altLang="ja-JP" dirty="0"/>
          </a:p>
          <a:p>
            <a:endParaRPr kumimoji="1" lang="en-US" altLang="ja-JP" dirty="0"/>
          </a:p>
          <a:p>
            <a:r>
              <a:rPr kumimoji="1" lang="ja-JP" altLang="en-US" dirty="0"/>
              <a:t>たとえば </a:t>
            </a:r>
            <a:r>
              <a:rPr kumimoji="1" lang="en-US" altLang="ja-JP" dirty="0"/>
              <a:t>NOT </a:t>
            </a:r>
            <a:r>
              <a:rPr kumimoji="1" lang="ja-JP" altLang="en-US" dirty="0"/>
              <a:t>ゲートは，入力に高電位がかかると，</a:t>
            </a:r>
            <a:endParaRPr kumimoji="1" lang="en-US" altLang="ja-JP" dirty="0"/>
          </a:p>
          <a:p>
            <a:r>
              <a:rPr kumimoji="1" lang="ja-JP" altLang="en-US" dirty="0"/>
              <a:t>下のスイッチが </a:t>
            </a:r>
            <a:r>
              <a:rPr kumimoji="1" lang="en-US" altLang="ja-JP" dirty="0"/>
              <a:t>ON </a:t>
            </a:r>
            <a:r>
              <a:rPr kumimoji="1" lang="ja-JP" altLang="en-US" dirty="0"/>
              <a:t>になって，出力がグラウンドに</a:t>
            </a:r>
            <a:endParaRPr kumimoji="1" lang="en-US" altLang="ja-JP" dirty="0"/>
          </a:p>
          <a:p>
            <a:r>
              <a:rPr kumimoji="1" lang="ja-JP" altLang="en-US" dirty="0"/>
              <a:t>つながるので低電位になって </a:t>
            </a:r>
            <a:r>
              <a:rPr kumimoji="1" lang="en-US" altLang="ja-JP" dirty="0"/>
              <a:t>NOT </a:t>
            </a:r>
            <a:r>
              <a:rPr kumimoji="1" lang="ja-JP" altLang="en-US" dirty="0"/>
              <a:t>回路ができると．</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59</a:t>
            </a:fld>
            <a:endParaRPr kumimoji="1" lang="ja-JP" altLang="en-US"/>
          </a:p>
        </p:txBody>
      </p:sp>
    </p:spTree>
    <p:extLst>
      <p:ext uri="{BB962C8B-B14F-4D97-AF65-F5344CB8AC3E}">
        <p14:creationId xmlns:p14="http://schemas.microsoft.com/office/powerpoint/2010/main" val="2354947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55F7E7B6-97A1-4C8F-A8C0-76121E6C1AAA}" type="slidenum">
              <a:rPr kumimoji="1" lang="ja-JP" altLang="en-US" smtClean="0"/>
              <a:t>77</a:t>
            </a:fld>
            <a:endParaRPr kumimoji="1" lang="ja-JP" altLang="en-US"/>
          </a:p>
        </p:txBody>
      </p:sp>
    </p:spTree>
    <p:extLst>
      <p:ext uri="{BB962C8B-B14F-4D97-AF65-F5344CB8AC3E}">
        <p14:creationId xmlns:p14="http://schemas.microsoft.com/office/powerpoint/2010/main" val="3611531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9F8529-20B8-43FB-AD95-7A84D5179899}" type="slidenum">
              <a:rPr lang="en-US" altLang="ja-JP"/>
              <a:pPr/>
              <a:t>95</a:t>
            </a:fld>
            <a:endParaRPr lang="en-US" altLang="ja-JP"/>
          </a:p>
        </p:txBody>
      </p:sp>
      <p:sp>
        <p:nvSpPr>
          <p:cNvPr id="477186" name="Rectangle 2"/>
          <p:cNvSpPr>
            <a:spLocks noGrp="1" noRot="1" noChangeAspect="1" noChangeArrowheads="1" noTextEdit="1"/>
          </p:cNvSpPr>
          <p:nvPr>
            <p:ph type="sldImg"/>
          </p:nvPr>
        </p:nvSpPr>
        <p:spPr>
          <a:xfrm>
            <a:off x="819150" y="161925"/>
            <a:ext cx="5219700" cy="3914775"/>
          </a:xfrm>
          <a:ln/>
        </p:spPr>
      </p:sp>
      <p:sp>
        <p:nvSpPr>
          <p:cNvPr id="477187"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163999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9F8529-20B8-43FB-AD95-7A84D5179899}" type="slidenum">
              <a:rPr lang="en-US" altLang="ja-JP"/>
              <a:pPr/>
              <a:t>96</a:t>
            </a:fld>
            <a:endParaRPr lang="en-US" altLang="ja-JP"/>
          </a:p>
        </p:txBody>
      </p:sp>
      <p:sp>
        <p:nvSpPr>
          <p:cNvPr id="477186" name="Rectangle 2"/>
          <p:cNvSpPr>
            <a:spLocks noGrp="1" noRot="1" noChangeAspect="1" noChangeArrowheads="1" noTextEdit="1"/>
          </p:cNvSpPr>
          <p:nvPr>
            <p:ph type="sldImg"/>
          </p:nvPr>
        </p:nvSpPr>
        <p:spPr>
          <a:xfrm>
            <a:off x="819150" y="161925"/>
            <a:ext cx="5219700" cy="3914775"/>
          </a:xfrm>
          <a:ln/>
        </p:spPr>
      </p:sp>
      <p:sp>
        <p:nvSpPr>
          <p:cNvPr id="477187"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3612299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48</a:t>
            </a:fld>
            <a:endParaRPr lang="en-US" altLang="ja-JP"/>
          </a:p>
        </p:txBody>
      </p:sp>
    </p:spTree>
    <p:extLst>
      <p:ext uri="{BB962C8B-B14F-4D97-AF65-F5344CB8AC3E}">
        <p14:creationId xmlns:p14="http://schemas.microsoft.com/office/powerpoint/2010/main" val="470677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49</a:t>
            </a:fld>
            <a:endParaRPr lang="en-US" altLang="ja-JP"/>
          </a:p>
        </p:txBody>
      </p:sp>
    </p:spTree>
    <p:extLst>
      <p:ext uri="{BB962C8B-B14F-4D97-AF65-F5344CB8AC3E}">
        <p14:creationId xmlns:p14="http://schemas.microsoft.com/office/powerpoint/2010/main" val="3418180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50</a:t>
            </a:fld>
            <a:endParaRPr lang="en-US" altLang="ja-JP"/>
          </a:p>
        </p:txBody>
      </p:sp>
    </p:spTree>
    <p:extLst>
      <p:ext uri="{BB962C8B-B14F-4D97-AF65-F5344CB8AC3E}">
        <p14:creationId xmlns:p14="http://schemas.microsoft.com/office/powerpoint/2010/main" val="513406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52</a:t>
            </a:fld>
            <a:endParaRPr lang="en-US" altLang="ja-JP"/>
          </a:p>
        </p:txBody>
      </p:sp>
    </p:spTree>
    <p:extLst>
      <p:ext uri="{BB962C8B-B14F-4D97-AF65-F5344CB8AC3E}">
        <p14:creationId xmlns:p14="http://schemas.microsoft.com/office/powerpoint/2010/main" val="643281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53</a:t>
            </a:fld>
            <a:endParaRPr lang="en-US" altLang="ja-JP"/>
          </a:p>
        </p:txBody>
      </p:sp>
    </p:spTree>
    <p:extLst>
      <p:ext uri="{BB962C8B-B14F-4D97-AF65-F5344CB8AC3E}">
        <p14:creationId xmlns:p14="http://schemas.microsoft.com/office/powerpoint/2010/main" val="1547694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54</a:t>
            </a:fld>
            <a:endParaRPr lang="en-US" altLang="ja-JP"/>
          </a:p>
        </p:txBody>
      </p:sp>
    </p:spTree>
    <p:extLst>
      <p:ext uri="{BB962C8B-B14F-4D97-AF65-F5344CB8AC3E}">
        <p14:creationId xmlns:p14="http://schemas.microsoft.com/office/powerpoint/2010/main" val="565338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55</a:t>
            </a:fld>
            <a:endParaRPr lang="en-US" altLang="ja-JP"/>
          </a:p>
        </p:txBody>
      </p:sp>
    </p:spTree>
    <p:extLst>
      <p:ext uri="{BB962C8B-B14F-4D97-AF65-F5344CB8AC3E}">
        <p14:creationId xmlns:p14="http://schemas.microsoft.com/office/powerpoint/2010/main" val="2319748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r>
              <a:rPr kumimoji="1" lang="ja-JP" altLang="en-US" dirty="0"/>
              <a:t>現在の </a:t>
            </a:r>
            <a:r>
              <a:rPr kumimoji="1" lang="en-US" altLang="ja-JP" dirty="0"/>
              <a:t>CPU </a:t>
            </a:r>
            <a:r>
              <a:rPr kumimoji="1" lang="ja-JP" altLang="en-US" dirty="0"/>
              <a:t>は一般に </a:t>
            </a:r>
            <a:r>
              <a:rPr kumimoji="1" lang="en-US" altLang="ja-JP" dirty="0"/>
              <a:t>CMOS </a:t>
            </a:r>
            <a:r>
              <a:rPr kumimoji="1" lang="ja-JP" altLang="en-US" dirty="0"/>
              <a:t>ゲートというものでできているのですが，</a:t>
            </a:r>
            <a:endParaRPr kumimoji="1" lang="en-US" altLang="ja-JP" dirty="0"/>
          </a:p>
          <a:p>
            <a:r>
              <a:rPr kumimoji="1" lang="ja-JP" altLang="en-US" dirty="0"/>
              <a:t>おもいっきり細かいことを省くと，</a:t>
            </a:r>
            <a:endParaRPr kumimoji="1" lang="en-US" altLang="ja-JP" dirty="0"/>
          </a:p>
          <a:p>
            <a:endParaRPr kumimoji="1" lang="en-US" altLang="ja-JP" dirty="0"/>
          </a:p>
          <a:p>
            <a:r>
              <a:rPr kumimoji="1" lang="ja-JP" altLang="en-US" dirty="0"/>
              <a:t>これは入力にコンデンサがついていて，</a:t>
            </a:r>
            <a:endParaRPr kumimoji="1" lang="en-US" altLang="ja-JP" dirty="0"/>
          </a:p>
          <a:p>
            <a:r>
              <a:rPr kumimoji="1" lang="ja-JP" altLang="en-US" dirty="0"/>
              <a:t>これに連動して動くスイッチが出力を決めるものとなっています．</a:t>
            </a:r>
            <a:endParaRPr kumimoji="1" lang="en-US" altLang="ja-JP" dirty="0"/>
          </a:p>
          <a:p>
            <a:endParaRPr kumimoji="1" lang="en-US" altLang="ja-JP" dirty="0"/>
          </a:p>
          <a:p>
            <a:r>
              <a:rPr kumimoji="1" lang="ja-JP" altLang="en-US" dirty="0"/>
              <a:t>たとえば </a:t>
            </a:r>
            <a:r>
              <a:rPr kumimoji="1" lang="en-US" altLang="ja-JP" dirty="0"/>
              <a:t>NOT </a:t>
            </a:r>
            <a:r>
              <a:rPr kumimoji="1" lang="ja-JP" altLang="en-US" dirty="0"/>
              <a:t>ゲートは，入力に高電位がかかると，</a:t>
            </a:r>
            <a:endParaRPr kumimoji="1" lang="en-US" altLang="ja-JP" dirty="0"/>
          </a:p>
          <a:p>
            <a:r>
              <a:rPr kumimoji="1" lang="ja-JP" altLang="en-US" dirty="0"/>
              <a:t>下のスイッチが </a:t>
            </a:r>
            <a:r>
              <a:rPr kumimoji="1" lang="en-US" altLang="ja-JP" dirty="0"/>
              <a:t>ON </a:t>
            </a:r>
            <a:r>
              <a:rPr kumimoji="1" lang="ja-JP" altLang="en-US" dirty="0"/>
              <a:t>になって，出力がグラウンドに</a:t>
            </a:r>
            <a:endParaRPr kumimoji="1" lang="en-US" altLang="ja-JP" dirty="0"/>
          </a:p>
          <a:p>
            <a:r>
              <a:rPr kumimoji="1" lang="ja-JP" altLang="en-US" dirty="0"/>
              <a:t>つながるので低電位になって </a:t>
            </a:r>
            <a:r>
              <a:rPr kumimoji="1" lang="en-US" altLang="ja-JP" dirty="0"/>
              <a:t>NOT </a:t>
            </a:r>
            <a:r>
              <a:rPr kumimoji="1" lang="ja-JP" altLang="en-US" dirty="0"/>
              <a:t>回路ができると．</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57</a:t>
            </a:fld>
            <a:endParaRPr kumimoji="1" lang="ja-JP" altLang="en-US"/>
          </a:p>
        </p:txBody>
      </p:sp>
    </p:spTree>
    <p:extLst>
      <p:ext uri="{BB962C8B-B14F-4D97-AF65-F5344CB8AC3E}">
        <p14:creationId xmlns:p14="http://schemas.microsoft.com/office/powerpoint/2010/main" val="3168156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4"/>
        </a:solidFill>
        <a:effectLst/>
      </p:bgPr>
    </p:bg>
    <p:spTree>
      <p:nvGrpSpPr>
        <p:cNvPr id="1" name=""/>
        <p:cNvGrpSpPr/>
        <p:nvPr/>
      </p:nvGrpSpPr>
      <p:grpSpPr>
        <a:xfrm>
          <a:off x="0" y="0"/>
          <a:ext cx="0" cy="0"/>
          <a:chOff x="0" y="0"/>
          <a:chExt cx="0" cy="0"/>
        </a:xfrm>
      </p:grpSpPr>
      <p:sp>
        <p:nvSpPr>
          <p:cNvPr id="21" name="正方形/長方形 20"/>
          <p:cNvSpPr/>
          <p:nvPr/>
        </p:nvSpPr>
        <p:spPr bwMode="auto">
          <a:xfrm>
            <a:off x="0" y="0"/>
            <a:ext cx="9144000" cy="6858000"/>
          </a:xfrm>
          <a:prstGeom prst="rect">
            <a:avLst/>
          </a:prstGeom>
          <a:solidFill>
            <a:schemeClr val="accent4"/>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350" b="1">
              <a:solidFill>
                <a:schemeClr val="bg1"/>
              </a:solidFill>
            </a:endParaRPr>
          </a:p>
        </p:txBody>
      </p:sp>
      <p:sp>
        <p:nvSpPr>
          <p:cNvPr id="7170" name="Rectangle 2"/>
          <p:cNvSpPr>
            <a:spLocks noGrp="1" noChangeArrowheads="1"/>
          </p:cNvSpPr>
          <p:nvPr>
            <p:ph type="ctrTitle"/>
          </p:nvPr>
        </p:nvSpPr>
        <p:spPr>
          <a:xfrm>
            <a:off x="701958" y="278965"/>
            <a:ext cx="7920088" cy="2340026"/>
          </a:xfrm>
          <a:prstGeom prst="rect">
            <a:avLst/>
          </a:prstGeom>
        </p:spPr>
        <p:txBody>
          <a:bodyPr anchor="ctr"/>
          <a:lstStyle>
            <a:lvl1pPr algn="ctr">
              <a:defRPr sz="2400" b="1">
                <a:solidFill>
                  <a:schemeClr val="bg1"/>
                </a:solidFill>
              </a:defRPr>
            </a:lvl1pPr>
          </a:lstStyle>
          <a:p>
            <a:r>
              <a:rPr lang="ja-JP" altLang="en-US"/>
              <a:t>マスター タイトルの書式設定</a:t>
            </a:r>
          </a:p>
        </p:txBody>
      </p:sp>
      <p:sp>
        <p:nvSpPr>
          <p:cNvPr id="7171" name="Rectangle 3"/>
          <p:cNvSpPr>
            <a:spLocks noGrp="1" noChangeArrowheads="1"/>
          </p:cNvSpPr>
          <p:nvPr>
            <p:ph type="subTitle" idx="1"/>
          </p:nvPr>
        </p:nvSpPr>
        <p:spPr>
          <a:xfrm>
            <a:off x="1691968" y="4149009"/>
            <a:ext cx="7200080" cy="1440017"/>
          </a:xfrm>
        </p:spPr>
        <p:txBody>
          <a:bodyPr anchor="b"/>
          <a:lstStyle>
            <a:lvl1pPr marL="0" indent="0" algn="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p>
        </p:txBody>
      </p:sp>
      <p:cxnSp>
        <p:nvCxnSpPr>
          <p:cNvPr id="6" name="直線コネクタ 5"/>
          <p:cNvCxnSpPr>
            <a:cxnSpLocks/>
          </p:cNvCxnSpPr>
          <p:nvPr/>
        </p:nvCxnSpPr>
        <p:spPr bwMode="auto">
          <a:xfrm>
            <a:off x="611956" y="3068996"/>
            <a:ext cx="7920088" cy="0"/>
          </a:xfrm>
          <a:prstGeom prst="line">
            <a:avLst/>
          </a:prstGeom>
          <a:noFill/>
          <a:ln w="9525" cap="flat" cmpd="sng" algn="ctr">
            <a:solidFill>
              <a:schemeClr val="accent4">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4210289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611956" y="0"/>
            <a:ext cx="8532044"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sz="2800">
                <a:latin typeface="+mn-lt"/>
              </a:defRPr>
            </a:lvl1pPr>
          </a:lstStyle>
          <a:p>
            <a:pPr lvl="0"/>
            <a:r>
              <a:rPr lang="ja-JP" altLang="en-US"/>
              <a:t>マスター タイトルの書式設定</a:t>
            </a:r>
          </a:p>
        </p:txBody>
      </p:sp>
      <p:sp>
        <p:nvSpPr>
          <p:cNvPr id="8" name="Rectangle 20"/>
          <p:cNvSpPr txBox="1">
            <a:spLocks noChangeArrowheads="1"/>
          </p:cNvSpPr>
          <p:nvPr/>
        </p:nvSpPr>
        <p:spPr bwMode="auto">
          <a:xfrm>
            <a:off x="8172040" y="6309032"/>
            <a:ext cx="720008" cy="548971"/>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z="1500" smtClean="0"/>
              <a:pPr/>
              <a:t>‹#›</a:t>
            </a:fld>
            <a:endParaRPr kumimoji="1" lang="ja-JP" altLang="en-US" sz="1500" dirty="0"/>
          </a:p>
        </p:txBody>
      </p:sp>
      <p:sp>
        <p:nvSpPr>
          <p:cNvPr id="3" name="コンテンツ プレースホルダー 2">
            <a:extLst>
              <a:ext uri="{FF2B5EF4-FFF2-40B4-BE49-F238E27FC236}">
                <a16:creationId xmlns:a16="http://schemas.microsoft.com/office/drawing/2014/main" id="{ED3F4CC4-3DF1-E96F-EED4-9F7C4C9F5FFE}"/>
              </a:ext>
            </a:extLst>
          </p:cNvPr>
          <p:cNvSpPr>
            <a:spLocks noGrp="1"/>
          </p:cNvSpPr>
          <p:nvPr>
            <p:ph sz="quarter" idx="10"/>
          </p:nvPr>
        </p:nvSpPr>
        <p:spPr>
          <a:xfrm>
            <a:off x="611956" y="1088974"/>
            <a:ext cx="8280092" cy="522005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en-US"/>
          </a:p>
        </p:txBody>
      </p:sp>
    </p:spTree>
    <p:extLst>
      <p:ext uri="{BB962C8B-B14F-4D97-AF65-F5344CB8AC3E}">
        <p14:creationId xmlns:p14="http://schemas.microsoft.com/office/powerpoint/2010/main" val="3452607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5"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sz="2800">
                <a:latin typeface="+mn-lt"/>
              </a:defRPr>
            </a:lvl1pPr>
          </a:lstStyle>
          <a:p>
            <a:pPr lvl="0"/>
            <a:r>
              <a:rPr lang="ja-JP" altLang="en-US"/>
              <a:t>マスター タイトルの書式設定</a:t>
            </a:r>
          </a:p>
        </p:txBody>
      </p:sp>
      <p:sp>
        <p:nvSpPr>
          <p:cNvPr id="7" name="Rectangle 20"/>
          <p:cNvSpPr>
            <a:spLocks noGrp="1" noChangeArrowheads="1"/>
          </p:cNvSpPr>
          <p:nvPr>
            <p:ph type="sldNum" sz="quarter" idx="4"/>
          </p:nvPr>
        </p:nvSpPr>
        <p:spPr bwMode="auto">
          <a:xfrm>
            <a:off x="8532044" y="6309032"/>
            <a:ext cx="611956" cy="54896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1500">
                <a:solidFill>
                  <a:schemeClr val="tx1">
                    <a:lumMod val="75000"/>
                    <a:lumOff val="25000"/>
                  </a:schemeClr>
                </a:solidFill>
                <a:latin typeface="+mn-lt"/>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4282763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セクションタイトル">
    <p:bg>
      <p:bgPr>
        <a:solidFill>
          <a:schemeClr val="accent4"/>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2078985"/>
            <a:ext cx="7920088" cy="990011"/>
          </a:xfrm>
        </p:spPr>
        <p:txBody>
          <a:bodyPr anchor="b"/>
          <a:lstStyle>
            <a:lvl1pPr algn="ctr">
              <a:defRPr sz="3200" b="0"/>
            </a:lvl1pPr>
          </a:lstStyle>
          <a:p>
            <a:r>
              <a:rPr kumimoji="1" lang="ja-JP" altLang="en-US"/>
              <a:t>マスター タイトルの書式設定</a:t>
            </a:r>
            <a:endParaRPr kumimoji="1" lang="ja-JP" altLang="en-US" dirty="0"/>
          </a:p>
        </p:txBody>
      </p:sp>
      <p:cxnSp>
        <p:nvCxnSpPr>
          <p:cNvPr id="5" name="直線コネクタ 4">
            <a:extLst>
              <a:ext uri="{FF2B5EF4-FFF2-40B4-BE49-F238E27FC236}">
                <a16:creationId xmlns:a16="http://schemas.microsoft.com/office/drawing/2014/main" id="{4BFA6771-4A43-A7D9-54D9-CCBD4E6DE8B7}"/>
              </a:ext>
            </a:extLst>
          </p:cNvPr>
          <p:cNvCxnSpPr>
            <a:cxnSpLocks/>
          </p:cNvCxnSpPr>
          <p:nvPr userDrawn="1"/>
        </p:nvCxnSpPr>
        <p:spPr bwMode="auto">
          <a:xfrm>
            <a:off x="611956" y="3068996"/>
            <a:ext cx="7920088" cy="0"/>
          </a:xfrm>
          <a:prstGeom prst="line">
            <a:avLst/>
          </a:prstGeom>
          <a:noFill/>
          <a:ln w="9525" cap="flat" cmpd="sng" algn="ctr">
            <a:solidFill>
              <a:schemeClr val="accent4">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409703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上">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6732288" y="1"/>
            <a:ext cx="2411712" cy="278579"/>
          </a:xfrm>
          <a:prstGeom prst="rect">
            <a:avLst/>
          </a:prstGeom>
        </p:spPr>
        <p:txBody>
          <a:bodyPr/>
          <a:lstStyle/>
          <a:p>
            <a:r>
              <a:rPr lang="ja-JP" altLang="en-US"/>
              <a:t>ディジタル回路</a:t>
            </a:r>
            <a:endParaRPr lang="ja-JP" altLang="ja-JP"/>
          </a:p>
        </p:txBody>
      </p:sp>
      <p:sp>
        <p:nvSpPr>
          <p:cNvPr id="5" name="スライド番号プレースホルダー 4"/>
          <p:cNvSpPr>
            <a:spLocks noGrp="1"/>
          </p:cNvSpPr>
          <p:nvPr>
            <p:ph type="sldNum" sz="quarter" idx="12"/>
          </p:nvPr>
        </p:nvSpPr>
        <p:spPr>
          <a:xfrm>
            <a:off x="8783952" y="6482651"/>
            <a:ext cx="360048" cy="360048"/>
          </a:xfrm>
          <a:prstGeom prst="rect">
            <a:avLst/>
          </a:prstGeom>
        </p:spPr>
        <p:txBody>
          <a:bodyPr/>
          <a:lstStyle/>
          <a:p>
            <a:endParaRPr lang="ja-JP" altLang="ja-JP"/>
          </a:p>
        </p:txBody>
      </p:sp>
      <p:sp>
        <p:nvSpPr>
          <p:cNvPr id="8" name="コンテンツ プレースホルダー 7"/>
          <p:cNvSpPr>
            <a:spLocks noGrp="1"/>
          </p:cNvSpPr>
          <p:nvPr>
            <p:ph sz="quarter" idx="13"/>
          </p:nvPr>
        </p:nvSpPr>
        <p:spPr>
          <a:xfrm>
            <a:off x="251424" y="1268712"/>
            <a:ext cx="8641152" cy="2160288"/>
          </a:xfrm>
        </p:spPr>
        <p:txBody>
          <a:bodyPr anchor="t" anchorCtr="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338081955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タイトルのみ">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0"/>
          </p:nvPr>
        </p:nvSpPr>
        <p:spPr/>
        <p:txBody>
          <a:bodyPr/>
          <a:lstStyle>
            <a:lvl1pPr>
              <a:defRPr>
                <a:solidFill>
                  <a:srgbClr val="686D6D"/>
                </a:solidFill>
              </a:defRPr>
            </a:lvl1pPr>
          </a:lstStyle>
          <a:p>
            <a:fld id="{D2D8002D-B5B0-4BAC-B1F6-782DDCCE6D9C}" type="slidenum">
              <a:rPr kumimoji="1" lang="ja-JP" altLang="en-US" smtClean="0"/>
              <a:pPr/>
              <a:t>‹#›</a:t>
            </a:fld>
            <a:endParaRPr kumimoji="1" lang="ja-JP" altLang="en-US" dirty="0"/>
          </a:p>
        </p:txBody>
      </p:sp>
      <p:sp>
        <p:nvSpPr>
          <p:cNvPr id="5" name="タイトル 4"/>
          <p:cNvSpPr>
            <a:spLocks noGrp="1"/>
          </p:cNvSpPr>
          <p:nvPr>
            <p:ph type="title"/>
          </p:nvPr>
        </p:nvSpPr>
        <p:spPr/>
        <p:txBody>
          <a:bodyPr/>
          <a:lstStyle>
            <a:lvl1pPr>
              <a:defRPr>
                <a:solidFill>
                  <a:schemeClr val="accent4"/>
                </a:solidFill>
              </a:defRPr>
            </a:lvl1pPr>
          </a:lstStyle>
          <a:p>
            <a:r>
              <a:rPr kumimoji="1" lang="ja-JP" altLang="en-US"/>
              <a:t>マスター タイトルの書式設定</a:t>
            </a:r>
            <a:endParaRPr kumimoji="1" lang="ja-JP" altLang="en-US" dirty="0"/>
          </a:p>
        </p:txBody>
      </p:sp>
      <p:sp>
        <p:nvSpPr>
          <p:cNvPr id="4" name="コンテンツ プレースホルダー 3">
            <a:extLst>
              <a:ext uri="{FF2B5EF4-FFF2-40B4-BE49-F238E27FC236}">
                <a16:creationId xmlns:a16="http://schemas.microsoft.com/office/drawing/2014/main" id="{3B411819-7407-177D-333B-1437DD14AF43}"/>
              </a:ext>
            </a:extLst>
          </p:cNvPr>
          <p:cNvSpPr>
            <a:spLocks noGrp="1"/>
          </p:cNvSpPr>
          <p:nvPr>
            <p:ph sz="quarter" idx="11"/>
          </p:nvPr>
        </p:nvSpPr>
        <p:spPr>
          <a:xfrm>
            <a:off x="611956" y="1088974"/>
            <a:ext cx="8280092" cy="522005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en-US"/>
          </a:p>
        </p:txBody>
      </p:sp>
    </p:spTree>
    <p:extLst>
      <p:ext uri="{BB962C8B-B14F-4D97-AF65-F5344CB8AC3E}">
        <p14:creationId xmlns:p14="http://schemas.microsoft.com/office/powerpoint/2010/main" val="322508807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タイトルのみ">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0"/>
          </p:nvPr>
        </p:nvSpPr>
        <p:spPr/>
        <p:txBody>
          <a:bodyPr/>
          <a:lstStyle>
            <a:lvl1pPr>
              <a:defRPr>
                <a:solidFill>
                  <a:srgbClr val="686D6D"/>
                </a:solidFill>
              </a:defRPr>
            </a:lvl1pPr>
          </a:lstStyle>
          <a:p>
            <a:fld id="{D2D8002D-B5B0-4BAC-B1F6-782DDCCE6D9C}" type="slidenum">
              <a:rPr kumimoji="1" lang="ja-JP" altLang="en-US" smtClean="0"/>
              <a:pPr/>
              <a:t>‹#›</a:t>
            </a:fld>
            <a:endParaRPr kumimoji="1" lang="ja-JP" altLang="en-US" dirty="0"/>
          </a:p>
        </p:txBody>
      </p:sp>
      <p:sp>
        <p:nvSpPr>
          <p:cNvPr id="5" name="タイトル 4"/>
          <p:cNvSpPr>
            <a:spLocks noGrp="1"/>
          </p:cNvSpPr>
          <p:nvPr>
            <p:ph type="title"/>
          </p:nvPr>
        </p:nvSpPr>
        <p:spPr/>
        <p:txBody>
          <a:bodyPr/>
          <a:lstStyle>
            <a:lvl1pPr>
              <a:defRPr>
                <a:solidFill>
                  <a:schemeClr val="bg1"/>
                </a:solidFill>
              </a:defRPr>
            </a:lvl1p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366330124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611956" y="1088974"/>
            <a:ext cx="8280092" cy="522005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350"/>
          </a:p>
        </p:txBody>
      </p:sp>
      <p:sp>
        <p:nvSpPr>
          <p:cNvPr id="22" name="Rectangle 2"/>
          <p:cNvSpPr>
            <a:spLocks noGrp="1" noChangeArrowheads="1"/>
          </p:cNvSpPr>
          <p:nvPr>
            <p:ph type="title"/>
          </p:nvPr>
        </p:nvSpPr>
        <p:spPr bwMode="auto">
          <a:xfrm>
            <a:off x="431955"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a:t>マスタ タイトルの書式設定</a:t>
            </a:r>
          </a:p>
        </p:txBody>
      </p:sp>
      <p:sp>
        <p:nvSpPr>
          <p:cNvPr id="6164" name="Rectangle 20"/>
          <p:cNvSpPr>
            <a:spLocks noGrp="1" noChangeArrowheads="1"/>
          </p:cNvSpPr>
          <p:nvPr>
            <p:ph type="sldNum" sz="quarter" idx="4"/>
          </p:nvPr>
        </p:nvSpPr>
        <p:spPr bwMode="auto">
          <a:xfrm>
            <a:off x="8172041" y="6309033"/>
            <a:ext cx="720008" cy="54896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1500">
                <a:solidFill>
                  <a:schemeClr val="tx1">
                    <a:lumMod val="75000"/>
                    <a:lumOff val="25000"/>
                  </a:schemeClr>
                </a:solidFill>
                <a:latin typeface="+mn-lt"/>
              </a:defRPr>
            </a:lvl1pPr>
          </a:lstStyle>
          <a:p>
            <a:fld id="{D2D8002D-B5B0-4BAC-B1F6-782DDCCE6D9C}" type="slidenum">
              <a:rPr kumimoji="1" lang="ja-JP" altLang="en-US" smtClean="0"/>
              <a:t>‹#›</a:t>
            </a:fld>
            <a:endParaRPr kumimoji="1" lang="ja-JP" altLang="en-US"/>
          </a:p>
        </p:txBody>
      </p:sp>
      <p:sp>
        <p:nvSpPr>
          <p:cNvPr id="6" name="正方形/長方形 5"/>
          <p:cNvSpPr/>
          <p:nvPr/>
        </p:nvSpPr>
        <p:spPr bwMode="auto">
          <a:xfrm>
            <a:off x="0" y="0"/>
            <a:ext cx="9144000" cy="908972"/>
          </a:xfrm>
          <a:prstGeom prst="rect">
            <a:avLst/>
          </a:prstGeom>
          <a:solidFill>
            <a:srgbClr val="505B80"/>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350"/>
          </a:p>
        </p:txBody>
      </p:sp>
      <p:sp>
        <p:nvSpPr>
          <p:cNvPr id="3" name="正方形/長方形 2">
            <a:extLst>
              <a:ext uri="{FF2B5EF4-FFF2-40B4-BE49-F238E27FC236}">
                <a16:creationId xmlns:a16="http://schemas.microsoft.com/office/drawing/2014/main" id="{2AF63CA2-9471-8B7B-FC2C-3C5E975D06B8}"/>
              </a:ext>
            </a:extLst>
          </p:cNvPr>
          <p:cNvSpPr/>
          <p:nvPr userDrawn="1"/>
        </p:nvSpPr>
        <p:spPr bwMode="auto">
          <a:xfrm>
            <a:off x="0" y="0"/>
            <a:ext cx="9144000" cy="908972"/>
          </a:xfrm>
          <a:prstGeom prst="rect">
            <a:avLst/>
          </a:prstGeom>
          <a:solidFill>
            <a:schemeClr val="accent4"/>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8063063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Lst>
  <p:hf hdr="0" ftr="0" dt="0"/>
  <p:txStyles>
    <p:titleStyle>
      <a:lvl1pPr algn="l" rtl="0" eaLnBrk="1" fontAlgn="base" hangingPunct="1">
        <a:spcBef>
          <a:spcPct val="0"/>
        </a:spcBef>
        <a:spcAft>
          <a:spcPct val="0"/>
        </a:spcAft>
        <a:defRPr kumimoji="1" sz="21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5pPr>
      <a:lvl6pPr marL="3429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6pPr>
      <a:lvl7pPr marL="6858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7pPr>
      <a:lvl8pPr marL="10287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8pPr>
      <a:lvl9pPr marL="13716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90000"/>
        <a:buFont typeface="Wingdings" panose="05000000000000000000" pitchFamily="2" charset="2"/>
        <a:buChar char="l"/>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lumMod val="60000"/>
            <a:lumOff val="40000"/>
          </a:schemeClr>
        </a:buClr>
        <a:buSzPct val="7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300"/>
        </a:spcBef>
        <a:spcAft>
          <a:spcPts val="100"/>
        </a:spcAft>
        <a:buClr>
          <a:schemeClr val="accent4">
            <a:lumMod val="60000"/>
            <a:lumOff val="40000"/>
          </a:schemeClr>
        </a:buClr>
        <a:buSzPct val="6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lumMod val="60000"/>
            <a:lumOff val="40000"/>
          </a:schemeClr>
        </a:buClr>
        <a:buSzPct val="8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5pPr>
      <a:lvl6pPr marL="18859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6pPr>
      <a:lvl7pPr marL="22288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7pPr>
      <a:lvl8pPr marL="25717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8pPr>
      <a:lvl9pPr marL="29146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Relay"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wmf"/><Relationship Id="rId1" Type="http://schemas.openxmlformats.org/officeDocument/2006/relationships/slideLayout" Target="../slideLayouts/slideLayout2.xml"/><Relationship Id="rId5" Type="http://schemas.openxmlformats.org/officeDocument/2006/relationships/image" Target="../media/image6.wmf"/><Relationship Id="rId4" Type="http://schemas.openxmlformats.org/officeDocument/2006/relationships/image" Target="../media/image5.wmf"/></Relationships>
</file>

<file path=ppt/slides/_rels/slide3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pr.fujitsu.com/jp/news/2018/08/21.html"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en.wikipedia.org/wiki/Triode" TargetMode="External"/><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minecraft.net/ja-jp"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minecraft.fandom.com/wiki/Redstone_circuits/Logic"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mcpedl.com/raffis-calculator-2-map/"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wmf"/><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image" Target="../media/image220.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png"/></Relationships>
</file>

<file path=ppt/slides/_rels/slide5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0.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wmf"/><Relationship Id="rId11" Type="http://schemas.openxmlformats.org/officeDocument/2006/relationships/image" Target="../media/image31.png"/><Relationship Id="rId5" Type="http://schemas.openxmlformats.org/officeDocument/2006/relationships/image" Target="../media/image250.png"/><Relationship Id="rId10" Type="http://schemas.openxmlformats.org/officeDocument/2006/relationships/image" Target="../media/image30.png"/><Relationship Id="rId4" Type="http://schemas.openxmlformats.org/officeDocument/2006/relationships/image" Target="../media/image240.png"/><Relationship Id="rId9"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wmf"/><Relationship Id="rId7"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5.wmf"/><Relationship Id="rId5" Type="http://schemas.openxmlformats.org/officeDocument/2006/relationships/image" Target="../media/image6.wmf"/><Relationship Id="rId4" Type="http://schemas.openxmlformats.org/officeDocument/2006/relationships/image" Target="../media/image4.wmf"/></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4.wmf"/><Relationship Id="rId1" Type="http://schemas.openxmlformats.org/officeDocument/2006/relationships/slideLayout" Target="../slideLayouts/slideLayout2.xml"/><Relationship Id="rId4" Type="http://schemas.openxmlformats.org/officeDocument/2006/relationships/image" Target="../media/image28.w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wmf"/></Relationships>
</file>

<file path=ppt/slides/_rels/slide9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wmf"/><Relationship Id="rId4" Type="http://schemas.openxmlformats.org/officeDocument/2006/relationships/image" Target="../media/image3.w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956" y="3969006"/>
            <a:ext cx="7920088" cy="810153"/>
          </a:xfrm>
        </p:spPr>
        <p:txBody>
          <a:bodyPr>
            <a:noAutofit/>
          </a:bodyPr>
          <a:lstStyle/>
          <a:p>
            <a:pPr>
              <a:lnSpc>
                <a:spcPct val="150000"/>
              </a:lnSpc>
            </a:pPr>
            <a:r>
              <a:rPr lang="ja-JP" altLang="en-US" sz="1800" b="0" dirty="0"/>
              <a:t>塩谷 亮太 </a:t>
            </a:r>
            <a:r>
              <a:rPr lang="en-US" altLang="ja-JP" sz="1800" b="0" dirty="0"/>
              <a:t>(shioya@ci.i.u-tokyo.ac.jp)</a:t>
            </a:r>
            <a:br>
              <a:rPr lang="en-US" altLang="ja-JP" sz="1800" b="0" dirty="0"/>
            </a:br>
            <a:r>
              <a:rPr lang="ja-JP" altLang="en-US" sz="1800" b="0" dirty="0"/>
              <a:t>東京大学大学院情報理工学系研究科 創造情報学専攻</a:t>
            </a:r>
            <a:endParaRPr kumimoji="1" lang="ja-JP" altLang="en-US" sz="3200" b="0" dirty="0"/>
          </a:p>
        </p:txBody>
      </p:sp>
      <p:sp>
        <p:nvSpPr>
          <p:cNvPr id="5" name="スライド番号プレースホルダー 4"/>
          <p:cNvSpPr>
            <a:spLocks noGrp="1"/>
          </p:cNvSpPr>
          <p:nvPr>
            <p:ph type="sldNum" sz="quarter" idx="4294967295"/>
          </p:nvPr>
        </p:nvSpPr>
        <p:spPr>
          <a:xfrm>
            <a:off x="8172450" y="6489700"/>
            <a:ext cx="971550" cy="368300"/>
          </a:xfrm>
        </p:spPr>
        <p:txBody>
          <a:bodyPr/>
          <a:lstStyle/>
          <a:p>
            <a:fld id="{D2D8002D-B5B0-4BAC-B1F6-782DDCCE6D9C}" type="slidenum">
              <a:rPr kumimoji="1" lang="ja-JP" altLang="en-US" smtClean="0"/>
              <a:t>1</a:t>
            </a:fld>
            <a:endParaRPr kumimoji="1" lang="ja-JP" altLang="en-US"/>
          </a:p>
        </p:txBody>
      </p:sp>
      <p:sp>
        <p:nvSpPr>
          <p:cNvPr id="3" name="タイトル 1">
            <a:extLst>
              <a:ext uri="{FF2B5EF4-FFF2-40B4-BE49-F238E27FC236}">
                <a16:creationId xmlns:a16="http://schemas.microsoft.com/office/drawing/2014/main" id="{713FB59C-3249-0053-1C3A-F956B535D7B4}"/>
              </a:ext>
            </a:extLst>
          </p:cNvPr>
          <p:cNvSpPr txBox="1">
            <a:spLocks/>
          </p:cNvSpPr>
          <p:nvPr/>
        </p:nvSpPr>
        <p:spPr bwMode="auto">
          <a:xfrm>
            <a:off x="791958" y="2528990"/>
            <a:ext cx="7772400" cy="540006"/>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noAutofit/>
          </a:bodyPr>
          <a:lstStyle>
            <a:lvl1pPr algn="ctr" rtl="0" eaLnBrk="1" fontAlgn="base" hangingPunct="1">
              <a:spcBef>
                <a:spcPct val="0"/>
              </a:spcBef>
              <a:spcAft>
                <a:spcPct val="0"/>
              </a:spcAft>
              <a:defRPr kumimoji="1" sz="24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5pPr>
            <a:lvl6pPr marL="3429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6pPr>
            <a:lvl7pPr marL="6858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7pPr>
            <a:lvl8pPr marL="10287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8pPr>
            <a:lvl9pPr marL="13716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9pPr>
          </a:lstStyle>
          <a:p>
            <a:r>
              <a:rPr lang="ja-JP" altLang="en-US" sz="3200" kern="0" dirty="0"/>
              <a:t>コンピュータ アーキテクチャ</a:t>
            </a:r>
            <a:r>
              <a:rPr lang="en-US" altLang="ja-JP" sz="3200" kern="0" dirty="0"/>
              <a:t>Ⅰ</a:t>
            </a:r>
            <a:r>
              <a:rPr lang="ja-JP" altLang="en-US" sz="3200" kern="0" dirty="0"/>
              <a:t>  第４回</a:t>
            </a:r>
            <a:endParaRPr lang="ja-JP" altLang="en-US" sz="3200" b="0" kern="0" dirty="0"/>
          </a:p>
        </p:txBody>
      </p:sp>
    </p:spTree>
    <p:extLst>
      <p:ext uri="{BB962C8B-B14F-4D97-AF65-F5344CB8AC3E}">
        <p14:creationId xmlns:p14="http://schemas.microsoft.com/office/powerpoint/2010/main" val="2339571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b="1" dirty="0"/>
              <a:t>論理回路の実現方法</a:t>
            </a:r>
          </a:p>
        </p:txBody>
      </p:sp>
    </p:spTree>
    <p:extLst>
      <p:ext uri="{BB962C8B-B14F-4D97-AF65-F5344CB8AC3E}">
        <p14:creationId xmlns:p14="http://schemas.microsoft.com/office/powerpoint/2010/main" val="2602657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1361CE4-9EAB-F0C5-DD8A-6252E76AEA52}"/>
              </a:ext>
            </a:extLst>
          </p:cNvPr>
          <p:cNvSpPr>
            <a:spLocks noGrp="1"/>
          </p:cNvSpPr>
          <p:nvPr>
            <p:ph type="title"/>
          </p:nvPr>
        </p:nvSpPr>
        <p:spPr/>
        <p:txBody>
          <a:bodyPr/>
          <a:lstStyle/>
          <a:p>
            <a:r>
              <a:rPr lang="ja-JP" altLang="en-US" dirty="0"/>
              <a:t>論理回路の作り方</a:t>
            </a:r>
            <a:endParaRPr lang="en-US" dirty="0"/>
          </a:p>
        </p:txBody>
      </p:sp>
      <p:sp>
        <p:nvSpPr>
          <p:cNvPr id="5" name="コンテンツ プレースホルダー 4">
            <a:extLst>
              <a:ext uri="{FF2B5EF4-FFF2-40B4-BE49-F238E27FC236}">
                <a16:creationId xmlns:a16="http://schemas.microsoft.com/office/drawing/2014/main" id="{15A3C09D-6661-C4DB-AFC5-2E4B40A8A822}"/>
              </a:ext>
            </a:extLst>
          </p:cNvPr>
          <p:cNvSpPr>
            <a:spLocks noGrp="1"/>
          </p:cNvSpPr>
          <p:nvPr>
            <p:ph sz="quarter" idx="10"/>
          </p:nvPr>
        </p:nvSpPr>
        <p:spPr/>
        <p:txBody>
          <a:bodyPr/>
          <a:lstStyle/>
          <a:p>
            <a:r>
              <a:rPr lang="ja-JP" altLang="en-US" dirty="0"/>
              <a:t>前回の内容：</a:t>
            </a:r>
            <a:endParaRPr lang="en-US" altLang="ja-JP" dirty="0"/>
          </a:p>
          <a:p>
            <a:pPr lvl="1"/>
            <a:r>
              <a:rPr lang="en-US" altLang="ja-JP" dirty="0"/>
              <a:t>AND</a:t>
            </a:r>
            <a:r>
              <a:rPr lang="ja-JP" altLang="en-US" dirty="0"/>
              <a:t>，</a:t>
            </a:r>
            <a:r>
              <a:rPr lang="en-US" altLang="ja-JP" dirty="0"/>
              <a:t>OR</a:t>
            </a:r>
            <a:r>
              <a:rPr lang="ja-JP" altLang="en-US" dirty="0"/>
              <a:t>，</a:t>
            </a:r>
            <a:r>
              <a:rPr lang="en-US" altLang="ja-JP" dirty="0"/>
              <a:t>NOT </a:t>
            </a:r>
            <a:r>
              <a:rPr lang="ja-JP" altLang="en-US" dirty="0"/>
              <a:t>があれば，どんな論理回路も作れる</a:t>
            </a:r>
            <a:endParaRPr lang="en-US" altLang="ja-JP" dirty="0"/>
          </a:p>
          <a:p>
            <a:pPr lvl="2"/>
            <a:r>
              <a:rPr lang="ja-JP" altLang="en-US" dirty="0"/>
              <a:t>組み合わせ回路も順序回路も</a:t>
            </a:r>
            <a:endParaRPr lang="en-US" altLang="ja-JP" dirty="0"/>
          </a:p>
          <a:p>
            <a:pPr lvl="1"/>
            <a:r>
              <a:rPr lang="en-US" altLang="ja-JP" dirty="0"/>
              <a:t>CPU </a:t>
            </a:r>
            <a:r>
              <a:rPr lang="ja-JP" altLang="en-US" dirty="0"/>
              <a:t>を構成する演算器や </a:t>
            </a:r>
            <a:r>
              <a:rPr lang="en-US" altLang="ja-JP" dirty="0"/>
              <a:t>PC</a:t>
            </a:r>
            <a:r>
              <a:rPr lang="ja-JP" altLang="en-US" dirty="0"/>
              <a:t>，レジスタ，メモリも作れる</a:t>
            </a:r>
            <a:endParaRPr lang="en-US" altLang="ja-JP" dirty="0"/>
          </a:p>
          <a:p>
            <a:pPr lvl="2"/>
            <a:r>
              <a:rPr lang="ja-JP" altLang="en-US" dirty="0"/>
              <a:t>具体的な作り方の例をそれぞれ説明</a:t>
            </a:r>
            <a:endParaRPr lang="en-US" altLang="ja-JP" dirty="0"/>
          </a:p>
          <a:p>
            <a:r>
              <a:rPr lang="ja-JP" altLang="en-US" dirty="0"/>
              <a:t>今回の内容：</a:t>
            </a:r>
            <a:endParaRPr lang="en-US" altLang="ja-JP" dirty="0"/>
          </a:p>
          <a:p>
            <a:pPr lvl="1"/>
            <a:r>
              <a:rPr lang="ja-JP" altLang="en-US" dirty="0"/>
              <a:t>ゲート回路：</a:t>
            </a:r>
            <a:r>
              <a:rPr lang="en-US" altLang="ja-JP" dirty="0"/>
              <a:t>AND </a:t>
            </a:r>
            <a:r>
              <a:rPr lang="ja-JP" altLang="en-US" dirty="0"/>
              <a:t>や </a:t>
            </a:r>
            <a:r>
              <a:rPr lang="en-US" altLang="ja-JP" dirty="0"/>
              <a:t>OR </a:t>
            </a:r>
            <a:r>
              <a:rPr lang="ja-JP" altLang="en-US" dirty="0"/>
              <a:t>のような論理関数を実現した回路</a:t>
            </a:r>
            <a:endParaRPr lang="en-US" altLang="ja-JP" dirty="0"/>
          </a:p>
          <a:p>
            <a:pPr lvl="2"/>
            <a:r>
              <a:rPr lang="ja-JP" altLang="en-US" dirty="0"/>
              <a:t>この名前は門を開けたり閉めたりすることから来ているはず</a:t>
            </a:r>
            <a:endParaRPr lang="en-US" altLang="ja-JP" dirty="0"/>
          </a:p>
          <a:p>
            <a:pPr lvl="1"/>
            <a:r>
              <a:rPr lang="ja-JP" altLang="en-US" dirty="0"/>
              <a:t>ゲート回路はどのように作るのか？</a:t>
            </a:r>
            <a:endParaRPr lang="en-US" altLang="ja-JP" dirty="0"/>
          </a:p>
          <a:p>
            <a:pPr lvl="1"/>
            <a:r>
              <a:rPr lang="ja-JP" altLang="en-US" dirty="0"/>
              <a:t>それらのゲート回路の「遅延」や「消費電力」とは何なのか？</a:t>
            </a:r>
            <a:endParaRPr lang="en-US" altLang="ja-JP" dirty="0"/>
          </a:p>
          <a:p>
            <a:pPr lvl="2"/>
            <a:r>
              <a:rPr lang="ja-JP" altLang="en-US" dirty="0"/>
              <a:t>（なぜ物理的実体のない情報を扱っているのに時間や電力がかかるのか？</a:t>
            </a:r>
            <a:endParaRPr lang="en-US" altLang="ja-JP" dirty="0"/>
          </a:p>
        </p:txBody>
      </p:sp>
      <p:sp>
        <p:nvSpPr>
          <p:cNvPr id="2" name="スライド番号プレースホルダー 1">
            <a:extLst>
              <a:ext uri="{FF2B5EF4-FFF2-40B4-BE49-F238E27FC236}">
                <a16:creationId xmlns:a16="http://schemas.microsoft.com/office/drawing/2014/main" id="{86E75ED9-9714-8D0C-7D92-88EC46D2B5F0}"/>
              </a:ext>
            </a:extLst>
          </p:cNvPr>
          <p:cNvSpPr>
            <a:spLocks noGrp="1"/>
          </p:cNvSpPr>
          <p:nvPr>
            <p:ph type="sldNum" sz="quarter" idx="4294967295"/>
          </p:nvPr>
        </p:nvSpPr>
        <p:spPr>
          <a:xfrm>
            <a:off x="8424863" y="6308725"/>
            <a:ext cx="719137" cy="549275"/>
          </a:xfrm>
        </p:spPr>
        <p:txBody>
          <a:bodyPr/>
          <a:lstStyle/>
          <a:p>
            <a:fld id="{D2D8002D-B5B0-4BAC-B1F6-782DDCCE6D9C}" type="slidenum">
              <a:rPr kumimoji="1" lang="ja-JP" altLang="en-US" smtClean="0"/>
              <a:pPr/>
              <a:t>11</a:t>
            </a:fld>
            <a:endParaRPr kumimoji="1" lang="ja-JP" altLang="en-US"/>
          </a:p>
        </p:txBody>
      </p:sp>
    </p:spTree>
    <p:extLst>
      <p:ext uri="{BB962C8B-B14F-4D97-AF65-F5344CB8AC3E}">
        <p14:creationId xmlns:p14="http://schemas.microsoft.com/office/powerpoint/2010/main" val="11607265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584331-3D9C-C512-2846-D6A40BDAB0DC}"/>
              </a:ext>
            </a:extLst>
          </p:cNvPr>
          <p:cNvSpPr>
            <a:spLocks noGrp="1"/>
          </p:cNvSpPr>
          <p:nvPr>
            <p:ph type="title"/>
          </p:nvPr>
        </p:nvSpPr>
        <p:spPr/>
        <p:txBody>
          <a:bodyPr/>
          <a:lstStyle/>
          <a:p>
            <a:r>
              <a:rPr kumimoji="1" lang="ja-JP" altLang="en-US" dirty="0"/>
              <a:t>論理回路の作り方</a:t>
            </a:r>
            <a:endParaRPr kumimoji="1" lang="en-US" dirty="0"/>
          </a:p>
        </p:txBody>
      </p:sp>
      <p:sp>
        <p:nvSpPr>
          <p:cNvPr id="3" name="コンテンツ プレースホルダー 2">
            <a:extLst>
              <a:ext uri="{FF2B5EF4-FFF2-40B4-BE49-F238E27FC236}">
                <a16:creationId xmlns:a16="http://schemas.microsoft.com/office/drawing/2014/main" id="{4CDF5B3C-F5EC-178A-5EAE-1A3A46827528}"/>
              </a:ext>
            </a:extLst>
          </p:cNvPr>
          <p:cNvSpPr>
            <a:spLocks noGrp="1"/>
          </p:cNvSpPr>
          <p:nvPr>
            <p:ph sz="quarter" idx="10"/>
          </p:nvPr>
        </p:nvSpPr>
        <p:spPr/>
        <p:txBody>
          <a:bodyPr/>
          <a:lstStyle/>
          <a:p>
            <a:r>
              <a:rPr kumimoji="1" lang="ja-JP" altLang="en-US" dirty="0"/>
              <a:t>以下のそれぞれの仕組みを使った回路を説明</a:t>
            </a:r>
            <a:endParaRPr kumimoji="1" lang="en-US" altLang="ja-JP" dirty="0"/>
          </a:p>
          <a:p>
            <a:pPr marL="817200" lvl="1" indent="-457200">
              <a:buFont typeface="+mj-lt"/>
              <a:buAutoNum type="arabicPeriod"/>
            </a:pPr>
            <a:r>
              <a:rPr kumimoji="1" lang="ja-JP" altLang="en-US" dirty="0"/>
              <a:t>リレー</a:t>
            </a:r>
            <a:endParaRPr kumimoji="1" lang="en-US" altLang="ja-JP" dirty="0"/>
          </a:p>
          <a:p>
            <a:pPr marL="817200" lvl="1" indent="-457200">
              <a:buFont typeface="+mj-lt"/>
              <a:buAutoNum type="arabicPeriod"/>
            </a:pPr>
            <a:r>
              <a:rPr kumimoji="1" lang="en-US" altLang="ja-JP" dirty="0"/>
              <a:t>CMOS</a:t>
            </a:r>
          </a:p>
          <a:p>
            <a:r>
              <a:rPr kumimoji="1" lang="ja-JP" altLang="en-US" dirty="0"/>
              <a:t>これらの論理的な動作は実はほぼ同じに作れる</a:t>
            </a:r>
            <a:endParaRPr kumimoji="1" lang="en-US" altLang="ja-JP" dirty="0"/>
          </a:p>
          <a:p>
            <a:pPr lvl="1"/>
            <a:r>
              <a:rPr kumimoji="1" lang="ja-JP" altLang="en-US" dirty="0"/>
              <a:t>リレーの方が直感的にわかりやすいのでこちらから説明</a:t>
            </a:r>
            <a:endParaRPr kumimoji="1" lang="en-US" altLang="ja-JP" dirty="0"/>
          </a:p>
          <a:p>
            <a:pPr lvl="1"/>
            <a:endParaRPr kumimoji="1" lang="en-US" altLang="ja-JP" dirty="0"/>
          </a:p>
          <a:p>
            <a:r>
              <a:rPr lang="ja-JP" altLang="en-US" sz="1600" dirty="0"/>
              <a:t>注意：</a:t>
            </a:r>
            <a:endParaRPr lang="en-US" altLang="ja-JP" sz="1600" dirty="0"/>
          </a:p>
          <a:p>
            <a:pPr lvl="1"/>
            <a:r>
              <a:rPr kumimoji="1" lang="ja-JP" altLang="en-US" sz="1600" dirty="0"/>
              <a:t>この資料で説明する，</a:t>
            </a:r>
            <a:r>
              <a:rPr lang="en-US" altLang="ja-JP" sz="1600" dirty="0"/>
              <a:t>N</a:t>
            </a:r>
            <a:r>
              <a:rPr lang="ja-JP" altLang="en-US" sz="1600" dirty="0"/>
              <a:t>型</a:t>
            </a:r>
            <a:r>
              <a:rPr lang="en-US" altLang="ja-JP" sz="1600" dirty="0"/>
              <a:t>/P</a:t>
            </a:r>
            <a:r>
              <a:rPr lang="ja-JP" altLang="en-US" sz="1600" dirty="0"/>
              <a:t>型 を使った</a:t>
            </a:r>
            <a:r>
              <a:rPr kumimoji="1" lang="ja-JP" altLang="en-US" sz="1600" dirty="0"/>
              <a:t>やり方は後の </a:t>
            </a:r>
            <a:r>
              <a:rPr kumimoji="1" lang="en-US" altLang="ja-JP" sz="1600" dirty="0"/>
              <a:t>CMOS</a:t>
            </a:r>
            <a:r>
              <a:rPr lang="ja-JP" altLang="en-US" sz="1600" dirty="0"/>
              <a:t> の説明をわかりすくするためのものです</a:t>
            </a:r>
            <a:endParaRPr lang="en-US" altLang="ja-JP" sz="1600" dirty="0"/>
          </a:p>
          <a:p>
            <a:pPr lvl="1"/>
            <a:r>
              <a:rPr lang="ja-JP" altLang="en-US" sz="1600" dirty="0"/>
              <a:t>実際に用いられていたリレー計算機ではもう少し効率の良い違う方法が使われていたと思う</a:t>
            </a:r>
            <a:endParaRPr kumimoji="1" lang="en-US" dirty="0"/>
          </a:p>
        </p:txBody>
      </p:sp>
    </p:spTree>
    <p:extLst>
      <p:ext uri="{BB962C8B-B14F-4D97-AF65-F5344CB8AC3E}">
        <p14:creationId xmlns:p14="http://schemas.microsoft.com/office/powerpoint/2010/main" val="35764159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 name="矢印: 下 1062">
            <a:extLst>
              <a:ext uri="{FF2B5EF4-FFF2-40B4-BE49-F238E27FC236}">
                <a16:creationId xmlns:a16="http://schemas.microsoft.com/office/drawing/2014/main" id="{727B1A7E-A10C-40C9-2883-05D9818995C7}"/>
              </a:ext>
            </a:extLst>
          </p:cNvPr>
          <p:cNvSpPr/>
          <p:nvPr/>
        </p:nvSpPr>
        <p:spPr bwMode="auto">
          <a:xfrm>
            <a:off x="3941993" y="4689014"/>
            <a:ext cx="180002" cy="540006"/>
          </a:xfrm>
          <a:prstGeom prst="downArrow">
            <a:avLst/>
          </a:prstGeom>
          <a:solidFill>
            <a:schemeClr val="accent6">
              <a:lumMod val="20000"/>
              <a:lumOff val="80000"/>
            </a:schemeClr>
          </a:solidFill>
          <a:ln w="0">
            <a:solidFill>
              <a:schemeClr val="accent6"/>
            </a:solidFill>
            <a:headEnd/>
            <a:tailEnd type="triangle" w="sm"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B260DA71-5786-74D4-1322-4A3B7426526B}"/>
              </a:ext>
            </a:extLst>
          </p:cNvPr>
          <p:cNvSpPr>
            <a:spLocks noGrp="1"/>
          </p:cNvSpPr>
          <p:nvPr>
            <p:ph type="title"/>
          </p:nvPr>
        </p:nvSpPr>
        <p:spPr/>
        <p:txBody>
          <a:bodyPr/>
          <a:lstStyle/>
          <a:p>
            <a:r>
              <a:rPr kumimoji="1" lang="ja-JP" altLang="en-US" dirty="0"/>
              <a:t>リレー（</a:t>
            </a:r>
            <a:r>
              <a:rPr kumimoji="1" lang="en-US" altLang="ja-JP" dirty="0"/>
              <a:t>Relay</a:t>
            </a:r>
            <a:r>
              <a:rPr kumimoji="1" lang="ja-JP" altLang="en-US" dirty="0"/>
              <a:t>）</a:t>
            </a:r>
            <a:endParaRPr kumimoji="1" lang="en-US" dirty="0"/>
          </a:p>
        </p:txBody>
      </p:sp>
      <p:sp>
        <p:nvSpPr>
          <p:cNvPr id="3" name="コンテンツ プレースホルダー 2">
            <a:extLst>
              <a:ext uri="{FF2B5EF4-FFF2-40B4-BE49-F238E27FC236}">
                <a16:creationId xmlns:a16="http://schemas.microsoft.com/office/drawing/2014/main" id="{789EAB7B-7810-7D56-9BAA-A40504D782AF}"/>
              </a:ext>
            </a:extLst>
          </p:cNvPr>
          <p:cNvSpPr>
            <a:spLocks noGrp="1"/>
          </p:cNvSpPr>
          <p:nvPr>
            <p:ph sz="quarter" idx="10"/>
          </p:nvPr>
        </p:nvSpPr>
        <p:spPr>
          <a:xfrm>
            <a:off x="611956" y="998973"/>
            <a:ext cx="8280092" cy="3420038"/>
          </a:xfrm>
        </p:spPr>
        <p:txBody>
          <a:bodyPr/>
          <a:lstStyle/>
          <a:p>
            <a:r>
              <a:rPr kumimoji="1" lang="ja-JP" altLang="en-US" dirty="0"/>
              <a:t>電気的に動作するスイッチ</a:t>
            </a:r>
            <a:endParaRPr kumimoji="1" lang="en-US" altLang="ja-JP" dirty="0"/>
          </a:p>
          <a:p>
            <a:pPr lvl="1"/>
            <a:r>
              <a:rPr kumimoji="1" lang="ja-JP" altLang="en-US" dirty="0"/>
              <a:t>もともとは長距離の電信の中継のために作られた･･･ らしい</a:t>
            </a:r>
            <a:endParaRPr kumimoji="1" lang="en-US" altLang="ja-JP" dirty="0"/>
          </a:p>
          <a:p>
            <a:r>
              <a:rPr kumimoji="1" lang="ja-JP" altLang="en-US" dirty="0"/>
              <a:t>以下の図のものの場合，</a:t>
            </a:r>
            <a:endParaRPr kumimoji="1" lang="en-US" altLang="ja-JP" dirty="0"/>
          </a:p>
          <a:p>
            <a:pPr marL="817200" lvl="1" indent="-457200">
              <a:buFont typeface="+mj-lt"/>
              <a:buAutoNum type="arabicPeriod"/>
            </a:pPr>
            <a:r>
              <a:rPr kumimoji="1" lang="ja-JP" altLang="en-US" dirty="0"/>
              <a:t>普段は電極部分がバネになっていて </a:t>
            </a:r>
            <a:r>
              <a:rPr kumimoji="1" lang="en-US" altLang="ja-JP" dirty="0"/>
              <a:t>OFF </a:t>
            </a:r>
            <a:r>
              <a:rPr kumimoji="1" lang="ja-JP" altLang="en-US" dirty="0"/>
              <a:t>になっている</a:t>
            </a:r>
            <a:endParaRPr kumimoji="1" lang="en-US" altLang="ja-JP" dirty="0"/>
          </a:p>
          <a:p>
            <a:pPr marL="817200" lvl="1" indent="-457200">
              <a:buFont typeface="+mj-lt"/>
              <a:buAutoNum type="arabicPeriod"/>
            </a:pPr>
            <a:r>
              <a:rPr kumimoji="1" lang="en-US" altLang="ja-JP" dirty="0"/>
              <a:t>G</a:t>
            </a:r>
            <a:r>
              <a:rPr kumimoji="1" lang="ja-JP" altLang="en-US" dirty="0"/>
              <a:t>～</a:t>
            </a:r>
            <a:r>
              <a:rPr kumimoji="1" lang="en-US" altLang="ja-JP" dirty="0"/>
              <a:t>B </a:t>
            </a:r>
            <a:r>
              <a:rPr kumimoji="1" lang="ja-JP" altLang="en-US" dirty="0"/>
              <a:t>間に電圧をかけると，</a:t>
            </a:r>
            <a:endParaRPr kumimoji="1" lang="en-US" altLang="ja-JP" dirty="0"/>
          </a:p>
          <a:p>
            <a:pPr marL="817200" lvl="1" indent="-457200">
              <a:buFont typeface="+mj-lt"/>
              <a:buAutoNum type="arabicPeriod"/>
            </a:pPr>
            <a:r>
              <a:rPr kumimoji="1" lang="ja-JP" altLang="en-US" dirty="0"/>
              <a:t>コイルが磁石となって，上の金属を引き寄せ，</a:t>
            </a:r>
            <a:endParaRPr kumimoji="1" lang="en-US" altLang="ja-JP" dirty="0"/>
          </a:p>
          <a:p>
            <a:pPr marL="817200" lvl="1" indent="-457200">
              <a:buFont typeface="+mj-lt"/>
              <a:buAutoNum type="arabicPeriod"/>
            </a:pPr>
            <a:r>
              <a:rPr kumimoji="1" lang="en-US" altLang="ja-JP" dirty="0"/>
              <a:t>S </a:t>
            </a:r>
            <a:r>
              <a:rPr kumimoji="1" lang="ja-JP" altLang="en-US" dirty="0"/>
              <a:t>に繋がっている端子が右に押し出されて，</a:t>
            </a:r>
            <a:endParaRPr kumimoji="1" lang="en-US" altLang="ja-JP" dirty="0"/>
          </a:p>
          <a:p>
            <a:pPr marL="817200" lvl="1" indent="-457200">
              <a:buFont typeface="+mj-lt"/>
              <a:buAutoNum type="arabicPeriod"/>
            </a:pPr>
            <a:r>
              <a:rPr lang="en-US" altLang="ja-JP" dirty="0"/>
              <a:t>S </a:t>
            </a:r>
            <a:r>
              <a:rPr lang="ja-JP" altLang="en-US" dirty="0"/>
              <a:t>と </a:t>
            </a:r>
            <a:r>
              <a:rPr lang="en-US" altLang="ja-JP" dirty="0"/>
              <a:t>D </a:t>
            </a:r>
            <a:r>
              <a:rPr lang="ja-JP" altLang="en-US" dirty="0"/>
              <a:t>が接続され</a:t>
            </a:r>
            <a:r>
              <a:rPr kumimoji="1" lang="ja-JP" altLang="en-US" dirty="0"/>
              <a:t>て </a:t>
            </a:r>
            <a:r>
              <a:rPr kumimoji="1" lang="en-US" altLang="ja-JP" dirty="0"/>
              <a:t>ON </a:t>
            </a:r>
            <a:r>
              <a:rPr kumimoji="1" lang="ja-JP" altLang="en-US" dirty="0"/>
              <a:t>に</a:t>
            </a:r>
            <a:endParaRPr kumimoji="1" lang="en-US" dirty="0"/>
          </a:p>
        </p:txBody>
      </p:sp>
      <p:pic>
        <p:nvPicPr>
          <p:cNvPr id="1028" name="Picture 4" descr="undefined">
            <a:extLst>
              <a:ext uri="{FF2B5EF4-FFF2-40B4-BE49-F238E27FC236}">
                <a16:creationId xmlns:a16="http://schemas.microsoft.com/office/drawing/2014/main" id="{91B4DE2B-E24C-96C4-3629-45E25A0312FD}"/>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6012016" y="4239009"/>
            <a:ext cx="2078985" cy="207898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コネクタ 5">
            <a:extLst>
              <a:ext uri="{FF2B5EF4-FFF2-40B4-BE49-F238E27FC236}">
                <a16:creationId xmlns:a16="http://schemas.microsoft.com/office/drawing/2014/main" id="{EA295CA7-7BED-C865-1727-98523128D7C0}"/>
              </a:ext>
            </a:extLst>
          </p:cNvPr>
          <p:cNvCxnSpPr>
            <a:cxnSpLocks/>
          </p:cNvCxnSpPr>
          <p:nvPr/>
        </p:nvCxnSpPr>
        <p:spPr>
          <a:xfrm>
            <a:off x="2051972" y="5049018"/>
            <a:ext cx="0" cy="53999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7" name="円/楕円 68">
            <a:extLst>
              <a:ext uri="{FF2B5EF4-FFF2-40B4-BE49-F238E27FC236}">
                <a16:creationId xmlns:a16="http://schemas.microsoft.com/office/drawing/2014/main" id="{2E679BA4-890D-C9CF-C18C-8867DCBB61E2}"/>
              </a:ext>
            </a:extLst>
          </p:cNvPr>
          <p:cNvSpPr/>
          <p:nvPr/>
        </p:nvSpPr>
        <p:spPr>
          <a:xfrm rot="5400000">
            <a:off x="2008228" y="5589031"/>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8" name="円/楕円 69">
            <a:extLst>
              <a:ext uri="{FF2B5EF4-FFF2-40B4-BE49-F238E27FC236}">
                <a16:creationId xmlns:a16="http://schemas.microsoft.com/office/drawing/2014/main" id="{A6FEB00E-B96E-6804-3820-E1A9A437770F}"/>
              </a:ext>
            </a:extLst>
          </p:cNvPr>
          <p:cNvSpPr/>
          <p:nvPr/>
        </p:nvSpPr>
        <p:spPr>
          <a:xfrm rot="5400000">
            <a:off x="2188232" y="5049029"/>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2" name="直線コネクタ 21">
            <a:extLst>
              <a:ext uri="{FF2B5EF4-FFF2-40B4-BE49-F238E27FC236}">
                <a16:creationId xmlns:a16="http://schemas.microsoft.com/office/drawing/2014/main" id="{74193254-5681-8C0B-B59E-23B07BDA861D}"/>
              </a:ext>
            </a:extLst>
          </p:cNvPr>
          <p:cNvCxnSpPr>
            <a:cxnSpLocks/>
          </p:cNvCxnSpPr>
          <p:nvPr/>
        </p:nvCxnSpPr>
        <p:spPr>
          <a:xfrm flipH="1">
            <a:off x="971960" y="4959017"/>
            <a:ext cx="54000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37" name="グループ化 36">
            <a:extLst>
              <a:ext uri="{FF2B5EF4-FFF2-40B4-BE49-F238E27FC236}">
                <a16:creationId xmlns:a16="http://schemas.microsoft.com/office/drawing/2014/main" id="{9926668D-E313-966C-0F08-24DE302CC109}"/>
              </a:ext>
            </a:extLst>
          </p:cNvPr>
          <p:cNvGrpSpPr/>
          <p:nvPr/>
        </p:nvGrpSpPr>
        <p:grpSpPr>
          <a:xfrm>
            <a:off x="1331964" y="4959017"/>
            <a:ext cx="360004" cy="720007"/>
            <a:chOff x="3131985" y="5049018"/>
            <a:chExt cx="180002" cy="437056"/>
          </a:xfrm>
        </p:grpSpPr>
        <p:grpSp>
          <p:nvGrpSpPr>
            <p:cNvPr id="31" name="グループ化 30">
              <a:extLst>
                <a:ext uri="{FF2B5EF4-FFF2-40B4-BE49-F238E27FC236}">
                  <a16:creationId xmlns:a16="http://schemas.microsoft.com/office/drawing/2014/main" id="{52ADB8C6-DAE3-0243-D689-236DBDABDA5C}"/>
                </a:ext>
              </a:extLst>
            </p:cNvPr>
            <p:cNvGrpSpPr/>
            <p:nvPr/>
          </p:nvGrpSpPr>
          <p:grpSpPr>
            <a:xfrm>
              <a:off x="3131985" y="5139021"/>
              <a:ext cx="180002" cy="254126"/>
              <a:chOff x="3131984" y="5191944"/>
              <a:chExt cx="270003" cy="201854"/>
            </a:xfrm>
          </p:grpSpPr>
          <p:sp>
            <p:nvSpPr>
              <p:cNvPr id="26" name="Freeform 42">
                <a:extLst>
                  <a:ext uri="{FF2B5EF4-FFF2-40B4-BE49-F238E27FC236}">
                    <a16:creationId xmlns:a16="http://schemas.microsoft.com/office/drawing/2014/main" id="{3C8FE4CB-237E-4BF7-A0F0-6EEC3432DAC2}"/>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27" name="Freeform 42">
                <a:extLst>
                  <a:ext uri="{FF2B5EF4-FFF2-40B4-BE49-F238E27FC236}">
                    <a16:creationId xmlns:a16="http://schemas.microsoft.com/office/drawing/2014/main" id="{E1BDAF63-BCED-166A-8421-93DC6E076FB8}"/>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28" name="Freeform 42">
                <a:extLst>
                  <a:ext uri="{FF2B5EF4-FFF2-40B4-BE49-F238E27FC236}">
                    <a16:creationId xmlns:a16="http://schemas.microsoft.com/office/drawing/2014/main" id="{C4FDDEF3-B4BC-0DEC-E90B-A4F4FCC22495}"/>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30" name="Freeform 42">
                <a:extLst>
                  <a:ext uri="{FF2B5EF4-FFF2-40B4-BE49-F238E27FC236}">
                    <a16:creationId xmlns:a16="http://schemas.microsoft.com/office/drawing/2014/main" id="{3E48BDF3-2041-BA0B-5B4A-0D2B710B7C83}"/>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32" name="直線コネクタ 31">
              <a:extLst>
                <a:ext uri="{FF2B5EF4-FFF2-40B4-BE49-F238E27FC236}">
                  <a16:creationId xmlns:a16="http://schemas.microsoft.com/office/drawing/2014/main" id="{AFF08301-579C-7603-8718-0E83326403D7}"/>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E208FAC0-679C-6E64-680A-337CB16A2D70}"/>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40" name="直線コネクタ 39">
            <a:extLst>
              <a:ext uri="{FF2B5EF4-FFF2-40B4-BE49-F238E27FC236}">
                <a16:creationId xmlns:a16="http://schemas.microsoft.com/office/drawing/2014/main" id="{54F2018B-C0BE-F682-0A36-44DA92CB12B1}"/>
              </a:ext>
            </a:extLst>
          </p:cNvPr>
          <p:cNvCxnSpPr>
            <a:cxnSpLocks/>
          </p:cNvCxnSpPr>
          <p:nvPr/>
        </p:nvCxnSpPr>
        <p:spPr>
          <a:xfrm flipH="1">
            <a:off x="971960" y="5679025"/>
            <a:ext cx="54000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B8DF09C7-9F58-E635-AA12-325D065DA9CA}"/>
              </a:ext>
            </a:extLst>
          </p:cNvPr>
          <p:cNvCxnSpPr>
            <a:cxnSpLocks/>
          </p:cNvCxnSpPr>
          <p:nvPr/>
        </p:nvCxnSpPr>
        <p:spPr>
          <a:xfrm flipH="1">
            <a:off x="1331964" y="4779015"/>
            <a:ext cx="450005" cy="0"/>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3F7E1B12-9ABE-96EF-D4D1-BB602EF2EEEB}"/>
              </a:ext>
            </a:extLst>
          </p:cNvPr>
          <p:cNvCxnSpPr>
            <a:cxnSpLocks/>
          </p:cNvCxnSpPr>
          <p:nvPr/>
        </p:nvCxnSpPr>
        <p:spPr>
          <a:xfrm flipV="1">
            <a:off x="1781969" y="4779015"/>
            <a:ext cx="0" cy="360004"/>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07AD33AC-DB5E-0236-7E07-D87585EA4382}"/>
              </a:ext>
            </a:extLst>
          </p:cNvPr>
          <p:cNvCxnSpPr>
            <a:cxnSpLocks/>
          </p:cNvCxnSpPr>
          <p:nvPr/>
        </p:nvCxnSpPr>
        <p:spPr>
          <a:xfrm flipH="1">
            <a:off x="1781969" y="5139019"/>
            <a:ext cx="270003" cy="0"/>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7EAA77DA-D45A-6048-A20C-358A4CA3CE95}"/>
              </a:ext>
            </a:extLst>
          </p:cNvPr>
          <p:cNvCxnSpPr>
            <a:cxnSpLocks/>
          </p:cNvCxnSpPr>
          <p:nvPr/>
        </p:nvCxnSpPr>
        <p:spPr>
          <a:xfrm>
            <a:off x="2231974" y="5139019"/>
            <a:ext cx="0" cy="449998"/>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5" name="円/楕円 68">
            <a:extLst>
              <a:ext uri="{FF2B5EF4-FFF2-40B4-BE49-F238E27FC236}">
                <a16:creationId xmlns:a16="http://schemas.microsoft.com/office/drawing/2014/main" id="{BC922C26-5E3D-1653-8304-8A16BBC44F03}"/>
              </a:ext>
            </a:extLst>
          </p:cNvPr>
          <p:cNvSpPr/>
          <p:nvPr/>
        </p:nvSpPr>
        <p:spPr>
          <a:xfrm rot="5400000">
            <a:off x="2189671" y="5589035"/>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7" name="直線コネクタ 56">
            <a:extLst>
              <a:ext uri="{FF2B5EF4-FFF2-40B4-BE49-F238E27FC236}">
                <a16:creationId xmlns:a16="http://schemas.microsoft.com/office/drawing/2014/main" id="{684CF53B-6803-99C4-B8A5-0A34E7163247}"/>
              </a:ext>
            </a:extLst>
          </p:cNvPr>
          <p:cNvCxnSpPr>
            <a:cxnSpLocks/>
          </p:cNvCxnSpPr>
          <p:nvPr/>
        </p:nvCxnSpPr>
        <p:spPr>
          <a:xfrm>
            <a:off x="2051972" y="5679025"/>
            <a:ext cx="0" cy="359997"/>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C5CB3E2E-B14E-814D-9344-8409F6B78A70}"/>
              </a:ext>
            </a:extLst>
          </p:cNvPr>
          <p:cNvCxnSpPr>
            <a:cxnSpLocks/>
          </p:cNvCxnSpPr>
          <p:nvPr/>
        </p:nvCxnSpPr>
        <p:spPr>
          <a:xfrm>
            <a:off x="2231974" y="5679025"/>
            <a:ext cx="0" cy="359997"/>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024" name="Rectangle 93">
            <a:extLst>
              <a:ext uri="{FF2B5EF4-FFF2-40B4-BE49-F238E27FC236}">
                <a16:creationId xmlns:a16="http://schemas.microsoft.com/office/drawing/2014/main" id="{16A12955-EC0F-8CDC-5DB3-803393AC815B}"/>
              </a:ext>
            </a:extLst>
          </p:cNvPr>
          <p:cNvSpPr>
            <a:spLocks noChangeArrowheads="1"/>
          </p:cNvSpPr>
          <p:nvPr/>
        </p:nvSpPr>
        <p:spPr bwMode="auto">
          <a:xfrm>
            <a:off x="611956" y="4779015"/>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025" name="Rectangle 93">
            <a:extLst>
              <a:ext uri="{FF2B5EF4-FFF2-40B4-BE49-F238E27FC236}">
                <a16:creationId xmlns:a16="http://schemas.microsoft.com/office/drawing/2014/main" id="{FD118552-02F2-FD4B-5E0A-1599CBDED6AF}"/>
              </a:ext>
            </a:extLst>
          </p:cNvPr>
          <p:cNvSpPr>
            <a:spLocks noChangeArrowheads="1"/>
          </p:cNvSpPr>
          <p:nvPr/>
        </p:nvSpPr>
        <p:spPr bwMode="auto">
          <a:xfrm>
            <a:off x="611956" y="5499023"/>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1027" name="Rectangle 93">
            <a:extLst>
              <a:ext uri="{FF2B5EF4-FFF2-40B4-BE49-F238E27FC236}">
                <a16:creationId xmlns:a16="http://schemas.microsoft.com/office/drawing/2014/main" id="{D2BE4C87-5F89-4960-D089-C11FC16CBD6C}"/>
              </a:ext>
            </a:extLst>
          </p:cNvPr>
          <p:cNvSpPr>
            <a:spLocks noChangeArrowheads="1"/>
          </p:cNvSpPr>
          <p:nvPr/>
        </p:nvSpPr>
        <p:spPr bwMode="auto">
          <a:xfrm>
            <a:off x="1691968" y="594902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029" name="Rectangle 93">
            <a:extLst>
              <a:ext uri="{FF2B5EF4-FFF2-40B4-BE49-F238E27FC236}">
                <a16:creationId xmlns:a16="http://schemas.microsoft.com/office/drawing/2014/main" id="{F05994E3-20BF-DE00-56C6-3D390D91E694}"/>
              </a:ext>
            </a:extLst>
          </p:cNvPr>
          <p:cNvSpPr>
            <a:spLocks noChangeArrowheads="1"/>
          </p:cNvSpPr>
          <p:nvPr/>
        </p:nvSpPr>
        <p:spPr bwMode="auto">
          <a:xfrm>
            <a:off x="2231974" y="594902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1031" name="円/楕円 68">
            <a:extLst>
              <a:ext uri="{FF2B5EF4-FFF2-40B4-BE49-F238E27FC236}">
                <a16:creationId xmlns:a16="http://schemas.microsoft.com/office/drawing/2014/main" id="{7D4DC939-E1F2-DB79-C34A-70C3F5231B13}"/>
              </a:ext>
            </a:extLst>
          </p:cNvPr>
          <p:cNvSpPr/>
          <p:nvPr/>
        </p:nvSpPr>
        <p:spPr>
          <a:xfrm rot="5400000">
            <a:off x="4528256" y="5589031"/>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1032" name="円/楕円 69">
            <a:extLst>
              <a:ext uri="{FF2B5EF4-FFF2-40B4-BE49-F238E27FC236}">
                <a16:creationId xmlns:a16="http://schemas.microsoft.com/office/drawing/2014/main" id="{987366B2-CBF3-0B17-7DE3-277D0822147E}"/>
              </a:ext>
            </a:extLst>
          </p:cNvPr>
          <p:cNvSpPr/>
          <p:nvPr/>
        </p:nvSpPr>
        <p:spPr>
          <a:xfrm rot="5400000">
            <a:off x="4707185" y="5049029"/>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033" name="直線コネクタ 1032">
            <a:extLst>
              <a:ext uri="{FF2B5EF4-FFF2-40B4-BE49-F238E27FC236}">
                <a16:creationId xmlns:a16="http://schemas.microsoft.com/office/drawing/2014/main" id="{0CB991D9-BF2B-EC1C-9353-942F20D64F8B}"/>
              </a:ext>
            </a:extLst>
          </p:cNvPr>
          <p:cNvCxnSpPr>
            <a:cxnSpLocks/>
          </p:cNvCxnSpPr>
          <p:nvPr/>
        </p:nvCxnSpPr>
        <p:spPr>
          <a:xfrm flipH="1">
            <a:off x="3491988" y="4959017"/>
            <a:ext cx="54000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034" name="グループ化 1033">
            <a:extLst>
              <a:ext uri="{FF2B5EF4-FFF2-40B4-BE49-F238E27FC236}">
                <a16:creationId xmlns:a16="http://schemas.microsoft.com/office/drawing/2014/main" id="{B4724512-C223-208A-50CB-62D0611F2D0D}"/>
              </a:ext>
            </a:extLst>
          </p:cNvPr>
          <p:cNvGrpSpPr/>
          <p:nvPr/>
        </p:nvGrpSpPr>
        <p:grpSpPr>
          <a:xfrm>
            <a:off x="3851992" y="4959017"/>
            <a:ext cx="360004" cy="720007"/>
            <a:chOff x="3131985" y="5049018"/>
            <a:chExt cx="180002" cy="437056"/>
          </a:xfrm>
        </p:grpSpPr>
        <p:grpSp>
          <p:nvGrpSpPr>
            <p:cNvPr id="1035" name="グループ化 1034">
              <a:extLst>
                <a:ext uri="{FF2B5EF4-FFF2-40B4-BE49-F238E27FC236}">
                  <a16:creationId xmlns:a16="http://schemas.microsoft.com/office/drawing/2014/main" id="{B5F299D7-7AAC-9D28-68A4-FC9BF1E040A1}"/>
                </a:ext>
              </a:extLst>
            </p:cNvPr>
            <p:cNvGrpSpPr/>
            <p:nvPr/>
          </p:nvGrpSpPr>
          <p:grpSpPr>
            <a:xfrm>
              <a:off x="3131985" y="5139021"/>
              <a:ext cx="180002" cy="254126"/>
              <a:chOff x="3131984" y="5191944"/>
              <a:chExt cx="270003" cy="201854"/>
            </a:xfrm>
          </p:grpSpPr>
          <p:sp>
            <p:nvSpPr>
              <p:cNvPr id="1038" name="Freeform 42">
                <a:extLst>
                  <a:ext uri="{FF2B5EF4-FFF2-40B4-BE49-F238E27FC236}">
                    <a16:creationId xmlns:a16="http://schemas.microsoft.com/office/drawing/2014/main" id="{A2E66C52-732E-F34A-F4C5-65621600A928}"/>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039" name="Freeform 42">
                <a:extLst>
                  <a:ext uri="{FF2B5EF4-FFF2-40B4-BE49-F238E27FC236}">
                    <a16:creationId xmlns:a16="http://schemas.microsoft.com/office/drawing/2014/main" id="{39AE87DD-78CC-5FC3-3C89-ABADC97AFC4A}"/>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040" name="Freeform 42">
                <a:extLst>
                  <a:ext uri="{FF2B5EF4-FFF2-40B4-BE49-F238E27FC236}">
                    <a16:creationId xmlns:a16="http://schemas.microsoft.com/office/drawing/2014/main" id="{6412D91C-C93B-30DD-9D21-D53020ACA68B}"/>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041" name="Freeform 42">
                <a:extLst>
                  <a:ext uri="{FF2B5EF4-FFF2-40B4-BE49-F238E27FC236}">
                    <a16:creationId xmlns:a16="http://schemas.microsoft.com/office/drawing/2014/main" id="{876938C0-42D9-4575-F9AD-13243BBFD257}"/>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1036" name="直線コネクタ 1035">
              <a:extLst>
                <a:ext uri="{FF2B5EF4-FFF2-40B4-BE49-F238E27FC236}">
                  <a16:creationId xmlns:a16="http://schemas.microsoft.com/office/drawing/2014/main" id="{F05E8978-7D1E-43BC-4F34-F6359059326C}"/>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37" name="直線コネクタ 1036">
              <a:extLst>
                <a:ext uri="{FF2B5EF4-FFF2-40B4-BE49-F238E27FC236}">
                  <a16:creationId xmlns:a16="http://schemas.microsoft.com/office/drawing/2014/main" id="{4482E944-FE67-4D70-8BC1-8C20B3057FB8}"/>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042" name="直線コネクタ 1041">
            <a:extLst>
              <a:ext uri="{FF2B5EF4-FFF2-40B4-BE49-F238E27FC236}">
                <a16:creationId xmlns:a16="http://schemas.microsoft.com/office/drawing/2014/main" id="{FD6DF502-41E4-12AC-B72B-4108CCF66C8D}"/>
              </a:ext>
            </a:extLst>
          </p:cNvPr>
          <p:cNvCxnSpPr>
            <a:cxnSpLocks/>
          </p:cNvCxnSpPr>
          <p:nvPr/>
        </p:nvCxnSpPr>
        <p:spPr>
          <a:xfrm flipH="1">
            <a:off x="3491988" y="5679025"/>
            <a:ext cx="54000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30" name="直線コネクタ 1029">
            <a:extLst>
              <a:ext uri="{FF2B5EF4-FFF2-40B4-BE49-F238E27FC236}">
                <a16:creationId xmlns:a16="http://schemas.microsoft.com/office/drawing/2014/main" id="{738851A0-3283-6B1F-200E-1C451B88792D}"/>
              </a:ext>
            </a:extLst>
          </p:cNvPr>
          <p:cNvCxnSpPr>
            <a:cxnSpLocks/>
            <a:endCxn id="1031" idx="2"/>
          </p:cNvCxnSpPr>
          <p:nvPr/>
        </p:nvCxnSpPr>
        <p:spPr>
          <a:xfrm flipH="1">
            <a:off x="4573262" y="5062200"/>
            <a:ext cx="127234" cy="526820"/>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061" name="グループ化 1060">
            <a:extLst>
              <a:ext uri="{FF2B5EF4-FFF2-40B4-BE49-F238E27FC236}">
                <a16:creationId xmlns:a16="http://schemas.microsoft.com/office/drawing/2014/main" id="{A61127FA-785C-D037-7805-F95AE1EEC7A0}"/>
              </a:ext>
            </a:extLst>
          </p:cNvPr>
          <p:cNvGrpSpPr/>
          <p:nvPr/>
        </p:nvGrpSpPr>
        <p:grpSpPr>
          <a:xfrm rot="21245668">
            <a:off x="3868454" y="4860256"/>
            <a:ext cx="775659" cy="360004"/>
            <a:chOff x="3848756" y="3292030"/>
            <a:chExt cx="775659" cy="360004"/>
          </a:xfrm>
        </p:grpSpPr>
        <p:cxnSp>
          <p:nvCxnSpPr>
            <p:cNvPr id="1043" name="直線コネクタ 1042">
              <a:extLst>
                <a:ext uri="{FF2B5EF4-FFF2-40B4-BE49-F238E27FC236}">
                  <a16:creationId xmlns:a16="http://schemas.microsoft.com/office/drawing/2014/main" id="{7B46DFC9-2BDC-DCAC-7CC3-DA6E343FCDE6}"/>
                </a:ext>
              </a:extLst>
            </p:cNvPr>
            <p:cNvCxnSpPr>
              <a:cxnSpLocks/>
            </p:cNvCxnSpPr>
            <p:nvPr/>
          </p:nvCxnSpPr>
          <p:spPr>
            <a:xfrm rot="21016354" flipH="1">
              <a:off x="3848756" y="3332635"/>
              <a:ext cx="450005" cy="0"/>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44" name="直線コネクタ 1043">
              <a:extLst>
                <a:ext uri="{FF2B5EF4-FFF2-40B4-BE49-F238E27FC236}">
                  <a16:creationId xmlns:a16="http://schemas.microsoft.com/office/drawing/2014/main" id="{43216A00-2145-F3B9-8ED8-6E27C51A4C31}"/>
                </a:ext>
              </a:extLst>
            </p:cNvPr>
            <p:cNvCxnSpPr>
              <a:cxnSpLocks/>
            </p:cNvCxnSpPr>
            <p:nvPr/>
          </p:nvCxnSpPr>
          <p:spPr>
            <a:xfrm rot="21016354" flipV="1">
              <a:off x="4325940" y="3292030"/>
              <a:ext cx="0" cy="360004"/>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45" name="直線コネクタ 1044">
              <a:extLst>
                <a:ext uri="{FF2B5EF4-FFF2-40B4-BE49-F238E27FC236}">
                  <a16:creationId xmlns:a16="http://schemas.microsoft.com/office/drawing/2014/main" id="{EE1144CB-FB2E-5783-7E5C-187448BC519D}"/>
                </a:ext>
              </a:extLst>
            </p:cNvPr>
            <p:cNvCxnSpPr>
              <a:cxnSpLocks/>
            </p:cNvCxnSpPr>
            <p:nvPr/>
          </p:nvCxnSpPr>
          <p:spPr>
            <a:xfrm rot="21016354" flipH="1">
              <a:off x="4354412" y="3626636"/>
              <a:ext cx="270003" cy="0"/>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046" name="直線コネクタ 1045">
            <a:extLst>
              <a:ext uri="{FF2B5EF4-FFF2-40B4-BE49-F238E27FC236}">
                <a16:creationId xmlns:a16="http://schemas.microsoft.com/office/drawing/2014/main" id="{A9E9FCC0-061E-5EF3-3058-98AF1796613E}"/>
              </a:ext>
            </a:extLst>
          </p:cNvPr>
          <p:cNvCxnSpPr>
            <a:cxnSpLocks/>
          </p:cNvCxnSpPr>
          <p:nvPr/>
        </p:nvCxnSpPr>
        <p:spPr>
          <a:xfrm>
            <a:off x="4750927" y="5139019"/>
            <a:ext cx="0" cy="449998"/>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047" name="円/楕円 68">
            <a:extLst>
              <a:ext uri="{FF2B5EF4-FFF2-40B4-BE49-F238E27FC236}">
                <a16:creationId xmlns:a16="http://schemas.microsoft.com/office/drawing/2014/main" id="{3CEDFFC8-4576-3E82-F5CB-088E57C86A53}"/>
              </a:ext>
            </a:extLst>
          </p:cNvPr>
          <p:cNvSpPr/>
          <p:nvPr/>
        </p:nvSpPr>
        <p:spPr>
          <a:xfrm rot="5400000">
            <a:off x="4708624" y="5589035"/>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048" name="直線コネクタ 1047">
            <a:extLst>
              <a:ext uri="{FF2B5EF4-FFF2-40B4-BE49-F238E27FC236}">
                <a16:creationId xmlns:a16="http://schemas.microsoft.com/office/drawing/2014/main" id="{C762F6A9-3E8A-BC4F-6A36-CEF70C9C5C7D}"/>
              </a:ext>
            </a:extLst>
          </p:cNvPr>
          <p:cNvCxnSpPr>
            <a:cxnSpLocks/>
          </p:cNvCxnSpPr>
          <p:nvPr/>
        </p:nvCxnSpPr>
        <p:spPr>
          <a:xfrm>
            <a:off x="4572000" y="5679025"/>
            <a:ext cx="0" cy="359997"/>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49" name="直線コネクタ 1048">
            <a:extLst>
              <a:ext uri="{FF2B5EF4-FFF2-40B4-BE49-F238E27FC236}">
                <a16:creationId xmlns:a16="http://schemas.microsoft.com/office/drawing/2014/main" id="{BC0DDFAC-1743-4D8E-97E7-36548D0055B9}"/>
              </a:ext>
            </a:extLst>
          </p:cNvPr>
          <p:cNvCxnSpPr>
            <a:cxnSpLocks/>
          </p:cNvCxnSpPr>
          <p:nvPr/>
        </p:nvCxnSpPr>
        <p:spPr>
          <a:xfrm>
            <a:off x="4750927" y="5679025"/>
            <a:ext cx="0" cy="359997"/>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050" name="Rectangle 93">
            <a:extLst>
              <a:ext uri="{FF2B5EF4-FFF2-40B4-BE49-F238E27FC236}">
                <a16:creationId xmlns:a16="http://schemas.microsoft.com/office/drawing/2014/main" id="{43770D76-5BA9-7446-4CBB-10A86CA34924}"/>
              </a:ext>
            </a:extLst>
          </p:cNvPr>
          <p:cNvSpPr>
            <a:spLocks noChangeArrowheads="1"/>
          </p:cNvSpPr>
          <p:nvPr/>
        </p:nvSpPr>
        <p:spPr bwMode="auto">
          <a:xfrm>
            <a:off x="3131984" y="4779015"/>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051" name="Rectangle 93">
            <a:extLst>
              <a:ext uri="{FF2B5EF4-FFF2-40B4-BE49-F238E27FC236}">
                <a16:creationId xmlns:a16="http://schemas.microsoft.com/office/drawing/2014/main" id="{2C0E8360-07C3-5F96-2250-A2184ECB80B6}"/>
              </a:ext>
            </a:extLst>
          </p:cNvPr>
          <p:cNvSpPr>
            <a:spLocks noChangeArrowheads="1"/>
          </p:cNvSpPr>
          <p:nvPr/>
        </p:nvSpPr>
        <p:spPr bwMode="auto">
          <a:xfrm>
            <a:off x="3131984" y="5499023"/>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1052" name="Rectangle 93">
            <a:extLst>
              <a:ext uri="{FF2B5EF4-FFF2-40B4-BE49-F238E27FC236}">
                <a16:creationId xmlns:a16="http://schemas.microsoft.com/office/drawing/2014/main" id="{185D8541-A2C9-4692-EB76-7DD729874B0A}"/>
              </a:ext>
            </a:extLst>
          </p:cNvPr>
          <p:cNvSpPr>
            <a:spLocks noChangeArrowheads="1"/>
          </p:cNvSpPr>
          <p:nvPr/>
        </p:nvSpPr>
        <p:spPr bwMode="auto">
          <a:xfrm>
            <a:off x="4211996" y="594902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053" name="Rectangle 93">
            <a:extLst>
              <a:ext uri="{FF2B5EF4-FFF2-40B4-BE49-F238E27FC236}">
                <a16:creationId xmlns:a16="http://schemas.microsoft.com/office/drawing/2014/main" id="{D8BCF934-7B10-95E0-E00E-609CDA4666F5}"/>
              </a:ext>
            </a:extLst>
          </p:cNvPr>
          <p:cNvSpPr>
            <a:spLocks noChangeArrowheads="1"/>
          </p:cNvSpPr>
          <p:nvPr/>
        </p:nvSpPr>
        <p:spPr bwMode="auto">
          <a:xfrm>
            <a:off x="4750927" y="594902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1062" name="Rectangle 93">
            <a:extLst>
              <a:ext uri="{FF2B5EF4-FFF2-40B4-BE49-F238E27FC236}">
                <a16:creationId xmlns:a16="http://schemas.microsoft.com/office/drawing/2014/main" id="{61904DBC-3C06-D86B-7DC6-57B9AEE91FB3}"/>
              </a:ext>
            </a:extLst>
          </p:cNvPr>
          <p:cNvSpPr>
            <a:spLocks noChangeArrowheads="1"/>
          </p:cNvSpPr>
          <p:nvPr/>
        </p:nvSpPr>
        <p:spPr bwMode="auto">
          <a:xfrm>
            <a:off x="611956" y="6463724"/>
            <a:ext cx="361079" cy="360362"/>
          </a:xfrm>
          <a:prstGeom prst="rect">
            <a:avLst/>
          </a:prstGeom>
          <a:noFill/>
          <a:ln w="12700" algn="ctr">
            <a:noFill/>
            <a:miter lim="800000"/>
            <a:headEnd/>
            <a:tailEnd/>
          </a:ln>
          <a:effectLst/>
        </p:spPr>
        <p:txBody>
          <a:bodyPr wrap="none" lIns="90000" tIns="46800" rIns="90000" bIns="46800" anchor="ctr"/>
          <a:lstStyle/>
          <a:p>
            <a:r>
              <a:rPr lang="ja-JP" altLang="en-US" sz="1400"/>
              <a:t>画像は </a:t>
            </a:r>
            <a:r>
              <a:rPr lang="en-US" altLang="ja-JP" sz="1400" dirty="0">
                <a:hlinkClick r:id="rId3"/>
              </a:rPr>
              <a:t>https://en.wikipedia.org/wiki/Relay</a:t>
            </a:r>
            <a:r>
              <a:rPr lang="en-US" altLang="ja-JP" sz="1400" dirty="0"/>
              <a:t> </a:t>
            </a:r>
            <a:r>
              <a:rPr lang="ja-JP" altLang="en-US" sz="1400" dirty="0"/>
              <a:t>より</a:t>
            </a:r>
            <a:endParaRPr lang="en-US" altLang="ja-JP" sz="1400" dirty="0"/>
          </a:p>
        </p:txBody>
      </p:sp>
      <p:sp>
        <p:nvSpPr>
          <p:cNvPr id="1065" name="円/楕円 68">
            <a:extLst>
              <a:ext uri="{FF2B5EF4-FFF2-40B4-BE49-F238E27FC236}">
                <a16:creationId xmlns:a16="http://schemas.microsoft.com/office/drawing/2014/main" id="{D526FF31-2195-EB08-4518-80A0648DAD5C}"/>
              </a:ext>
            </a:extLst>
          </p:cNvPr>
          <p:cNvSpPr/>
          <p:nvPr/>
        </p:nvSpPr>
        <p:spPr>
          <a:xfrm rot="5400000">
            <a:off x="1691968" y="477902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1066" name="円/楕円 68">
            <a:extLst>
              <a:ext uri="{FF2B5EF4-FFF2-40B4-BE49-F238E27FC236}">
                <a16:creationId xmlns:a16="http://schemas.microsoft.com/office/drawing/2014/main" id="{92B12BC1-2797-49CE-FAC7-305222075A98}"/>
              </a:ext>
            </a:extLst>
          </p:cNvPr>
          <p:cNvSpPr/>
          <p:nvPr/>
        </p:nvSpPr>
        <p:spPr>
          <a:xfrm rot="5400000">
            <a:off x="4211996" y="4869027"/>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1067" name="円弧 1066">
            <a:extLst>
              <a:ext uri="{FF2B5EF4-FFF2-40B4-BE49-F238E27FC236}">
                <a16:creationId xmlns:a16="http://schemas.microsoft.com/office/drawing/2014/main" id="{45ECB532-1E4E-6D44-5EAB-2AF37488E17F}"/>
              </a:ext>
            </a:extLst>
          </p:cNvPr>
          <p:cNvSpPr/>
          <p:nvPr/>
        </p:nvSpPr>
        <p:spPr bwMode="auto">
          <a:xfrm rot="9273794">
            <a:off x="4149134" y="4608505"/>
            <a:ext cx="617862" cy="684905"/>
          </a:xfrm>
          <a:prstGeom prst="arc">
            <a:avLst/>
          </a:prstGeom>
          <a:noFill/>
          <a:ln w="9525" cap="flat" cmpd="sng" algn="ctr">
            <a:solidFill>
              <a:schemeClr val="accent6"/>
            </a:solidFill>
            <a:prstDash val="solid"/>
            <a:round/>
            <a:headEnd type="arrow"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Verdana" pitchFamily="34" charset="0"/>
              <a:ea typeface="HG丸ｺﾞｼｯｸM-PRO" pitchFamily="50" charset="-128"/>
            </a:endParaRPr>
          </a:p>
        </p:txBody>
      </p:sp>
    </p:spTree>
    <p:extLst>
      <p:ext uri="{BB962C8B-B14F-4D97-AF65-F5344CB8AC3E}">
        <p14:creationId xmlns:p14="http://schemas.microsoft.com/office/powerpoint/2010/main" val="1371138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D534D0-C8E4-856A-5C74-CCF9A9046573}"/>
              </a:ext>
            </a:extLst>
          </p:cNvPr>
          <p:cNvSpPr>
            <a:spLocks noGrp="1"/>
          </p:cNvSpPr>
          <p:nvPr>
            <p:ph type="title"/>
          </p:nvPr>
        </p:nvSpPr>
        <p:spPr/>
        <p:txBody>
          <a:bodyPr/>
          <a:lstStyle/>
          <a:p>
            <a:r>
              <a:rPr kumimoji="1" lang="ja-JP" altLang="en-US" dirty="0"/>
              <a:t>リレーの絵を回路記号に単純化</a:t>
            </a:r>
            <a:endParaRPr kumimoji="1" lang="en-US" dirty="0"/>
          </a:p>
        </p:txBody>
      </p:sp>
      <p:sp>
        <p:nvSpPr>
          <p:cNvPr id="3" name="コンテンツ プレースホルダー 2">
            <a:extLst>
              <a:ext uri="{FF2B5EF4-FFF2-40B4-BE49-F238E27FC236}">
                <a16:creationId xmlns:a16="http://schemas.microsoft.com/office/drawing/2014/main" id="{6908E1C2-F9FD-3F8A-C9C8-FF2A293C6198}"/>
              </a:ext>
            </a:extLst>
          </p:cNvPr>
          <p:cNvSpPr>
            <a:spLocks noGrp="1"/>
          </p:cNvSpPr>
          <p:nvPr>
            <p:ph sz="quarter" idx="10"/>
          </p:nvPr>
        </p:nvSpPr>
        <p:spPr>
          <a:xfrm>
            <a:off x="611956" y="1088974"/>
            <a:ext cx="8280092" cy="1800020"/>
          </a:xfrm>
        </p:spPr>
        <p:txBody>
          <a:bodyPr/>
          <a:lstStyle/>
          <a:p>
            <a:r>
              <a:rPr kumimoji="1" lang="ja-JP" altLang="en-US" dirty="0"/>
              <a:t>わかりにくいので，以降では右のように単純化して表記</a:t>
            </a:r>
            <a:endParaRPr kumimoji="1" lang="en-US" altLang="ja-JP" dirty="0"/>
          </a:p>
          <a:p>
            <a:pPr lvl="1"/>
            <a:r>
              <a:rPr kumimoji="1" lang="en-US" altLang="ja-JP" dirty="0"/>
              <a:t>G</a:t>
            </a:r>
            <a:r>
              <a:rPr kumimoji="1" lang="ja-JP" altLang="en-US" dirty="0"/>
              <a:t>～</a:t>
            </a:r>
            <a:r>
              <a:rPr kumimoji="1" lang="en-US" altLang="ja-JP" dirty="0"/>
              <a:t>B </a:t>
            </a:r>
            <a:r>
              <a:rPr kumimoji="1" lang="ja-JP" altLang="en-US" dirty="0"/>
              <a:t>間に電圧をかけると，</a:t>
            </a:r>
            <a:r>
              <a:rPr kumimoji="1" lang="en-US" altLang="ja-JP" dirty="0"/>
              <a:t>S</a:t>
            </a:r>
            <a:r>
              <a:rPr kumimoji="1" lang="ja-JP" altLang="en-US" dirty="0"/>
              <a:t>～</a:t>
            </a:r>
            <a:r>
              <a:rPr kumimoji="1" lang="en-US" altLang="ja-JP" dirty="0"/>
              <a:t>D </a:t>
            </a:r>
            <a:r>
              <a:rPr kumimoji="1" lang="ja-JP" altLang="en-US" dirty="0"/>
              <a:t>が </a:t>
            </a:r>
            <a:r>
              <a:rPr kumimoji="1" lang="en-US" altLang="ja-JP" dirty="0"/>
              <a:t>ON </a:t>
            </a:r>
            <a:r>
              <a:rPr kumimoji="1" lang="ja-JP" altLang="en-US" dirty="0"/>
              <a:t>に</a:t>
            </a:r>
            <a:endParaRPr kumimoji="1" lang="en-US" altLang="ja-JP" dirty="0"/>
          </a:p>
        </p:txBody>
      </p:sp>
      <p:grpSp>
        <p:nvGrpSpPr>
          <p:cNvPr id="83" name="グループ化 82">
            <a:extLst>
              <a:ext uri="{FF2B5EF4-FFF2-40B4-BE49-F238E27FC236}">
                <a16:creationId xmlns:a16="http://schemas.microsoft.com/office/drawing/2014/main" id="{0C5C9B37-FA3A-4C54-9320-E5B12DE918F6}"/>
              </a:ext>
            </a:extLst>
          </p:cNvPr>
          <p:cNvGrpSpPr/>
          <p:nvPr/>
        </p:nvGrpSpPr>
        <p:grpSpPr>
          <a:xfrm>
            <a:off x="1961971" y="3429000"/>
            <a:ext cx="1981097" cy="1530375"/>
            <a:chOff x="1961971" y="3429000"/>
            <a:chExt cx="1981097" cy="1530375"/>
          </a:xfrm>
        </p:grpSpPr>
        <p:cxnSp>
          <p:nvCxnSpPr>
            <p:cNvPr id="25" name="直線コネクタ 24">
              <a:extLst>
                <a:ext uri="{FF2B5EF4-FFF2-40B4-BE49-F238E27FC236}">
                  <a16:creationId xmlns:a16="http://schemas.microsoft.com/office/drawing/2014/main" id="{DE980B1B-647B-56A7-B906-824C3F936311}"/>
                </a:ext>
              </a:extLst>
            </p:cNvPr>
            <p:cNvCxnSpPr>
              <a:cxnSpLocks/>
            </p:cNvCxnSpPr>
            <p:nvPr/>
          </p:nvCxnSpPr>
          <p:spPr>
            <a:xfrm>
              <a:off x="3401987" y="3699003"/>
              <a:ext cx="0" cy="53999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 name="円/楕円 68">
              <a:extLst>
                <a:ext uri="{FF2B5EF4-FFF2-40B4-BE49-F238E27FC236}">
                  <a16:creationId xmlns:a16="http://schemas.microsoft.com/office/drawing/2014/main" id="{C3BE8183-D41C-2F67-A128-D0D48FCF2033}"/>
                </a:ext>
              </a:extLst>
            </p:cNvPr>
            <p:cNvSpPr/>
            <p:nvPr/>
          </p:nvSpPr>
          <p:spPr>
            <a:xfrm rot="5400000">
              <a:off x="3358243" y="423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27" name="円/楕円 69">
              <a:extLst>
                <a:ext uri="{FF2B5EF4-FFF2-40B4-BE49-F238E27FC236}">
                  <a16:creationId xmlns:a16="http://schemas.microsoft.com/office/drawing/2014/main" id="{E94FC8CD-3226-A65D-94B4-CB54A82ECBBC}"/>
                </a:ext>
              </a:extLst>
            </p:cNvPr>
            <p:cNvSpPr/>
            <p:nvPr/>
          </p:nvSpPr>
          <p:spPr>
            <a:xfrm rot="5400000">
              <a:off x="3538247" y="3699014"/>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8" name="直線コネクタ 27">
              <a:extLst>
                <a:ext uri="{FF2B5EF4-FFF2-40B4-BE49-F238E27FC236}">
                  <a16:creationId xmlns:a16="http://schemas.microsoft.com/office/drawing/2014/main" id="{31AB2BBE-9928-150A-5F1F-AC69190380BC}"/>
                </a:ext>
              </a:extLst>
            </p:cNvPr>
            <p:cNvCxnSpPr>
              <a:cxnSpLocks/>
            </p:cNvCxnSpPr>
            <p:nvPr/>
          </p:nvCxnSpPr>
          <p:spPr>
            <a:xfrm flipH="1">
              <a:off x="2321975" y="3609002"/>
              <a:ext cx="54000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9" name="グループ化 28">
              <a:extLst>
                <a:ext uri="{FF2B5EF4-FFF2-40B4-BE49-F238E27FC236}">
                  <a16:creationId xmlns:a16="http://schemas.microsoft.com/office/drawing/2014/main" id="{685C5FAB-88B2-109E-ABDA-1A82A2E865B5}"/>
                </a:ext>
              </a:extLst>
            </p:cNvPr>
            <p:cNvGrpSpPr/>
            <p:nvPr/>
          </p:nvGrpSpPr>
          <p:grpSpPr>
            <a:xfrm>
              <a:off x="2681979" y="3609002"/>
              <a:ext cx="360004" cy="720007"/>
              <a:chOff x="3131985" y="5049018"/>
              <a:chExt cx="180002" cy="437056"/>
            </a:xfrm>
          </p:grpSpPr>
          <p:grpSp>
            <p:nvGrpSpPr>
              <p:cNvPr id="30" name="グループ化 29">
                <a:extLst>
                  <a:ext uri="{FF2B5EF4-FFF2-40B4-BE49-F238E27FC236}">
                    <a16:creationId xmlns:a16="http://schemas.microsoft.com/office/drawing/2014/main" id="{E44AD47E-CD68-DE9E-908D-20F9A2950D2B}"/>
                  </a:ext>
                </a:extLst>
              </p:cNvPr>
              <p:cNvGrpSpPr/>
              <p:nvPr/>
            </p:nvGrpSpPr>
            <p:grpSpPr>
              <a:xfrm>
                <a:off x="3131985" y="5139021"/>
                <a:ext cx="180002" cy="254126"/>
                <a:chOff x="3131984" y="5191944"/>
                <a:chExt cx="270003" cy="201854"/>
              </a:xfrm>
            </p:grpSpPr>
            <p:sp>
              <p:nvSpPr>
                <p:cNvPr id="33" name="Freeform 42">
                  <a:extLst>
                    <a:ext uri="{FF2B5EF4-FFF2-40B4-BE49-F238E27FC236}">
                      <a16:creationId xmlns:a16="http://schemas.microsoft.com/office/drawing/2014/main" id="{74BB9242-7EFC-B8A0-3C82-16408D00AC15}"/>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34" name="Freeform 42">
                  <a:extLst>
                    <a:ext uri="{FF2B5EF4-FFF2-40B4-BE49-F238E27FC236}">
                      <a16:creationId xmlns:a16="http://schemas.microsoft.com/office/drawing/2014/main" id="{F363B754-EA95-700C-EAE4-4BDD1287BDC2}"/>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35" name="Freeform 42">
                  <a:extLst>
                    <a:ext uri="{FF2B5EF4-FFF2-40B4-BE49-F238E27FC236}">
                      <a16:creationId xmlns:a16="http://schemas.microsoft.com/office/drawing/2014/main" id="{A353A633-4BD8-40C7-5B8D-FC2B6A5071F4}"/>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36" name="Freeform 42">
                  <a:extLst>
                    <a:ext uri="{FF2B5EF4-FFF2-40B4-BE49-F238E27FC236}">
                      <a16:creationId xmlns:a16="http://schemas.microsoft.com/office/drawing/2014/main" id="{6C708FAA-766F-1BBE-9EB7-5BBBE1F673C0}"/>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31" name="直線コネクタ 30">
                <a:extLst>
                  <a:ext uri="{FF2B5EF4-FFF2-40B4-BE49-F238E27FC236}">
                    <a16:creationId xmlns:a16="http://schemas.microsoft.com/office/drawing/2014/main" id="{F71C7498-DF9B-4570-E2DD-62FDCD9CBF6D}"/>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1CE4290-98FD-C84A-B629-0375F5AEDB09}"/>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37" name="直線コネクタ 36">
              <a:extLst>
                <a:ext uri="{FF2B5EF4-FFF2-40B4-BE49-F238E27FC236}">
                  <a16:creationId xmlns:a16="http://schemas.microsoft.com/office/drawing/2014/main" id="{55C6680C-0C23-6954-A7EC-13681A3F4F09}"/>
                </a:ext>
              </a:extLst>
            </p:cNvPr>
            <p:cNvCxnSpPr>
              <a:cxnSpLocks/>
            </p:cNvCxnSpPr>
            <p:nvPr/>
          </p:nvCxnSpPr>
          <p:spPr>
            <a:xfrm flipH="1">
              <a:off x="2321975" y="4329010"/>
              <a:ext cx="54000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903F0A35-49E1-EB71-8EFA-FA48DF997733}"/>
                </a:ext>
              </a:extLst>
            </p:cNvPr>
            <p:cNvCxnSpPr>
              <a:cxnSpLocks/>
            </p:cNvCxnSpPr>
            <p:nvPr/>
          </p:nvCxnSpPr>
          <p:spPr>
            <a:xfrm flipH="1">
              <a:off x="2681979" y="3429000"/>
              <a:ext cx="450005" cy="0"/>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EADD354-BF35-410B-8197-BA04403ABF1D}"/>
                </a:ext>
              </a:extLst>
            </p:cNvPr>
            <p:cNvCxnSpPr>
              <a:cxnSpLocks/>
            </p:cNvCxnSpPr>
            <p:nvPr/>
          </p:nvCxnSpPr>
          <p:spPr>
            <a:xfrm flipV="1">
              <a:off x="3131984" y="3429000"/>
              <a:ext cx="0" cy="360004"/>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26E3A455-922F-158D-E7A8-E272ACD37628}"/>
                </a:ext>
              </a:extLst>
            </p:cNvPr>
            <p:cNvCxnSpPr>
              <a:cxnSpLocks/>
            </p:cNvCxnSpPr>
            <p:nvPr/>
          </p:nvCxnSpPr>
          <p:spPr>
            <a:xfrm flipH="1">
              <a:off x="3131984" y="3789004"/>
              <a:ext cx="270003" cy="0"/>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C4B7961D-C6DC-11BC-6C9C-05D1587FD54E}"/>
                </a:ext>
              </a:extLst>
            </p:cNvPr>
            <p:cNvCxnSpPr>
              <a:cxnSpLocks/>
            </p:cNvCxnSpPr>
            <p:nvPr/>
          </p:nvCxnSpPr>
          <p:spPr>
            <a:xfrm>
              <a:off x="3581989" y="3789004"/>
              <a:ext cx="0" cy="449998"/>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42" name="円/楕円 68">
              <a:extLst>
                <a:ext uri="{FF2B5EF4-FFF2-40B4-BE49-F238E27FC236}">
                  <a16:creationId xmlns:a16="http://schemas.microsoft.com/office/drawing/2014/main" id="{192A22DE-0631-55A3-821A-53D8A18E12E4}"/>
                </a:ext>
              </a:extLst>
            </p:cNvPr>
            <p:cNvSpPr/>
            <p:nvPr/>
          </p:nvSpPr>
          <p:spPr>
            <a:xfrm rot="5400000">
              <a:off x="3539686" y="423902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43" name="直線コネクタ 42">
              <a:extLst>
                <a:ext uri="{FF2B5EF4-FFF2-40B4-BE49-F238E27FC236}">
                  <a16:creationId xmlns:a16="http://schemas.microsoft.com/office/drawing/2014/main" id="{B21B2AA4-A17E-646B-93D2-EB1B8F2CFEBC}"/>
                </a:ext>
              </a:extLst>
            </p:cNvPr>
            <p:cNvCxnSpPr>
              <a:cxnSpLocks/>
            </p:cNvCxnSpPr>
            <p:nvPr/>
          </p:nvCxnSpPr>
          <p:spPr>
            <a:xfrm>
              <a:off x="3401987" y="4329010"/>
              <a:ext cx="0" cy="359997"/>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60145D03-9A09-0592-7F9F-57E8A4AB77E3}"/>
                </a:ext>
              </a:extLst>
            </p:cNvPr>
            <p:cNvCxnSpPr>
              <a:cxnSpLocks/>
            </p:cNvCxnSpPr>
            <p:nvPr/>
          </p:nvCxnSpPr>
          <p:spPr>
            <a:xfrm>
              <a:off x="3581989" y="4329010"/>
              <a:ext cx="0" cy="359997"/>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45" name="Rectangle 93">
              <a:extLst>
                <a:ext uri="{FF2B5EF4-FFF2-40B4-BE49-F238E27FC236}">
                  <a16:creationId xmlns:a16="http://schemas.microsoft.com/office/drawing/2014/main" id="{64ED6BAA-B2DC-B006-2CF5-F427AE68C791}"/>
                </a:ext>
              </a:extLst>
            </p:cNvPr>
            <p:cNvSpPr>
              <a:spLocks noChangeArrowheads="1"/>
            </p:cNvSpPr>
            <p:nvPr/>
          </p:nvSpPr>
          <p:spPr bwMode="auto">
            <a:xfrm>
              <a:off x="1961971" y="3429000"/>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46" name="Rectangle 93">
              <a:extLst>
                <a:ext uri="{FF2B5EF4-FFF2-40B4-BE49-F238E27FC236}">
                  <a16:creationId xmlns:a16="http://schemas.microsoft.com/office/drawing/2014/main" id="{2B091AC3-C58E-5F0B-6678-80E2A90C579C}"/>
                </a:ext>
              </a:extLst>
            </p:cNvPr>
            <p:cNvSpPr>
              <a:spLocks noChangeArrowheads="1"/>
            </p:cNvSpPr>
            <p:nvPr/>
          </p:nvSpPr>
          <p:spPr bwMode="auto">
            <a:xfrm>
              <a:off x="1961971"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47" name="Rectangle 93">
              <a:extLst>
                <a:ext uri="{FF2B5EF4-FFF2-40B4-BE49-F238E27FC236}">
                  <a16:creationId xmlns:a16="http://schemas.microsoft.com/office/drawing/2014/main" id="{112CC91A-34F9-7E48-AF8E-0D2172BE5F64}"/>
                </a:ext>
              </a:extLst>
            </p:cNvPr>
            <p:cNvSpPr>
              <a:spLocks noChangeArrowheads="1"/>
            </p:cNvSpPr>
            <p:nvPr/>
          </p:nvSpPr>
          <p:spPr bwMode="auto">
            <a:xfrm>
              <a:off x="3041983" y="4599013"/>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48" name="Rectangle 93">
              <a:extLst>
                <a:ext uri="{FF2B5EF4-FFF2-40B4-BE49-F238E27FC236}">
                  <a16:creationId xmlns:a16="http://schemas.microsoft.com/office/drawing/2014/main" id="{26845C06-8A17-FA3F-D9B9-DAE63D32D0B7}"/>
                </a:ext>
              </a:extLst>
            </p:cNvPr>
            <p:cNvSpPr>
              <a:spLocks noChangeArrowheads="1"/>
            </p:cNvSpPr>
            <p:nvPr/>
          </p:nvSpPr>
          <p:spPr bwMode="auto">
            <a:xfrm>
              <a:off x="3581989" y="4599013"/>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grpSp>
      <p:sp>
        <p:nvSpPr>
          <p:cNvPr id="51" name="円/楕円 69">
            <a:extLst>
              <a:ext uri="{FF2B5EF4-FFF2-40B4-BE49-F238E27FC236}">
                <a16:creationId xmlns:a16="http://schemas.microsoft.com/office/drawing/2014/main" id="{44A03D6B-529C-3026-F1CF-E464D6429147}"/>
              </a:ext>
            </a:extLst>
          </p:cNvPr>
          <p:cNvSpPr/>
          <p:nvPr/>
        </p:nvSpPr>
        <p:spPr>
          <a:xfrm rot="5400000">
            <a:off x="6238274" y="3789004"/>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2" name="直線コネクタ 51">
            <a:extLst>
              <a:ext uri="{FF2B5EF4-FFF2-40B4-BE49-F238E27FC236}">
                <a16:creationId xmlns:a16="http://schemas.microsoft.com/office/drawing/2014/main" id="{078BDBDD-B924-9083-A0E3-5D9F2B776B98}"/>
              </a:ext>
            </a:extLst>
          </p:cNvPr>
          <p:cNvCxnSpPr>
            <a:cxnSpLocks/>
          </p:cNvCxnSpPr>
          <p:nvPr/>
        </p:nvCxnSpPr>
        <p:spPr>
          <a:xfrm flipH="1">
            <a:off x="5202007" y="3609002"/>
            <a:ext cx="54000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53" name="グループ化 52">
            <a:extLst>
              <a:ext uri="{FF2B5EF4-FFF2-40B4-BE49-F238E27FC236}">
                <a16:creationId xmlns:a16="http://schemas.microsoft.com/office/drawing/2014/main" id="{FCCF0A3B-D29A-F06A-435B-661BE79E9F72}"/>
              </a:ext>
            </a:extLst>
          </p:cNvPr>
          <p:cNvGrpSpPr/>
          <p:nvPr/>
        </p:nvGrpSpPr>
        <p:grpSpPr>
          <a:xfrm>
            <a:off x="5562011" y="3609002"/>
            <a:ext cx="360004" cy="720007"/>
            <a:chOff x="3131985" y="5049018"/>
            <a:chExt cx="180002" cy="437056"/>
          </a:xfrm>
        </p:grpSpPr>
        <p:grpSp>
          <p:nvGrpSpPr>
            <p:cNvPr id="54" name="グループ化 53">
              <a:extLst>
                <a:ext uri="{FF2B5EF4-FFF2-40B4-BE49-F238E27FC236}">
                  <a16:creationId xmlns:a16="http://schemas.microsoft.com/office/drawing/2014/main" id="{3ADC44E4-B060-787F-27E2-24655E531BAA}"/>
                </a:ext>
              </a:extLst>
            </p:cNvPr>
            <p:cNvGrpSpPr/>
            <p:nvPr/>
          </p:nvGrpSpPr>
          <p:grpSpPr>
            <a:xfrm>
              <a:off x="3131985" y="5139021"/>
              <a:ext cx="180002" cy="254126"/>
              <a:chOff x="3131984" y="5191944"/>
              <a:chExt cx="270003" cy="201854"/>
            </a:xfrm>
          </p:grpSpPr>
          <p:sp>
            <p:nvSpPr>
              <p:cNvPr id="57" name="Freeform 42">
                <a:extLst>
                  <a:ext uri="{FF2B5EF4-FFF2-40B4-BE49-F238E27FC236}">
                    <a16:creationId xmlns:a16="http://schemas.microsoft.com/office/drawing/2014/main" id="{993EAB2D-3991-E251-FD0D-CC3AA35BB386}"/>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58" name="Freeform 42">
                <a:extLst>
                  <a:ext uri="{FF2B5EF4-FFF2-40B4-BE49-F238E27FC236}">
                    <a16:creationId xmlns:a16="http://schemas.microsoft.com/office/drawing/2014/main" id="{178E3D8F-57D5-F50E-8A21-73E2A9F45C0B}"/>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59" name="Freeform 42">
                <a:extLst>
                  <a:ext uri="{FF2B5EF4-FFF2-40B4-BE49-F238E27FC236}">
                    <a16:creationId xmlns:a16="http://schemas.microsoft.com/office/drawing/2014/main" id="{995B01CC-AAD1-B5CE-128D-1304A5A29587}"/>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60" name="Freeform 42">
                <a:extLst>
                  <a:ext uri="{FF2B5EF4-FFF2-40B4-BE49-F238E27FC236}">
                    <a16:creationId xmlns:a16="http://schemas.microsoft.com/office/drawing/2014/main" id="{8E7128AD-760E-58EA-50BE-DD46F42C3EB2}"/>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55" name="直線コネクタ 54">
              <a:extLst>
                <a:ext uri="{FF2B5EF4-FFF2-40B4-BE49-F238E27FC236}">
                  <a16:creationId xmlns:a16="http://schemas.microsoft.com/office/drawing/2014/main" id="{FCD0EDDE-E51A-BA2D-7DA3-08A031FEF7AA}"/>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7143977E-BE7A-5F45-7AAB-8BFF032289F4}"/>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61" name="直線コネクタ 60">
            <a:extLst>
              <a:ext uri="{FF2B5EF4-FFF2-40B4-BE49-F238E27FC236}">
                <a16:creationId xmlns:a16="http://schemas.microsoft.com/office/drawing/2014/main" id="{FC364584-97D0-00E1-33D6-4565068B5A81}"/>
              </a:ext>
            </a:extLst>
          </p:cNvPr>
          <p:cNvCxnSpPr>
            <a:cxnSpLocks/>
          </p:cNvCxnSpPr>
          <p:nvPr/>
        </p:nvCxnSpPr>
        <p:spPr>
          <a:xfrm flipH="1">
            <a:off x="5202007" y="4329010"/>
            <a:ext cx="54000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DF989311-FADC-CC89-161C-557AD46F5706}"/>
              </a:ext>
            </a:extLst>
          </p:cNvPr>
          <p:cNvCxnSpPr>
            <a:cxnSpLocks/>
            <a:endCxn id="66" idx="4"/>
          </p:cNvCxnSpPr>
          <p:nvPr/>
        </p:nvCxnSpPr>
        <p:spPr>
          <a:xfrm>
            <a:off x="6102017" y="3789004"/>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6" name="円/楕円 68">
            <a:extLst>
              <a:ext uri="{FF2B5EF4-FFF2-40B4-BE49-F238E27FC236}">
                <a16:creationId xmlns:a16="http://schemas.microsoft.com/office/drawing/2014/main" id="{C59871AD-7D1C-E1A9-8357-CCC6F06C31E0}"/>
              </a:ext>
            </a:extLst>
          </p:cNvPr>
          <p:cNvSpPr/>
          <p:nvPr/>
        </p:nvSpPr>
        <p:spPr>
          <a:xfrm rot="5400000">
            <a:off x="6235740" y="4059018"/>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67" name="直線コネクタ 66">
            <a:extLst>
              <a:ext uri="{FF2B5EF4-FFF2-40B4-BE49-F238E27FC236}">
                <a16:creationId xmlns:a16="http://schemas.microsoft.com/office/drawing/2014/main" id="{D0F924DA-5AB2-4B05-BE08-83CAAD6562EC}"/>
              </a:ext>
            </a:extLst>
          </p:cNvPr>
          <p:cNvCxnSpPr>
            <a:cxnSpLocks/>
            <a:endCxn id="51" idx="2"/>
          </p:cNvCxnSpPr>
          <p:nvPr/>
        </p:nvCxnSpPr>
        <p:spPr>
          <a:xfrm>
            <a:off x="6282019" y="3609002"/>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B6EF6593-E6E9-479B-0791-62DDF648A986}"/>
              </a:ext>
            </a:extLst>
          </p:cNvPr>
          <p:cNvCxnSpPr>
            <a:cxnSpLocks/>
          </p:cNvCxnSpPr>
          <p:nvPr/>
        </p:nvCxnSpPr>
        <p:spPr>
          <a:xfrm>
            <a:off x="6282019" y="4149008"/>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9" name="Rectangle 93">
            <a:extLst>
              <a:ext uri="{FF2B5EF4-FFF2-40B4-BE49-F238E27FC236}">
                <a16:creationId xmlns:a16="http://schemas.microsoft.com/office/drawing/2014/main" id="{2BD80BB5-2AED-8002-6E47-9CD0C473F7A0}"/>
              </a:ext>
            </a:extLst>
          </p:cNvPr>
          <p:cNvSpPr>
            <a:spLocks noChangeArrowheads="1"/>
          </p:cNvSpPr>
          <p:nvPr/>
        </p:nvSpPr>
        <p:spPr bwMode="auto">
          <a:xfrm>
            <a:off x="4842003" y="3429000"/>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70" name="Rectangle 93">
            <a:extLst>
              <a:ext uri="{FF2B5EF4-FFF2-40B4-BE49-F238E27FC236}">
                <a16:creationId xmlns:a16="http://schemas.microsoft.com/office/drawing/2014/main" id="{8B2B2287-A896-D27C-35C9-EF97A6EEC2E7}"/>
              </a:ext>
            </a:extLst>
          </p:cNvPr>
          <p:cNvSpPr>
            <a:spLocks noChangeArrowheads="1"/>
          </p:cNvSpPr>
          <p:nvPr/>
        </p:nvSpPr>
        <p:spPr bwMode="auto">
          <a:xfrm>
            <a:off x="4842003"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71" name="Rectangle 93">
            <a:extLst>
              <a:ext uri="{FF2B5EF4-FFF2-40B4-BE49-F238E27FC236}">
                <a16:creationId xmlns:a16="http://schemas.microsoft.com/office/drawing/2014/main" id="{4C234E91-6B09-FFF3-C071-5B65DD98D8CB}"/>
              </a:ext>
            </a:extLst>
          </p:cNvPr>
          <p:cNvSpPr>
            <a:spLocks noChangeArrowheads="1"/>
          </p:cNvSpPr>
          <p:nvPr/>
        </p:nvSpPr>
        <p:spPr bwMode="auto">
          <a:xfrm>
            <a:off x="6822025" y="3429000"/>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72" name="Rectangle 93">
            <a:extLst>
              <a:ext uri="{FF2B5EF4-FFF2-40B4-BE49-F238E27FC236}">
                <a16:creationId xmlns:a16="http://schemas.microsoft.com/office/drawing/2014/main" id="{CCFA00C2-F81D-B699-BFD6-CB8205A6DDBE}"/>
              </a:ext>
            </a:extLst>
          </p:cNvPr>
          <p:cNvSpPr>
            <a:spLocks noChangeArrowheads="1"/>
          </p:cNvSpPr>
          <p:nvPr/>
        </p:nvSpPr>
        <p:spPr bwMode="auto">
          <a:xfrm>
            <a:off x="6822025"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76" name="直線コネクタ 75">
            <a:extLst>
              <a:ext uri="{FF2B5EF4-FFF2-40B4-BE49-F238E27FC236}">
                <a16:creationId xmlns:a16="http://schemas.microsoft.com/office/drawing/2014/main" id="{E46E2DDF-B62E-9EF6-C8DD-21879CD730F1}"/>
              </a:ext>
            </a:extLst>
          </p:cNvPr>
          <p:cNvCxnSpPr>
            <a:cxnSpLocks/>
          </p:cNvCxnSpPr>
          <p:nvPr/>
        </p:nvCxnSpPr>
        <p:spPr>
          <a:xfrm flipH="1">
            <a:off x="6282019" y="4329010"/>
            <a:ext cx="54000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E384694F-A7AA-ACDD-6F8E-6053C5543852}"/>
              </a:ext>
            </a:extLst>
          </p:cNvPr>
          <p:cNvCxnSpPr>
            <a:cxnSpLocks/>
          </p:cNvCxnSpPr>
          <p:nvPr/>
        </p:nvCxnSpPr>
        <p:spPr>
          <a:xfrm flipH="1">
            <a:off x="6282019" y="3609002"/>
            <a:ext cx="54000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8408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DA865E-CDA2-7D5F-6EAD-24FA2846D94C}"/>
              </a:ext>
            </a:extLst>
          </p:cNvPr>
          <p:cNvSpPr>
            <a:spLocks noGrp="1"/>
          </p:cNvSpPr>
          <p:nvPr>
            <p:ph type="title"/>
          </p:nvPr>
        </p:nvSpPr>
        <p:spPr/>
        <p:txBody>
          <a:bodyPr/>
          <a:lstStyle/>
          <a:p>
            <a:r>
              <a:rPr kumimoji="1" lang="en-US" altLang="ja-JP" dirty="0"/>
              <a:t>VDD </a:t>
            </a:r>
            <a:r>
              <a:rPr kumimoji="1" lang="ja-JP" altLang="en-US" dirty="0"/>
              <a:t>と </a:t>
            </a:r>
            <a:r>
              <a:rPr kumimoji="1" lang="en-US" altLang="ja-JP" dirty="0"/>
              <a:t>GND</a:t>
            </a:r>
            <a:endParaRPr kumimoji="1" lang="en-US" dirty="0"/>
          </a:p>
        </p:txBody>
      </p:sp>
      <p:sp>
        <p:nvSpPr>
          <p:cNvPr id="3" name="コンテンツ プレースホルダー 2">
            <a:extLst>
              <a:ext uri="{FF2B5EF4-FFF2-40B4-BE49-F238E27FC236}">
                <a16:creationId xmlns:a16="http://schemas.microsoft.com/office/drawing/2014/main" id="{18FFA833-26C6-12D0-2AEF-E0870502C9B0}"/>
              </a:ext>
            </a:extLst>
          </p:cNvPr>
          <p:cNvSpPr>
            <a:spLocks noGrp="1"/>
          </p:cNvSpPr>
          <p:nvPr>
            <p:ph sz="quarter" idx="10"/>
          </p:nvPr>
        </p:nvSpPr>
        <p:spPr>
          <a:xfrm>
            <a:off x="611956" y="1088974"/>
            <a:ext cx="8280092" cy="2700030"/>
          </a:xfrm>
        </p:spPr>
        <p:txBody>
          <a:bodyPr anchor="t"/>
          <a:lstStyle/>
          <a:p>
            <a:r>
              <a:rPr kumimoji="1" lang="ja-JP" altLang="en-US" dirty="0"/>
              <a:t>以下の２端子を定義</a:t>
            </a:r>
            <a:endParaRPr kumimoji="1" lang="en-US" altLang="ja-JP" dirty="0"/>
          </a:p>
          <a:p>
            <a:pPr lvl="1"/>
            <a:r>
              <a:rPr kumimoji="1" lang="en-US" altLang="ja-JP" dirty="0"/>
              <a:t>VDD</a:t>
            </a:r>
            <a:r>
              <a:rPr kumimoji="1" lang="ja-JP" altLang="en-US" dirty="0"/>
              <a:t>：高電位</a:t>
            </a:r>
            <a:endParaRPr kumimoji="1" lang="en-US" altLang="ja-JP" dirty="0"/>
          </a:p>
          <a:p>
            <a:pPr lvl="1"/>
            <a:r>
              <a:rPr kumimoji="1" lang="en-US" altLang="ja-JP" dirty="0"/>
              <a:t>GND</a:t>
            </a:r>
            <a:r>
              <a:rPr kumimoji="1" lang="ja-JP" altLang="en-US" dirty="0"/>
              <a:t>（</a:t>
            </a:r>
            <a:r>
              <a:rPr kumimoji="1" lang="en-US" altLang="ja-JP" dirty="0"/>
              <a:t>Ground=</a:t>
            </a:r>
            <a:r>
              <a:rPr kumimoji="1" lang="ja-JP" altLang="en-US" dirty="0"/>
              <a:t>地面）：低電位</a:t>
            </a:r>
            <a:endParaRPr kumimoji="1" lang="en-US" altLang="ja-JP" dirty="0"/>
          </a:p>
          <a:p>
            <a:r>
              <a:rPr lang="ja-JP" altLang="en-US" dirty="0"/>
              <a:t>記号の描き方</a:t>
            </a:r>
            <a:endParaRPr lang="en-US" altLang="ja-JP" dirty="0"/>
          </a:p>
          <a:p>
            <a:pPr lvl="1"/>
            <a:r>
              <a:rPr lang="ja-JP" altLang="en-US" dirty="0"/>
              <a:t>基本的に絵の上側に </a:t>
            </a:r>
            <a:r>
              <a:rPr lang="en-US" altLang="ja-JP" dirty="0"/>
              <a:t>VDD</a:t>
            </a:r>
            <a:r>
              <a:rPr lang="ja-JP" altLang="en-US" dirty="0"/>
              <a:t>，下側に </a:t>
            </a:r>
            <a:r>
              <a:rPr lang="en-US" altLang="ja-JP" dirty="0"/>
              <a:t>GND </a:t>
            </a:r>
            <a:r>
              <a:rPr lang="ja-JP" altLang="en-US" dirty="0"/>
              <a:t>を描く</a:t>
            </a:r>
            <a:endParaRPr lang="en-US" altLang="ja-JP" dirty="0"/>
          </a:p>
          <a:p>
            <a:pPr lvl="1"/>
            <a:r>
              <a:rPr lang="en-US" altLang="ja-JP" dirty="0"/>
              <a:t>VDD </a:t>
            </a:r>
            <a:r>
              <a:rPr lang="ja-JP" altLang="en-US" dirty="0"/>
              <a:t>と </a:t>
            </a:r>
            <a:r>
              <a:rPr lang="en-US" altLang="ja-JP" dirty="0"/>
              <a:t>GND </a:t>
            </a:r>
            <a:r>
              <a:rPr lang="ja-JP" altLang="en-US" dirty="0"/>
              <a:t>があったら，図内に描かれていない世界のどこかで以下のように電源に繋がっていると考える</a:t>
            </a:r>
            <a:endParaRPr lang="en-US" altLang="ja-JP" dirty="0"/>
          </a:p>
        </p:txBody>
      </p:sp>
      <p:grpSp>
        <p:nvGrpSpPr>
          <p:cNvPr id="4" name="グループ化 152">
            <a:extLst>
              <a:ext uri="{FF2B5EF4-FFF2-40B4-BE49-F238E27FC236}">
                <a16:creationId xmlns:a16="http://schemas.microsoft.com/office/drawing/2014/main" id="{5EF0520D-8706-0182-A9B0-2F104A598766}"/>
              </a:ext>
            </a:extLst>
          </p:cNvPr>
          <p:cNvGrpSpPr/>
          <p:nvPr/>
        </p:nvGrpSpPr>
        <p:grpSpPr>
          <a:xfrm>
            <a:off x="4481999" y="6309032"/>
            <a:ext cx="180002" cy="90001"/>
            <a:chOff x="3643306" y="4500570"/>
            <a:chExt cx="428628" cy="144464"/>
          </a:xfrm>
        </p:grpSpPr>
        <p:cxnSp>
          <p:nvCxnSpPr>
            <p:cNvPr id="5" name="直線コネクタ 4">
              <a:extLst>
                <a:ext uri="{FF2B5EF4-FFF2-40B4-BE49-F238E27FC236}">
                  <a16:creationId xmlns:a16="http://schemas.microsoft.com/office/drawing/2014/main" id="{469D18ED-BC0F-480E-8690-0852A0C97486}"/>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531EEC64-CF30-4AF8-3BBC-850A2D6683CB}"/>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 name="直線コネクタ 6">
              <a:extLst>
                <a:ext uri="{FF2B5EF4-FFF2-40B4-BE49-F238E27FC236}">
                  <a16:creationId xmlns:a16="http://schemas.microsoft.com/office/drawing/2014/main" id="{7F3FA5A7-36AA-4066-6641-35694E3A4960}"/>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8" name="Rectangle 93">
            <a:extLst>
              <a:ext uri="{FF2B5EF4-FFF2-40B4-BE49-F238E27FC236}">
                <a16:creationId xmlns:a16="http://schemas.microsoft.com/office/drawing/2014/main" id="{039936F9-E3A9-24AB-64F6-5C7C20BC84FB}"/>
              </a:ext>
            </a:extLst>
          </p:cNvPr>
          <p:cNvSpPr>
            <a:spLocks noChangeArrowheads="1"/>
          </p:cNvSpPr>
          <p:nvPr/>
        </p:nvSpPr>
        <p:spPr bwMode="auto">
          <a:xfrm>
            <a:off x="4301997" y="6399033"/>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9" name="Rectangle 93">
            <a:extLst>
              <a:ext uri="{FF2B5EF4-FFF2-40B4-BE49-F238E27FC236}">
                <a16:creationId xmlns:a16="http://schemas.microsoft.com/office/drawing/2014/main" id="{E00D0A4B-D5D2-5EFF-DB6B-47B6E176415F}"/>
              </a:ext>
            </a:extLst>
          </p:cNvPr>
          <p:cNvSpPr>
            <a:spLocks noChangeArrowheads="1"/>
          </p:cNvSpPr>
          <p:nvPr/>
        </p:nvSpPr>
        <p:spPr bwMode="auto">
          <a:xfrm>
            <a:off x="4301997" y="4508654"/>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cxnSp>
        <p:nvCxnSpPr>
          <p:cNvPr id="10" name="直線コネクタ 9">
            <a:extLst>
              <a:ext uri="{FF2B5EF4-FFF2-40B4-BE49-F238E27FC236}">
                <a16:creationId xmlns:a16="http://schemas.microsoft.com/office/drawing/2014/main" id="{F68ED680-6001-8DAB-FA70-BFC691A74E3D}"/>
              </a:ext>
            </a:extLst>
          </p:cNvPr>
          <p:cNvCxnSpPr/>
          <p:nvPr/>
        </p:nvCxnSpPr>
        <p:spPr>
          <a:xfrm>
            <a:off x="4391998" y="4868658"/>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F1162058-13D7-D683-5B79-914CF4918812}"/>
              </a:ext>
            </a:extLst>
          </p:cNvPr>
          <p:cNvCxnSpPr>
            <a:cxnSpLocks/>
          </p:cNvCxnSpPr>
          <p:nvPr/>
        </p:nvCxnSpPr>
        <p:spPr>
          <a:xfrm flipV="1">
            <a:off x="4572000" y="4869016"/>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D5E9C4F-8D4E-8619-2CD1-A2C6BDE425E8}"/>
              </a:ext>
            </a:extLst>
          </p:cNvPr>
          <p:cNvCxnSpPr>
            <a:cxnSpLocks/>
          </p:cNvCxnSpPr>
          <p:nvPr/>
        </p:nvCxnSpPr>
        <p:spPr>
          <a:xfrm>
            <a:off x="4391998" y="5589024"/>
            <a:ext cx="360004" cy="0"/>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A2254C8-EADF-B805-2032-A126A18745D5}"/>
              </a:ext>
            </a:extLst>
          </p:cNvPr>
          <p:cNvCxnSpPr>
            <a:cxnSpLocks/>
          </p:cNvCxnSpPr>
          <p:nvPr/>
        </p:nvCxnSpPr>
        <p:spPr>
          <a:xfrm>
            <a:off x="4481999" y="5679025"/>
            <a:ext cx="180002" cy="0"/>
          </a:xfrm>
          <a:prstGeom prst="line">
            <a:avLst/>
          </a:prstGeom>
          <a:ln w="254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01FEA311-632F-59DC-BFA3-B2C0138588FC}"/>
              </a:ext>
            </a:extLst>
          </p:cNvPr>
          <p:cNvCxnSpPr>
            <a:cxnSpLocks/>
          </p:cNvCxnSpPr>
          <p:nvPr/>
        </p:nvCxnSpPr>
        <p:spPr>
          <a:xfrm flipV="1">
            <a:off x="4572000" y="5679025"/>
            <a:ext cx="0" cy="630007"/>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1" name="Rectangle 93">
            <a:extLst>
              <a:ext uri="{FF2B5EF4-FFF2-40B4-BE49-F238E27FC236}">
                <a16:creationId xmlns:a16="http://schemas.microsoft.com/office/drawing/2014/main" id="{61465843-61BD-B32C-8CAC-E6B43C5D56F4}"/>
              </a:ext>
            </a:extLst>
          </p:cNvPr>
          <p:cNvSpPr>
            <a:spLocks noChangeArrowheads="1"/>
          </p:cNvSpPr>
          <p:nvPr/>
        </p:nvSpPr>
        <p:spPr bwMode="auto">
          <a:xfrm>
            <a:off x="4752002" y="5409022"/>
            <a:ext cx="270003" cy="360362"/>
          </a:xfrm>
          <a:prstGeom prst="rect">
            <a:avLst/>
          </a:prstGeom>
          <a:noFill/>
          <a:ln w="12700" algn="ctr">
            <a:noFill/>
            <a:miter lim="800000"/>
            <a:headEnd/>
            <a:tailEnd/>
          </a:ln>
          <a:effectLst/>
        </p:spPr>
        <p:txBody>
          <a:bodyPr wrap="none" lIns="90000" tIns="46800" rIns="90000" bIns="46800" anchor="ctr"/>
          <a:lstStyle/>
          <a:p>
            <a:r>
              <a:rPr lang="ja-JP" altLang="en-US" b="0" i="0" dirty="0">
                <a:latin typeface="+mj-lt"/>
              </a:rPr>
              <a:t>電源</a:t>
            </a:r>
            <a:endParaRPr lang="en-US" altLang="ja-JP" dirty="0"/>
          </a:p>
        </p:txBody>
      </p:sp>
    </p:spTree>
    <p:extLst>
      <p:ext uri="{BB962C8B-B14F-4D97-AF65-F5344CB8AC3E}">
        <p14:creationId xmlns:p14="http://schemas.microsoft.com/office/powerpoint/2010/main" val="2004101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24F360-D537-1CFF-3E7B-6355572A4AFB}"/>
              </a:ext>
            </a:extLst>
          </p:cNvPr>
          <p:cNvSpPr>
            <a:spLocks noGrp="1"/>
          </p:cNvSpPr>
          <p:nvPr>
            <p:ph type="title"/>
          </p:nvPr>
        </p:nvSpPr>
        <p:spPr/>
        <p:txBody>
          <a:bodyPr/>
          <a:lstStyle/>
          <a:p>
            <a:r>
              <a:rPr kumimoji="1" lang="ja-JP" altLang="en-US" dirty="0"/>
              <a:t>電位と数値表現</a:t>
            </a:r>
            <a:endParaRPr kumimoji="1" lang="en-US" dirty="0"/>
          </a:p>
        </p:txBody>
      </p:sp>
      <p:sp>
        <p:nvSpPr>
          <p:cNvPr id="3" name="コンテンツ プレースホルダー 2">
            <a:extLst>
              <a:ext uri="{FF2B5EF4-FFF2-40B4-BE49-F238E27FC236}">
                <a16:creationId xmlns:a16="http://schemas.microsoft.com/office/drawing/2014/main" id="{064E000C-B747-BD03-CD8E-D9719072C836}"/>
              </a:ext>
            </a:extLst>
          </p:cNvPr>
          <p:cNvSpPr>
            <a:spLocks noGrp="1"/>
          </p:cNvSpPr>
          <p:nvPr>
            <p:ph sz="quarter" idx="10"/>
          </p:nvPr>
        </p:nvSpPr>
        <p:spPr>
          <a:xfrm>
            <a:off x="611956" y="1088974"/>
            <a:ext cx="8280092" cy="2610029"/>
          </a:xfrm>
        </p:spPr>
        <p:txBody>
          <a:bodyPr/>
          <a:lstStyle/>
          <a:p>
            <a:r>
              <a:rPr kumimoji="1" lang="ja-JP" altLang="en-US" dirty="0">
                <a:solidFill>
                  <a:schemeClr val="accent5"/>
                </a:solidFill>
              </a:rPr>
              <a:t>高電位を１，低電位を０，解放を </a:t>
            </a:r>
            <a:r>
              <a:rPr kumimoji="1" lang="en-US" altLang="ja-JP" dirty="0">
                <a:solidFill>
                  <a:schemeClr val="accent5"/>
                </a:solidFill>
              </a:rPr>
              <a:t>Z </a:t>
            </a:r>
            <a:r>
              <a:rPr kumimoji="1" lang="ja-JP" altLang="en-US" dirty="0">
                <a:solidFill>
                  <a:schemeClr val="accent5"/>
                </a:solidFill>
              </a:rPr>
              <a:t>と定義する</a:t>
            </a:r>
            <a:endParaRPr kumimoji="1" lang="en-US" altLang="ja-JP" dirty="0">
              <a:solidFill>
                <a:schemeClr val="accent5"/>
              </a:solidFill>
            </a:endParaRPr>
          </a:p>
          <a:p>
            <a:r>
              <a:rPr kumimoji="1" lang="ja-JP" altLang="en-US" dirty="0"/>
              <a:t>以下のように読み替えてもよい</a:t>
            </a:r>
            <a:endParaRPr kumimoji="1" lang="en-US" altLang="ja-JP" dirty="0"/>
          </a:p>
          <a:p>
            <a:pPr lvl="1"/>
            <a:r>
              <a:rPr kumimoji="1" lang="en-US" altLang="ja-JP" dirty="0"/>
              <a:t>VDD </a:t>
            </a:r>
            <a:r>
              <a:rPr kumimoji="1" lang="ja-JP" altLang="en-US" dirty="0"/>
              <a:t>に直結している信号線の電位（</a:t>
            </a:r>
            <a:r>
              <a:rPr kumimoji="1" lang="en-US" altLang="ja-JP" dirty="0"/>
              <a:t>=</a:t>
            </a:r>
            <a:r>
              <a:rPr kumimoji="1" lang="ja-JP" altLang="en-US" dirty="0"/>
              <a:t>状態）は１</a:t>
            </a:r>
            <a:endParaRPr kumimoji="1" lang="en-US" altLang="ja-JP" dirty="0"/>
          </a:p>
          <a:p>
            <a:pPr lvl="1"/>
            <a:r>
              <a:rPr kumimoji="1" lang="en-US" altLang="ja-JP" dirty="0"/>
              <a:t>GND </a:t>
            </a:r>
            <a:r>
              <a:rPr kumimoji="1" lang="ja-JP" altLang="en-US" dirty="0"/>
              <a:t>に直結している信号線の電位（</a:t>
            </a:r>
            <a:r>
              <a:rPr kumimoji="1" lang="en-US" altLang="ja-JP" dirty="0"/>
              <a:t>=</a:t>
            </a:r>
            <a:r>
              <a:rPr kumimoji="1" lang="ja-JP" altLang="en-US" dirty="0"/>
              <a:t>状態）は０</a:t>
            </a:r>
            <a:endParaRPr kumimoji="1" lang="en-US" altLang="ja-JP" dirty="0"/>
          </a:p>
          <a:p>
            <a:pPr lvl="1"/>
            <a:r>
              <a:rPr kumimoji="1" lang="ja-JP" altLang="en-US" dirty="0"/>
              <a:t>どこにも繋がっていない信号線の電位（</a:t>
            </a:r>
            <a:r>
              <a:rPr kumimoji="1" lang="en-US" altLang="ja-JP" dirty="0"/>
              <a:t>=</a:t>
            </a:r>
            <a:r>
              <a:rPr kumimoji="1" lang="ja-JP" altLang="en-US" dirty="0"/>
              <a:t>状態）は </a:t>
            </a:r>
            <a:r>
              <a:rPr kumimoji="1" lang="en-US" altLang="ja-JP" dirty="0"/>
              <a:t>Z</a:t>
            </a:r>
            <a:endParaRPr kumimoji="1" lang="en-US" dirty="0"/>
          </a:p>
        </p:txBody>
      </p:sp>
      <p:grpSp>
        <p:nvGrpSpPr>
          <p:cNvPr id="24" name="グループ化 23">
            <a:extLst>
              <a:ext uri="{FF2B5EF4-FFF2-40B4-BE49-F238E27FC236}">
                <a16:creationId xmlns:a16="http://schemas.microsoft.com/office/drawing/2014/main" id="{54D13DA5-13BC-F58C-7FD6-000CDEB1C3FF}"/>
              </a:ext>
            </a:extLst>
          </p:cNvPr>
          <p:cNvGrpSpPr/>
          <p:nvPr/>
        </p:nvGrpSpPr>
        <p:grpSpPr>
          <a:xfrm rot="5400000">
            <a:off x="1645695" y="4687736"/>
            <a:ext cx="92524" cy="360026"/>
            <a:chOff x="5245740" y="2168975"/>
            <a:chExt cx="92524" cy="360026"/>
          </a:xfrm>
        </p:grpSpPr>
        <p:sp>
          <p:nvSpPr>
            <p:cNvPr id="17" name="円/楕円 69">
              <a:extLst>
                <a:ext uri="{FF2B5EF4-FFF2-40B4-BE49-F238E27FC236}">
                  <a16:creationId xmlns:a16="http://schemas.microsoft.com/office/drawing/2014/main" id="{6B755A0C-16EE-4040-9A06-7C4E3200A2BE}"/>
                </a:ext>
              </a:extLst>
            </p:cNvPr>
            <p:cNvSpPr/>
            <p:nvPr/>
          </p:nvSpPr>
          <p:spPr>
            <a:xfrm rot="5400000">
              <a:off x="5248263" y="216898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 name="直線コネクタ 17">
              <a:extLst>
                <a:ext uri="{FF2B5EF4-FFF2-40B4-BE49-F238E27FC236}">
                  <a16:creationId xmlns:a16="http://schemas.microsoft.com/office/drawing/2014/main" id="{7CD9212D-A84A-6DFC-B54B-DF5A6DD9AC60}"/>
                </a:ext>
              </a:extLst>
            </p:cNvPr>
            <p:cNvCxnSpPr>
              <a:cxnSpLocks/>
              <a:endCxn id="19" idx="4"/>
            </p:cNvCxnSpPr>
            <p:nvPr/>
          </p:nvCxnSpPr>
          <p:spPr>
            <a:xfrm rot="16200000" flipH="1" flipV="1">
              <a:off x="5088243" y="2326495"/>
              <a:ext cx="314998" cy="3"/>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9" name="円/楕円 68">
              <a:extLst>
                <a:ext uri="{FF2B5EF4-FFF2-40B4-BE49-F238E27FC236}">
                  <a16:creationId xmlns:a16="http://schemas.microsoft.com/office/drawing/2014/main" id="{EF68B45E-E172-EFDD-9ECA-24826DD1936E}"/>
                </a:ext>
              </a:extLst>
            </p:cNvPr>
            <p:cNvSpPr/>
            <p:nvPr/>
          </p:nvSpPr>
          <p:spPr>
            <a:xfrm rot="5400000">
              <a:off x="5245729" y="243900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20" name="直線コネクタ 19">
            <a:extLst>
              <a:ext uri="{FF2B5EF4-FFF2-40B4-BE49-F238E27FC236}">
                <a16:creationId xmlns:a16="http://schemas.microsoft.com/office/drawing/2014/main" id="{EE877B36-4E88-18F8-3107-B2AA41220F1A}"/>
              </a:ext>
            </a:extLst>
          </p:cNvPr>
          <p:cNvCxnSpPr>
            <a:cxnSpLocks/>
            <a:endCxn id="17" idx="2"/>
          </p:cNvCxnSpPr>
          <p:nvPr/>
        </p:nvCxnSpPr>
        <p:spPr>
          <a:xfrm flipH="1">
            <a:off x="1871970" y="4869016"/>
            <a:ext cx="71998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0FB45F43-CEC4-8E1A-2867-3AB150DB17F1}"/>
              </a:ext>
            </a:extLst>
          </p:cNvPr>
          <p:cNvCxnSpPr>
            <a:cxnSpLocks/>
          </p:cNvCxnSpPr>
          <p:nvPr/>
        </p:nvCxnSpPr>
        <p:spPr>
          <a:xfrm flipH="1">
            <a:off x="791936" y="4867755"/>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C1D85C55-DAB3-9065-8260-80E2EB569AF6}"/>
              </a:ext>
            </a:extLst>
          </p:cNvPr>
          <p:cNvCxnSpPr>
            <a:cxnSpLocks/>
          </p:cNvCxnSpPr>
          <p:nvPr/>
        </p:nvCxnSpPr>
        <p:spPr>
          <a:xfrm flipV="1">
            <a:off x="791936" y="4148105"/>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31" name="グループ化 30">
            <a:extLst>
              <a:ext uri="{FF2B5EF4-FFF2-40B4-BE49-F238E27FC236}">
                <a16:creationId xmlns:a16="http://schemas.microsoft.com/office/drawing/2014/main" id="{ADBD852F-82F4-9498-787E-50EA5EAF4374}"/>
              </a:ext>
            </a:extLst>
          </p:cNvPr>
          <p:cNvGrpSpPr/>
          <p:nvPr/>
        </p:nvGrpSpPr>
        <p:grpSpPr>
          <a:xfrm>
            <a:off x="521933" y="3787743"/>
            <a:ext cx="450049" cy="360362"/>
            <a:chOff x="1061961" y="2348988"/>
            <a:chExt cx="450049" cy="360362"/>
          </a:xfrm>
        </p:grpSpPr>
        <p:sp>
          <p:nvSpPr>
            <p:cNvPr id="28" name="Rectangle 93">
              <a:extLst>
                <a:ext uri="{FF2B5EF4-FFF2-40B4-BE49-F238E27FC236}">
                  <a16:creationId xmlns:a16="http://schemas.microsoft.com/office/drawing/2014/main" id="{FA683A53-187D-92BD-6A48-0ADE48BD9F90}"/>
                </a:ext>
              </a:extLst>
            </p:cNvPr>
            <p:cNvSpPr>
              <a:spLocks noChangeArrowheads="1"/>
            </p:cNvSpPr>
            <p:nvPr/>
          </p:nvSpPr>
          <p:spPr bwMode="auto">
            <a:xfrm>
              <a:off x="1061961" y="2348988"/>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cxnSp>
          <p:nvCxnSpPr>
            <p:cNvPr id="30" name="直線コネクタ 29">
              <a:extLst>
                <a:ext uri="{FF2B5EF4-FFF2-40B4-BE49-F238E27FC236}">
                  <a16:creationId xmlns:a16="http://schemas.microsoft.com/office/drawing/2014/main" id="{0AD42A1B-12B0-6C1D-86EC-9B404DC55880}"/>
                </a:ext>
              </a:extLst>
            </p:cNvPr>
            <p:cNvCxnSpPr/>
            <p:nvPr/>
          </p:nvCxnSpPr>
          <p:spPr>
            <a:xfrm>
              <a:off x="1151962" y="2708992"/>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37" name="Rectangle 93">
            <a:extLst>
              <a:ext uri="{FF2B5EF4-FFF2-40B4-BE49-F238E27FC236}">
                <a16:creationId xmlns:a16="http://schemas.microsoft.com/office/drawing/2014/main" id="{17E25869-6DA8-A1AB-FD41-869277D61E35}"/>
              </a:ext>
            </a:extLst>
          </p:cNvPr>
          <p:cNvSpPr>
            <a:spLocks noChangeArrowheads="1"/>
          </p:cNvSpPr>
          <p:nvPr/>
        </p:nvSpPr>
        <p:spPr bwMode="auto">
          <a:xfrm>
            <a:off x="2411954" y="4507751"/>
            <a:ext cx="270003" cy="360362"/>
          </a:xfrm>
          <a:prstGeom prst="rect">
            <a:avLst/>
          </a:prstGeom>
          <a:noFill/>
          <a:ln w="12700" algn="ctr">
            <a:noFill/>
            <a:miter lim="800000"/>
            <a:headEnd/>
            <a:tailEnd/>
          </a:ln>
          <a:effectLst/>
        </p:spPr>
        <p:txBody>
          <a:bodyPr wrap="none" lIns="90000" tIns="46800" rIns="90000" bIns="46800" anchor="ctr"/>
          <a:lstStyle/>
          <a:p>
            <a:r>
              <a:rPr lang="en-US" altLang="ja-JP" b="1" dirty="0">
                <a:solidFill>
                  <a:schemeClr val="accent5"/>
                </a:solidFill>
              </a:rPr>
              <a:t>1</a:t>
            </a:r>
          </a:p>
        </p:txBody>
      </p:sp>
      <p:grpSp>
        <p:nvGrpSpPr>
          <p:cNvPr id="38" name="グループ化 37">
            <a:extLst>
              <a:ext uri="{FF2B5EF4-FFF2-40B4-BE49-F238E27FC236}">
                <a16:creationId xmlns:a16="http://schemas.microsoft.com/office/drawing/2014/main" id="{415CD540-D10A-629E-4FCE-68AA1CB55DA7}"/>
              </a:ext>
            </a:extLst>
          </p:cNvPr>
          <p:cNvGrpSpPr/>
          <p:nvPr/>
        </p:nvGrpSpPr>
        <p:grpSpPr>
          <a:xfrm rot="5400000">
            <a:off x="4525727" y="4687736"/>
            <a:ext cx="92524" cy="360026"/>
            <a:chOff x="5245740" y="2168975"/>
            <a:chExt cx="92524" cy="360026"/>
          </a:xfrm>
        </p:grpSpPr>
        <p:sp>
          <p:nvSpPr>
            <p:cNvPr id="39" name="円/楕円 69">
              <a:extLst>
                <a:ext uri="{FF2B5EF4-FFF2-40B4-BE49-F238E27FC236}">
                  <a16:creationId xmlns:a16="http://schemas.microsoft.com/office/drawing/2014/main" id="{0308F3CF-3CA6-08E1-0F62-C81BB28A7754}"/>
                </a:ext>
              </a:extLst>
            </p:cNvPr>
            <p:cNvSpPr/>
            <p:nvPr/>
          </p:nvSpPr>
          <p:spPr>
            <a:xfrm rot="5400000">
              <a:off x="5248263" y="216898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40" name="直線コネクタ 39">
              <a:extLst>
                <a:ext uri="{FF2B5EF4-FFF2-40B4-BE49-F238E27FC236}">
                  <a16:creationId xmlns:a16="http://schemas.microsoft.com/office/drawing/2014/main" id="{7BE3CD74-0936-89BA-9D2F-D05F30DCDEF0}"/>
                </a:ext>
              </a:extLst>
            </p:cNvPr>
            <p:cNvCxnSpPr>
              <a:cxnSpLocks/>
              <a:endCxn id="41" idx="4"/>
            </p:cNvCxnSpPr>
            <p:nvPr/>
          </p:nvCxnSpPr>
          <p:spPr>
            <a:xfrm rot="16200000" flipH="1" flipV="1">
              <a:off x="5088243" y="2326495"/>
              <a:ext cx="314998" cy="3"/>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41" name="円/楕円 68">
              <a:extLst>
                <a:ext uri="{FF2B5EF4-FFF2-40B4-BE49-F238E27FC236}">
                  <a16:creationId xmlns:a16="http://schemas.microsoft.com/office/drawing/2014/main" id="{1AA4E43D-1F34-736F-4749-7DE747C10451}"/>
                </a:ext>
              </a:extLst>
            </p:cNvPr>
            <p:cNvSpPr/>
            <p:nvPr/>
          </p:nvSpPr>
          <p:spPr>
            <a:xfrm rot="5400000">
              <a:off x="5245729" y="243900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2" name="直線コネクタ 41">
            <a:extLst>
              <a:ext uri="{FF2B5EF4-FFF2-40B4-BE49-F238E27FC236}">
                <a16:creationId xmlns:a16="http://schemas.microsoft.com/office/drawing/2014/main" id="{8F965F50-3EE7-4019-5D9D-664F1AB83DD1}"/>
              </a:ext>
            </a:extLst>
          </p:cNvPr>
          <p:cNvCxnSpPr>
            <a:cxnSpLocks/>
            <a:endCxn id="39" idx="2"/>
          </p:cNvCxnSpPr>
          <p:nvPr/>
        </p:nvCxnSpPr>
        <p:spPr>
          <a:xfrm flipH="1">
            <a:off x="4752002" y="4869016"/>
            <a:ext cx="71998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67DB26CF-2095-1F70-5A7C-579A3A108BFD}"/>
              </a:ext>
            </a:extLst>
          </p:cNvPr>
          <p:cNvCxnSpPr>
            <a:cxnSpLocks/>
          </p:cNvCxnSpPr>
          <p:nvPr/>
        </p:nvCxnSpPr>
        <p:spPr>
          <a:xfrm flipH="1">
            <a:off x="3671968" y="4867755"/>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48" name="Rectangle 93">
            <a:extLst>
              <a:ext uri="{FF2B5EF4-FFF2-40B4-BE49-F238E27FC236}">
                <a16:creationId xmlns:a16="http://schemas.microsoft.com/office/drawing/2014/main" id="{D3E48553-90AC-2FD9-FE70-66C243721F41}"/>
              </a:ext>
            </a:extLst>
          </p:cNvPr>
          <p:cNvSpPr>
            <a:spLocks noChangeArrowheads="1"/>
          </p:cNvSpPr>
          <p:nvPr/>
        </p:nvSpPr>
        <p:spPr bwMode="auto">
          <a:xfrm>
            <a:off x="5291986" y="4507751"/>
            <a:ext cx="270003" cy="360362"/>
          </a:xfrm>
          <a:prstGeom prst="rect">
            <a:avLst/>
          </a:prstGeom>
          <a:noFill/>
          <a:ln w="12700" algn="ctr">
            <a:noFill/>
            <a:miter lim="800000"/>
            <a:headEnd/>
            <a:tailEnd/>
          </a:ln>
          <a:effectLst/>
        </p:spPr>
        <p:txBody>
          <a:bodyPr wrap="none" lIns="90000" tIns="46800" rIns="90000" bIns="46800" anchor="ctr"/>
          <a:lstStyle/>
          <a:p>
            <a:r>
              <a:rPr lang="ja-JP" altLang="en-US" b="1" dirty="0">
                <a:solidFill>
                  <a:schemeClr val="accent5"/>
                </a:solidFill>
              </a:rPr>
              <a:t>０</a:t>
            </a:r>
            <a:endParaRPr lang="en-US" altLang="ja-JP" b="1" dirty="0">
              <a:solidFill>
                <a:schemeClr val="accent5"/>
              </a:solidFill>
            </a:endParaRPr>
          </a:p>
        </p:txBody>
      </p:sp>
      <p:grpSp>
        <p:nvGrpSpPr>
          <p:cNvPr id="49" name="グループ化 152">
            <a:extLst>
              <a:ext uri="{FF2B5EF4-FFF2-40B4-BE49-F238E27FC236}">
                <a16:creationId xmlns:a16="http://schemas.microsoft.com/office/drawing/2014/main" id="{1F84F2CF-CCCD-744E-3783-9F57D50498C3}"/>
              </a:ext>
            </a:extLst>
          </p:cNvPr>
          <p:cNvGrpSpPr/>
          <p:nvPr/>
        </p:nvGrpSpPr>
        <p:grpSpPr>
          <a:xfrm>
            <a:off x="3581967" y="5498120"/>
            <a:ext cx="180002" cy="90001"/>
            <a:chOff x="3643306" y="4500570"/>
            <a:chExt cx="428628" cy="144464"/>
          </a:xfrm>
        </p:grpSpPr>
        <p:cxnSp>
          <p:nvCxnSpPr>
            <p:cNvPr id="50" name="直線コネクタ 49">
              <a:extLst>
                <a:ext uri="{FF2B5EF4-FFF2-40B4-BE49-F238E27FC236}">
                  <a16:creationId xmlns:a16="http://schemas.microsoft.com/office/drawing/2014/main" id="{74334AF2-9536-35AE-052A-2AAFDC44E483}"/>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51" name="直線コネクタ 50">
              <a:extLst>
                <a:ext uri="{FF2B5EF4-FFF2-40B4-BE49-F238E27FC236}">
                  <a16:creationId xmlns:a16="http://schemas.microsoft.com/office/drawing/2014/main" id="{E604746D-0BF9-B15D-A0D7-11D0B40B2353}"/>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52" name="直線コネクタ 51">
              <a:extLst>
                <a:ext uri="{FF2B5EF4-FFF2-40B4-BE49-F238E27FC236}">
                  <a16:creationId xmlns:a16="http://schemas.microsoft.com/office/drawing/2014/main" id="{A2463343-EC42-FAE0-BA6E-9B00E9D13EC3}"/>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53" name="Rectangle 93">
            <a:extLst>
              <a:ext uri="{FF2B5EF4-FFF2-40B4-BE49-F238E27FC236}">
                <a16:creationId xmlns:a16="http://schemas.microsoft.com/office/drawing/2014/main" id="{1EC44E92-5AAA-3BB7-FDB9-BADB8303E38F}"/>
              </a:ext>
            </a:extLst>
          </p:cNvPr>
          <p:cNvSpPr>
            <a:spLocks noChangeArrowheads="1"/>
          </p:cNvSpPr>
          <p:nvPr/>
        </p:nvSpPr>
        <p:spPr bwMode="auto">
          <a:xfrm>
            <a:off x="3401965" y="5588121"/>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cxnSp>
        <p:nvCxnSpPr>
          <p:cNvPr id="54" name="直線コネクタ 53">
            <a:extLst>
              <a:ext uri="{FF2B5EF4-FFF2-40B4-BE49-F238E27FC236}">
                <a16:creationId xmlns:a16="http://schemas.microsoft.com/office/drawing/2014/main" id="{BD72FF36-0A07-862B-2065-3FB96943B2FC}"/>
              </a:ext>
            </a:extLst>
          </p:cNvPr>
          <p:cNvCxnSpPr>
            <a:cxnSpLocks/>
          </p:cNvCxnSpPr>
          <p:nvPr/>
        </p:nvCxnSpPr>
        <p:spPr>
          <a:xfrm flipV="1">
            <a:off x="3671968" y="4868113"/>
            <a:ext cx="0" cy="630007"/>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FEC8DBF9-7B27-E8E0-A45A-CD5219246C09}"/>
              </a:ext>
            </a:extLst>
          </p:cNvPr>
          <p:cNvGrpSpPr/>
          <p:nvPr/>
        </p:nvGrpSpPr>
        <p:grpSpPr>
          <a:xfrm rot="5400000">
            <a:off x="7338914" y="4622130"/>
            <a:ext cx="226258" cy="360026"/>
            <a:chOff x="5112006" y="2168975"/>
            <a:chExt cx="226258" cy="360026"/>
          </a:xfrm>
        </p:grpSpPr>
        <p:sp>
          <p:nvSpPr>
            <p:cNvPr id="56" name="円/楕円 69">
              <a:extLst>
                <a:ext uri="{FF2B5EF4-FFF2-40B4-BE49-F238E27FC236}">
                  <a16:creationId xmlns:a16="http://schemas.microsoft.com/office/drawing/2014/main" id="{AFDCF7BA-1F22-A540-00D5-B21D9A509451}"/>
                </a:ext>
              </a:extLst>
            </p:cNvPr>
            <p:cNvSpPr/>
            <p:nvPr/>
          </p:nvSpPr>
          <p:spPr>
            <a:xfrm rot="5400000">
              <a:off x="5248263" y="216898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7" name="直線コネクタ 56">
              <a:extLst>
                <a:ext uri="{FF2B5EF4-FFF2-40B4-BE49-F238E27FC236}">
                  <a16:creationId xmlns:a16="http://schemas.microsoft.com/office/drawing/2014/main" id="{E21D5152-4F00-83A9-EBD6-D59F137DB93D}"/>
                </a:ext>
              </a:extLst>
            </p:cNvPr>
            <p:cNvCxnSpPr>
              <a:cxnSpLocks/>
              <a:endCxn id="58" idx="4"/>
            </p:cNvCxnSpPr>
            <p:nvPr/>
          </p:nvCxnSpPr>
          <p:spPr>
            <a:xfrm rot="16200000" flipH="1">
              <a:off x="5021374" y="2259629"/>
              <a:ext cx="314998" cy="133734"/>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8" name="円/楕円 68">
              <a:extLst>
                <a:ext uri="{FF2B5EF4-FFF2-40B4-BE49-F238E27FC236}">
                  <a16:creationId xmlns:a16="http://schemas.microsoft.com/office/drawing/2014/main" id="{5B07D454-862E-D9BB-5A9C-D7EAF734B7E1}"/>
                </a:ext>
              </a:extLst>
            </p:cNvPr>
            <p:cNvSpPr/>
            <p:nvPr/>
          </p:nvSpPr>
          <p:spPr>
            <a:xfrm rot="5400000">
              <a:off x="5245729" y="243900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59" name="直線コネクタ 58">
            <a:extLst>
              <a:ext uri="{FF2B5EF4-FFF2-40B4-BE49-F238E27FC236}">
                <a16:creationId xmlns:a16="http://schemas.microsoft.com/office/drawing/2014/main" id="{F3D13530-28A6-B2BE-C306-844E577487FC}"/>
              </a:ext>
            </a:extLst>
          </p:cNvPr>
          <p:cNvCxnSpPr>
            <a:cxnSpLocks/>
            <a:endCxn id="56" idx="2"/>
          </p:cNvCxnSpPr>
          <p:nvPr/>
        </p:nvCxnSpPr>
        <p:spPr>
          <a:xfrm flipH="1">
            <a:off x="7632056" y="4870277"/>
            <a:ext cx="71998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6C3FC9AA-86C3-E2C3-846A-FC3580D12792}"/>
              </a:ext>
            </a:extLst>
          </p:cNvPr>
          <p:cNvCxnSpPr>
            <a:cxnSpLocks/>
          </p:cNvCxnSpPr>
          <p:nvPr/>
        </p:nvCxnSpPr>
        <p:spPr>
          <a:xfrm flipH="1">
            <a:off x="6552022" y="4869016"/>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1" name="Rectangle 93">
            <a:extLst>
              <a:ext uri="{FF2B5EF4-FFF2-40B4-BE49-F238E27FC236}">
                <a16:creationId xmlns:a16="http://schemas.microsoft.com/office/drawing/2014/main" id="{F72FBCCE-9257-310C-A0D6-11D3B9A2849D}"/>
              </a:ext>
            </a:extLst>
          </p:cNvPr>
          <p:cNvSpPr>
            <a:spLocks noChangeArrowheads="1"/>
          </p:cNvSpPr>
          <p:nvPr/>
        </p:nvSpPr>
        <p:spPr bwMode="auto">
          <a:xfrm>
            <a:off x="8172040" y="4509012"/>
            <a:ext cx="270003" cy="360362"/>
          </a:xfrm>
          <a:prstGeom prst="rect">
            <a:avLst/>
          </a:prstGeom>
          <a:noFill/>
          <a:ln w="12700" algn="ctr">
            <a:noFill/>
            <a:miter lim="800000"/>
            <a:headEnd/>
            <a:tailEnd/>
          </a:ln>
          <a:effectLst/>
        </p:spPr>
        <p:txBody>
          <a:bodyPr wrap="none" lIns="90000" tIns="46800" rIns="90000" bIns="46800" anchor="ctr"/>
          <a:lstStyle/>
          <a:p>
            <a:r>
              <a:rPr lang="en-US" altLang="ja-JP" b="1" dirty="0">
                <a:solidFill>
                  <a:schemeClr val="accent5"/>
                </a:solidFill>
              </a:rPr>
              <a:t>Z</a:t>
            </a:r>
          </a:p>
        </p:txBody>
      </p:sp>
      <p:grpSp>
        <p:nvGrpSpPr>
          <p:cNvPr id="62" name="グループ化 152">
            <a:extLst>
              <a:ext uri="{FF2B5EF4-FFF2-40B4-BE49-F238E27FC236}">
                <a16:creationId xmlns:a16="http://schemas.microsoft.com/office/drawing/2014/main" id="{25DE817B-9342-4716-9D09-1C57A41BF02A}"/>
              </a:ext>
            </a:extLst>
          </p:cNvPr>
          <p:cNvGrpSpPr/>
          <p:nvPr/>
        </p:nvGrpSpPr>
        <p:grpSpPr>
          <a:xfrm>
            <a:off x="6462021" y="5499381"/>
            <a:ext cx="180002" cy="90001"/>
            <a:chOff x="3643306" y="4500570"/>
            <a:chExt cx="428628" cy="144464"/>
          </a:xfrm>
        </p:grpSpPr>
        <p:cxnSp>
          <p:nvCxnSpPr>
            <p:cNvPr id="63" name="直線コネクタ 62">
              <a:extLst>
                <a:ext uri="{FF2B5EF4-FFF2-40B4-BE49-F238E27FC236}">
                  <a16:creationId xmlns:a16="http://schemas.microsoft.com/office/drawing/2014/main" id="{C45CF441-F800-8D29-94E8-07E98813E94B}"/>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64" name="直線コネクタ 63">
              <a:extLst>
                <a:ext uri="{FF2B5EF4-FFF2-40B4-BE49-F238E27FC236}">
                  <a16:creationId xmlns:a16="http://schemas.microsoft.com/office/drawing/2014/main" id="{B8E89225-8ECC-184D-E4F1-210BEFC7824D}"/>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65" name="直線コネクタ 64">
              <a:extLst>
                <a:ext uri="{FF2B5EF4-FFF2-40B4-BE49-F238E27FC236}">
                  <a16:creationId xmlns:a16="http://schemas.microsoft.com/office/drawing/2014/main" id="{2EFABFA0-B02C-105E-DE52-E390CF9D6F26}"/>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66" name="Rectangle 93">
            <a:extLst>
              <a:ext uri="{FF2B5EF4-FFF2-40B4-BE49-F238E27FC236}">
                <a16:creationId xmlns:a16="http://schemas.microsoft.com/office/drawing/2014/main" id="{65660B96-E240-4E65-D0D5-1D66953B40AF}"/>
              </a:ext>
            </a:extLst>
          </p:cNvPr>
          <p:cNvSpPr>
            <a:spLocks noChangeArrowheads="1"/>
          </p:cNvSpPr>
          <p:nvPr/>
        </p:nvSpPr>
        <p:spPr bwMode="auto">
          <a:xfrm>
            <a:off x="6282019" y="5589382"/>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cxnSp>
        <p:nvCxnSpPr>
          <p:cNvPr id="67" name="直線コネクタ 66">
            <a:extLst>
              <a:ext uri="{FF2B5EF4-FFF2-40B4-BE49-F238E27FC236}">
                <a16:creationId xmlns:a16="http://schemas.microsoft.com/office/drawing/2014/main" id="{7FC0812A-E398-48E7-7F3F-A8F62418D2BB}"/>
              </a:ext>
            </a:extLst>
          </p:cNvPr>
          <p:cNvCxnSpPr>
            <a:cxnSpLocks/>
          </p:cNvCxnSpPr>
          <p:nvPr/>
        </p:nvCxnSpPr>
        <p:spPr>
          <a:xfrm flipV="1">
            <a:off x="6552022" y="4869374"/>
            <a:ext cx="0" cy="630007"/>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75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62E46D-25B5-B5B1-57DD-0C3036910A02}"/>
              </a:ext>
            </a:extLst>
          </p:cNvPr>
          <p:cNvSpPr>
            <a:spLocks noGrp="1"/>
          </p:cNvSpPr>
          <p:nvPr>
            <p:ph type="title"/>
          </p:nvPr>
        </p:nvSpPr>
        <p:spPr/>
        <p:txBody>
          <a:bodyPr/>
          <a:lstStyle/>
          <a:p>
            <a:r>
              <a:rPr kumimoji="1" lang="ja-JP" altLang="en-US" dirty="0"/>
              <a:t>短絡（ショート）は起きない想定</a:t>
            </a:r>
            <a:endParaRPr kumimoji="1" lang="en-US" dirty="0"/>
          </a:p>
        </p:txBody>
      </p:sp>
      <p:sp>
        <p:nvSpPr>
          <p:cNvPr id="3" name="コンテンツ プレースホルダー 2">
            <a:extLst>
              <a:ext uri="{FF2B5EF4-FFF2-40B4-BE49-F238E27FC236}">
                <a16:creationId xmlns:a16="http://schemas.microsoft.com/office/drawing/2014/main" id="{FEA56ADF-1D75-D077-AA37-F5BC762A7232}"/>
              </a:ext>
            </a:extLst>
          </p:cNvPr>
          <p:cNvSpPr>
            <a:spLocks noGrp="1"/>
          </p:cNvSpPr>
          <p:nvPr>
            <p:ph sz="quarter" idx="10"/>
          </p:nvPr>
        </p:nvSpPr>
        <p:spPr>
          <a:xfrm>
            <a:off x="611956" y="1088974"/>
            <a:ext cx="8280092" cy="2250025"/>
          </a:xfrm>
        </p:spPr>
        <p:txBody>
          <a:bodyPr/>
          <a:lstStyle/>
          <a:p>
            <a:r>
              <a:rPr kumimoji="1" lang="ja-JP" altLang="en-US" dirty="0"/>
              <a:t>下記図のように</a:t>
            </a:r>
            <a:r>
              <a:rPr kumimoji="1" lang="en-US" altLang="ja-JP" dirty="0"/>
              <a:t>VDD </a:t>
            </a:r>
            <a:r>
              <a:rPr kumimoji="1" lang="ja-JP" altLang="en-US" dirty="0"/>
              <a:t>と </a:t>
            </a:r>
            <a:r>
              <a:rPr kumimoji="1" lang="en-US" altLang="ja-JP" dirty="0"/>
              <a:t>GND </a:t>
            </a:r>
            <a:r>
              <a:rPr kumimoji="1" lang="ja-JP" altLang="en-US" dirty="0"/>
              <a:t>の双方に同時に直結することはない</a:t>
            </a:r>
            <a:endParaRPr kumimoji="1" lang="en-US" altLang="ja-JP" dirty="0"/>
          </a:p>
          <a:p>
            <a:pPr lvl="1"/>
            <a:r>
              <a:rPr kumimoji="1" lang="ja-JP" altLang="en-US" dirty="0"/>
              <a:t>実際にやると </a:t>
            </a:r>
            <a:r>
              <a:rPr kumimoji="1" lang="en-US" altLang="ja-JP" dirty="0"/>
              <a:t>VDD</a:t>
            </a:r>
            <a:r>
              <a:rPr lang="ja-JP" altLang="en-US" dirty="0"/>
              <a:t> から </a:t>
            </a:r>
            <a:r>
              <a:rPr lang="en-US" altLang="ja-JP" dirty="0"/>
              <a:t>GND</a:t>
            </a:r>
            <a:r>
              <a:rPr lang="ja-JP" altLang="en-US" dirty="0"/>
              <a:t> に大電流が流れて回路が壊れる</a:t>
            </a:r>
            <a:endParaRPr lang="en-US" altLang="ja-JP" dirty="0"/>
          </a:p>
          <a:p>
            <a:pPr lvl="1"/>
            <a:r>
              <a:rPr lang="ja-JP" altLang="en-US" dirty="0"/>
              <a:t>なので，そう言う状態を絶対作らないように回路を組む</a:t>
            </a:r>
            <a:endParaRPr lang="en-US" altLang="ja-JP" dirty="0"/>
          </a:p>
          <a:p>
            <a:r>
              <a:rPr kumimoji="1" lang="ja-JP" altLang="en-US" dirty="0"/>
              <a:t>もしやってしまった場合，以下の黒点は </a:t>
            </a:r>
            <a:r>
              <a:rPr kumimoji="1" lang="en-US" altLang="ja-JP" dirty="0"/>
              <a:t>VDD </a:t>
            </a:r>
            <a:r>
              <a:rPr kumimoji="1" lang="ja-JP" altLang="en-US" dirty="0"/>
              <a:t>と </a:t>
            </a:r>
            <a:r>
              <a:rPr kumimoji="1" lang="en-US" altLang="ja-JP" dirty="0"/>
              <a:t>GND </a:t>
            </a:r>
            <a:r>
              <a:rPr kumimoji="1" lang="ja-JP" altLang="en-US" dirty="0"/>
              <a:t>の中間ぐらいの電位になっていると思う</a:t>
            </a:r>
            <a:endParaRPr kumimoji="1" lang="en-US" dirty="0"/>
          </a:p>
        </p:txBody>
      </p:sp>
      <p:grpSp>
        <p:nvGrpSpPr>
          <p:cNvPr id="4" name="グループ化 3">
            <a:extLst>
              <a:ext uri="{FF2B5EF4-FFF2-40B4-BE49-F238E27FC236}">
                <a16:creationId xmlns:a16="http://schemas.microsoft.com/office/drawing/2014/main" id="{01C7CFA9-EB16-F4A6-DCC7-5F329197DC5C}"/>
              </a:ext>
            </a:extLst>
          </p:cNvPr>
          <p:cNvGrpSpPr/>
          <p:nvPr/>
        </p:nvGrpSpPr>
        <p:grpSpPr>
          <a:xfrm rot="5400000">
            <a:off x="5065755" y="4328993"/>
            <a:ext cx="92524" cy="360026"/>
            <a:chOff x="5245740" y="2168975"/>
            <a:chExt cx="92524" cy="360026"/>
          </a:xfrm>
        </p:grpSpPr>
        <p:sp>
          <p:nvSpPr>
            <p:cNvPr id="5" name="円/楕円 69">
              <a:extLst>
                <a:ext uri="{FF2B5EF4-FFF2-40B4-BE49-F238E27FC236}">
                  <a16:creationId xmlns:a16="http://schemas.microsoft.com/office/drawing/2014/main" id="{9A96F576-0C76-1B56-9583-10B028255F61}"/>
                </a:ext>
              </a:extLst>
            </p:cNvPr>
            <p:cNvSpPr/>
            <p:nvPr/>
          </p:nvSpPr>
          <p:spPr>
            <a:xfrm rot="5400000">
              <a:off x="5248263" y="216898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6" name="直線コネクタ 5">
              <a:extLst>
                <a:ext uri="{FF2B5EF4-FFF2-40B4-BE49-F238E27FC236}">
                  <a16:creationId xmlns:a16="http://schemas.microsoft.com/office/drawing/2014/main" id="{726BC8F3-5261-F196-414E-3140C1B02A57}"/>
                </a:ext>
              </a:extLst>
            </p:cNvPr>
            <p:cNvCxnSpPr>
              <a:cxnSpLocks/>
              <a:endCxn id="7" idx="4"/>
            </p:cNvCxnSpPr>
            <p:nvPr/>
          </p:nvCxnSpPr>
          <p:spPr>
            <a:xfrm rot="16200000" flipH="1" flipV="1">
              <a:off x="5088243" y="2326495"/>
              <a:ext cx="314998" cy="3"/>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7" name="円/楕円 68">
              <a:extLst>
                <a:ext uri="{FF2B5EF4-FFF2-40B4-BE49-F238E27FC236}">
                  <a16:creationId xmlns:a16="http://schemas.microsoft.com/office/drawing/2014/main" id="{41EB90F3-9F2F-19DE-F45F-5AEF76752131}"/>
                </a:ext>
              </a:extLst>
            </p:cNvPr>
            <p:cNvSpPr/>
            <p:nvPr/>
          </p:nvSpPr>
          <p:spPr>
            <a:xfrm rot="5400000">
              <a:off x="5245729" y="243900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8" name="直線コネクタ 7">
            <a:extLst>
              <a:ext uri="{FF2B5EF4-FFF2-40B4-BE49-F238E27FC236}">
                <a16:creationId xmlns:a16="http://schemas.microsoft.com/office/drawing/2014/main" id="{F0049EA1-A36E-EE95-8042-9DDCB1B0A42F}"/>
              </a:ext>
            </a:extLst>
          </p:cNvPr>
          <p:cNvCxnSpPr>
            <a:cxnSpLocks/>
            <a:endCxn id="5" idx="2"/>
          </p:cNvCxnSpPr>
          <p:nvPr/>
        </p:nvCxnSpPr>
        <p:spPr>
          <a:xfrm flipH="1">
            <a:off x="5292030" y="4510273"/>
            <a:ext cx="71998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8BAA9657-9004-FD4F-972F-E13F2509D72F}"/>
              </a:ext>
            </a:extLst>
          </p:cNvPr>
          <p:cNvCxnSpPr>
            <a:cxnSpLocks/>
          </p:cNvCxnSpPr>
          <p:nvPr/>
        </p:nvCxnSpPr>
        <p:spPr>
          <a:xfrm flipH="1">
            <a:off x="4211996" y="4509012"/>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8C40C1F-593E-CD56-3C85-326420A35ED1}"/>
              </a:ext>
            </a:extLst>
          </p:cNvPr>
          <p:cNvCxnSpPr>
            <a:cxnSpLocks/>
          </p:cNvCxnSpPr>
          <p:nvPr/>
        </p:nvCxnSpPr>
        <p:spPr>
          <a:xfrm flipV="1">
            <a:off x="4211996" y="3789362"/>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1" name="グループ化 10">
            <a:extLst>
              <a:ext uri="{FF2B5EF4-FFF2-40B4-BE49-F238E27FC236}">
                <a16:creationId xmlns:a16="http://schemas.microsoft.com/office/drawing/2014/main" id="{AD51CC2B-2863-0979-AEBB-8A4F5325FB95}"/>
              </a:ext>
            </a:extLst>
          </p:cNvPr>
          <p:cNvGrpSpPr/>
          <p:nvPr/>
        </p:nvGrpSpPr>
        <p:grpSpPr>
          <a:xfrm>
            <a:off x="3941993" y="3429000"/>
            <a:ext cx="450049" cy="360362"/>
            <a:chOff x="1061961" y="2348988"/>
            <a:chExt cx="450049" cy="360362"/>
          </a:xfrm>
        </p:grpSpPr>
        <p:sp>
          <p:nvSpPr>
            <p:cNvPr id="12" name="Rectangle 93">
              <a:extLst>
                <a:ext uri="{FF2B5EF4-FFF2-40B4-BE49-F238E27FC236}">
                  <a16:creationId xmlns:a16="http://schemas.microsoft.com/office/drawing/2014/main" id="{1D0FBB87-7E18-37AB-91CE-E318CE2C804F}"/>
                </a:ext>
              </a:extLst>
            </p:cNvPr>
            <p:cNvSpPr>
              <a:spLocks noChangeArrowheads="1"/>
            </p:cNvSpPr>
            <p:nvPr/>
          </p:nvSpPr>
          <p:spPr bwMode="auto">
            <a:xfrm>
              <a:off x="1061961" y="2348988"/>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cxnSp>
          <p:nvCxnSpPr>
            <p:cNvPr id="13" name="直線コネクタ 12">
              <a:extLst>
                <a:ext uri="{FF2B5EF4-FFF2-40B4-BE49-F238E27FC236}">
                  <a16:creationId xmlns:a16="http://schemas.microsoft.com/office/drawing/2014/main" id="{ABD43576-22DF-997F-6724-3C3D4F137185}"/>
                </a:ext>
              </a:extLst>
            </p:cNvPr>
            <p:cNvCxnSpPr/>
            <p:nvPr/>
          </p:nvCxnSpPr>
          <p:spPr>
            <a:xfrm>
              <a:off x="1151962" y="2708992"/>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5" name="グループ化 14">
            <a:extLst>
              <a:ext uri="{FF2B5EF4-FFF2-40B4-BE49-F238E27FC236}">
                <a16:creationId xmlns:a16="http://schemas.microsoft.com/office/drawing/2014/main" id="{E1BA7979-2332-80E9-7213-BC1691ADE1AA}"/>
              </a:ext>
            </a:extLst>
          </p:cNvPr>
          <p:cNvGrpSpPr/>
          <p:nvPr/>
        </p:nvGrpSpPr>
        <p:grpSpPr>
          <a:xfrm rot="5400000">
            <a:off x="5065755" y="5049359"/>
            <a:ext cx="92524" cy="360026"/>
            <a:chOff x="5245740" y="2168975"/>
            <a:chExt cx="92524" cy="360026"/>
          </a:xfrm>
        </p:grpSpPr>
        <p:sp>
          <p:nvSpPr>
            <p:cNvPr id="16" name="円/楕円 69">
              <a:extLst>
                <a:ext uri="{FF2B5EF4-FFF2-40B4-BE49-F238E27FC236}">
                  <a16:creationId xmlns:a16="http://schemas.microsoft.com/office/drawing/2014/main" id="{5C68D179-59A4-F498-C5E1-9E67802CC9C0}"/>
                </a:ext>
              </a:extLst>
            </p:cNvPr>
            <p:cNvSpPr/>
            <p:nvPr/>
          </p:nvSpPr>
          <p:spPr>
            <a:xfrm rot="5400000">
              <a:off x="5248263" y="216898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7" name="直線コネクタ 16">
              <a:extLst>
                <a:ext uri="{FF2B5EF4-FFF2-40B4-BE49-F238E27FC236}">
                  <a16:creationId xmlns:a16="http://schemas.microsoft.com/office/drawing/2014/main" id="{FDD9ED32-FED9-60F9-CD85-F3BECFAEDAB0}"/>
                </a:ext>
              </a:extLst>
            </p:cNvPr>
            <p:cNvCxnSpPr>
              <a:cxnSpLocks/>
              <a:endCxn id="18" idx="4"/>
            </p:cNvCxnSpPr>
            <p:nvPr/>
          </p:nvCxnSpPr>
          <p:spPr>
            <a:xfrm rot="16200000" flipH="1" flipV="1">
              <a:off x="5088243" y="2326495"/>
              <a:ext cx="314998" cy="3"/>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 name="円/楕円 68">
              <a:extLst>
                <a:ext uri="{FF2B5EF4-FFF2-40B4-BE49-F238E27FC236}">
                  <a16:creationId xmlns:a16="http://schemas.microsoft.com/office/drawing/2014/main" id="{1023C633-871D-3CC9-F07B-66F1EDC4900F}"/>
                </a:ext>
              </a:extLst>
            </p:cNvPr>
            <p:cNvSpPr/>
            <p:nvPr/>
          </p:nvSpPr>
          <p:spPr>
            <a:xfrm rot="5400000">
              <a:off x="5245729" y="243900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19" name="直線コネクタ 18">
            <a:extLst>
              <a:ext uri="{FF2B5EF4-FFF2-40B4-BE49-F238E27FC236}">
                <a16:creationId xmlns:a16="http://schemas.microsoft.com/office/drawing/2014/main" id="{1775F7DE-F4F6-5C98-1B24-4E166535E760}"/>
              </a:ext>
            </a:extLst>
          </p:cNvPr>
          <p:cNvCxnSpPr>
            <a:cxnSpLocks/>
            <a:endCxn id="16" idx="2"/>
          </p:cNvCxnSpPr>
          <p:nvPr/>
        </p:nvCxnSpPr>
        <p:spPr>
          <a:xfrm flipH="1">
            <a:off x="5292030" y="5230639"/>
            <a:ext cx="719986"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7499AA11-D27C-5543-EF86-994159A82A3F}"/>
              </a:ext>
            </a:extLst>
          </p:cNvPr>
          <p:cNvCxnSpPr>
            <a:cxnSpLocks/>
          </p:cNvCxnSpPr>
          <p:nvPr/>
        </p:nvCxnSpPr>
        <p:spPr>
          <a:xfrm flipH="1">
            <a:off x="4211996" y="522937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2" name="グループ化 152">
            <a:extLst>
              <a:ext uri="{FF2B5EF4-FFF2-40B4-BE49-F238E27FC236}">
                <a16:creationId xmlns:a16="http://schemas.microsoft.com/office/drawing/2014/main" id="{CE9A3B5B-FDEA-3607-3F47-4B5B6468E023}"/>
              </a:ext>
            </a:extLst>
          </p:cNvPr>
          <p:cNvGrpSpPr/>
          <p:nvPr/>
        </p:nvGrpSpPr>
        <p:grpSpPr>
          <a:xfrm>
            <a:off x="4121995" y="5859743"/>
            <a:ext cx="180002" cy="90001"/>
            <a:chOff x="3643306" y="4500570"/>
            <a:chExt cx="428628" cy="144464"/>
          </a:xfrm>
        </p:grpSpPr>
        <p:cxnSp>
          <p:nvCxnSpPr>
            <p:cNvPr id="23" name="直線コネクタ 22">
              <a:extLst>
                <a:ext uri="{FF2B5EF4-FFF2-40B4-BE49-F238E27FC236}">
                  <a16:creationId xmlns:a16="http://schemas.microsoft.com/office/drawing/2014/main" id="{31F19CE0-843D-2E87-254F-C509CCB13968}"/>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D9C9269C-707C-34FF-1503-D27BD7282180}"/>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5" name="直線コネクタ 24">
              <a:extLst>
                <a:ext uri="{FF2B5EF4-FFF2-40B4-BE49-F238E27FC236}">
                  <a16:creationId xmlns:a16="http://schemas.microsoft.com/office/drawing/2014/main" id="{3C313578-E89E-80A0-F264-D69A3DCC9119}"/>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26" name="Rectangle 93">
            <a:extLst>
              <a:ext uri="{FF2B5EF4-FFF2-40B4-BE49-F238E27FC236}">
                <a16:creationId xmlns:a16="http://schemas.microsoft.com/office/drawing/2014/main" id="{0318B0F7-8491-A5E1-1912-5564E098541D}"/>
              </a:ext>
            </a:extLst>
          </p:cNvPr>
          <p:cNvSpPr>
            <a:spLocks noChangeArrowheads="1"/>
          </p:cNvSpPr>
          <p:nvPr/>
        </p:nvSpPr>
        <p:spPr bwMode="auto">
          <a:xfrm>
            <a:off x="3941993" y="594974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cxnSp>
        <p:nvCxnSpPr>
          <p:cNvPr id="27" name="直線コネクタ 26">
            <a:extLst>
              <a:ext uri="{FF2B5EF4-FFF2-40B4-BE49-F238E27FC236}">
                <a16:creationId xmlns:a16="http://schemas.microsoft.com/office/drawing/2014/main" id="{5BF2787C-1EAD-1810-0BFD-D93A072FD087}"/>
              </a:ext>
            </a:extLst>
          </p:cNvPr>
          <p:cNvCxnSpPr>
            <a:cxnSpLocks/>
          </p:cNvCxnSpPr>
          <p:nvPr/>
        </p:nvCxnSpPr>
        <p:spPr>
          <a:xfrm flipV="1">
            <a:off x="4211996" y="5229736"/>
            <a:ext cx="0" cy="630007"/>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D9675F12-E878-0995-83F0-626313EDFFBC}"/>
              </a:ext>
            </a:extLst>
          </p:cNvPr>
          <p:cNvCxnSpPr>
            <a:cxnSpLocks/>
          </p:cNvCxnSpPr>
          <p:nvPr/>
        </p:nvCxnSpPr>
        <p:spPr>
          <a:xfrm>
            <a:off x="6012016" y="4869016"/>
            <a:ext cx="0" cy="360362"/>
          </a:xfrm>
          <a:prstGeom prst="line">
            <a:avLst/>
          </a:prstGeom>
          <a:ln w="6350" cap="rnd">
            <a:solidFill>
              <a:srgbClr val="000000"/>
            </a:solidFill>
            <a:headEnd type="oval" w="lg" len="lg"/>
            <a:tail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F2892425-1E64-E125-A29B-283DE4A6A19F}"/>
              </a:ext>
            </a:extLst>
          </p:cNvPr>
          <p:cNvCxnSpPr>
            <a:cxnSpLocks/>
          </p:cNvCxnSpPr>
          <p:nvPr/>
        </p:nvCxnSpPr>
        <p:spPr>
          <a:xfrm flipV="1">
            <a:off x="6012016" y="4509012"/>
            <a:ext cx="0" cy="360004"/>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209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0B1E6A-CE38-93D9-7AA7-B0F072FA9AC7}"/>
              </a:ext>
            </a:extLst>
          </p:cNvPr>
          <p:cNvSpPr>
            <a:spLocks noGrp="1"/>
          </p:cNvSpPr>
          <p:nvPr>
            <p:ph type="title"/>
          </p:nvPr>
        </p:nvSpPr>
        <p:spPr/>
        <p:txBody>
          <a:bodyPr/>
          <a:lstStyle/>
          <a:p>
            <a:r>
              <a:rPr kumimoji="1" lang="ja-JP" altLang="en-US" dirty="0"/>
              <a:t>リレーを使って論理回路を作る</a:t>
            </a:r>
            <a:endParaRPr kumimoji="1" lang="en-US" dirty="0"/>
          </a:p>
        </p:txBody>
      </p:sp>
      <p:sp>
        <p:nvSpPr>
          <p:cNvPr id="3" name="コンテンツ プレースホルダー 2">
            <a:extLst>
              <a:ext uri="{FF2B5EF4-FFF2-40B4-BE49-F238E27FC236}">
                <a16:creationId xmlns:a16="http://schemas.microsoft.com/office/drawing/2014/main" id="{F1C4B40A-C246-4EBB-49DC-F6288B58FE9D}"/>
              </a:ext>
            </a:extLst>
          </p:cNvPr>
          <p:cNvSpPr>
            <a:spLocks noGrp="1"/>
          </p:cNvSpPr>
          <p:nvPr>
            <p:ph sz="quarter" idx="10"/>
          </p:nvPr>
        </p:nvSpPr>
        <p:spPr/>
        <p:txBody>
          <a:bodyPr/>
          <a:lstStyle/>
          <a:p>
            <a:r>
              <a:rPr kumimoji="1" lang="ja-JP" altLang="en-US" dirty="0"/>
              <a:t>以下の２つの繋ぎ方をしたリレーを使って論理ゲートを作る</a:t>
            </a:r>
            <a:endParaRPr kumimoji="1" lang="en-US" altLang="ja-JP" dirty="0"/>
          </a:p>
          <a:p>
            <a:pPr lvl="1"/>
            <a:r>
              <a:rPr kumimoji="1" lang="en-US" altLang="ja-JP" dirty="0"/>
              <a:t>N </a:t>
            </a:r>
            <a:r>
              <a:rPr kumimoji="1" lang="ja-JP" altLang="en-US" dirty="0"/>
              <a:t>型</a:t>
            </a:r>
            <a:endParaRPr kumimoji="1" lang="en-US" altLang="ja-JP" dirty="0"/>
          </a:p>
          <a:p>
            <a:pPr lvl="1"/>
            <a:r>
              <a:rPr kumimoji="1" lang="en-US" altLang="ja-JP" dirty="0"/>
              <a:t>P </a:t>
            </a:r>
            <a:r>
              <a:rPr kumimoji="1" lang="ja-JP" altLang="en-US" dirty="0"/>
              <a:t>型</a:t>
            </a:r>
            <a:endParaRPr lang="en-US" altLang="ja-JP" sz="1600" dirty="0"/>
          </a:p>
        </p:txBody>
      </p:sp>
    </p:spTree>
    <p:extLst>
      <p:ext uri="{BB962C8B-B14F-4D97-AF65-F5344CB8AC3E}">
        <p14:creationId xmlns:p14="http://schemas.microsoft.com/office/powerpoint/2010/main" val="22228785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正方形/長方形 72">
            <a:extLst>
              <a:ext uri="{FF2B5EF4-FFF2-40B4-BE49-F238E27FC236}">
                <a16:creationId xmlns:a16="http://schemas.microsoft.com/office/drawing/2014/main" id="{0052F1F3-C64C-DF83-F9C4-85DB4B3DB6E0}"/>
              </a:ext>
            </a:extLst>
          </p:cNvPr>
          <p:cNvSpPr/>
          <p:nvPr/>
        </p:nvSpPr>
        <p:spPr bwMode="auto">
          <a:xfrm>
            <a:off x="3851992" y="3338999"/>
            <a:ext cx="1440016"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 name="タイトル 1">
            <a:extLst>
              <a:ext uri="{FF2B5EF4-FFF2-40B4-BE49-F238E27FC236}">
                <a16:creationId xmlns:a16="http://schemas.microsoft.com/office/drawing/2014/main" id="{B4B73C90-A857-8A64-2EFD-05040F02B6A1}"/>
              </a:ext>
            </a:extLst>
          </p:cNvPr>
          <p:cNvSpPr>
            <a:spLocks noGrp="1"/>
          </p:cNvSpPr>
          <p:nvPr>
            <p:ph type="title"/>
          </p:nvPr>
        </p:nvSpPr>
        <p:spPr/>
        <p:txBody>
          <a:bodyPr/>
          <a:lstStyle/>
          <a:p>
            <a:r>
              <a:rPr kumimoji="1" lang="en-US" altLang="ja-JP" dirty="0"/>
              <a:t>N </a:t>
            </a:r>
            <a:r>
              <a:rPr kumimoji="1" lang="ja-JP" altLang="en-US" dirty="0"/>
              <a:t>型リレー</a:t>
            </a:r>
            <a:endParaRPr kumimoji="1" lang="en-US" dirty="0"/>
          </a:p>
        </p:txBody>
      </p:sp>
      <p:sp>
        <p:nvSpPr>
          <p:cNvPr id="3" name="コンテンツ プレースホルダー 2">
            <a:extLst>
              <a:ext uri="{FF2B5EF4-FFF2-40B4-BE49-F238E27FC236}">
                <a16:creationId xmlns:a16="http://schemas.microsoft.com/office/drawing/2014/main" id="{269ADB42-F714-F608-E050-CD791A2A80CE}"/>
              </a:ext>
            </a:extLst>
          </p:cNvPr>
          <p:cNvSpPr>
            <a:spLocks noGrp="1"/>
          </p:cNvSpPr>
          <p:nvPr>
            <p:ph sz="quarter" idx="10"/>
          </p:nvPr>
        </p:nvSpPr>
        <p:spPr>
          <a:xfrm>
            <a:off x="611956" y="1988984"/>
            <a:ext cx="8280092" cy="900010"/>
          </a:xfrm>
        </p:spPr>
        <p:txBody>
          <a:bodyPr/>
          <a:lstStyle/>
          <a:p>
            <a:r>
              <a:rPr kumimoji="1" lang="ja-JP" altLang="en-US" dirty="0"/>
              <a:t>左図のように </a:t>
            </a:r>
            <a:r>
              <a:rPr kumimoji="1" lang="en-US" altLang="ja-JP" dirty="0"/>
              <a:t>B </a:t>
            </a:r>
            <a:r>
              <a:rPr kumimoji="1" lang="ja-JP" altLang="en-US" dirty="0"/>
              <a:t>を </a:t>
            </a:r>
            <a:r>
              <a:rPr kumimoji="1" lang="en-US" altLang="ja-JP" dirty="0"/>
              <a:t>GND</a:t>
            </a:r>
            <a:r>
              <a:rPr kumimoji="1" lang="ja-JP" altLang="en-US" dirty="0"/>
              <a:t>（低電位）に接続する</a:t>
            </a:r>
            <a:endParaRPr kumimoji="1" lang="en-US" altLang="ja-JP" dirty="0"/>
          </a:p>
          <a:p>
            <a:pPr lvl="1"/>
            <a:r>
              <a:rPr lang="en-US" dirty="0"/>
              <a:t>N </a:t>
            </a:r>
            <a:r>
              <a:rPr lang="ja-JP" altLang="en-US" dirty="0"/>
              <a:t>は </a:t>
            </a:r>
            <a:r>
              <a:rPr lang="en-US" altLang="ja-JP" dirty="0"/>
              <a:t>Negative </a:t>
            </a:r>
            <a:r>
              <a:rPr lang="ja-JP" altLang="en-US" dirty="0"/>
              <a:t>の略</a:t>
            </a:r>
            <a:endParaRPr kumimoji="1" lang="en-US" dirty="0"/>
          </a:p>
        </p:txBody>
      </p:sp>
      <p:sp>
        <p:nvSpPr>
          <p:cNvPr id="4" name="円/楕円 69">
            <a:extLst>
              <a:ext uri="{FF2B5EF4-FFF2-40B4-BE49-F238E27FC236}">
                <a16:creationId xmlns:a16="http://schemas.microsoft.com/office/drawing/2014/main" id="{27ED7D89-5BDE-D968-7FA4-FDD87CFA58A5}"/>
              </a:ext>
            </a:extLst>
          </p:cNvPr>
          <p:cNvSpPr/>
          <p:nvPr/>
        </p:nvSpPr>
        <p:spPr>
          <a:xfrm rot="5400000">
            <a:off x="4888259"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 name="直線コネクタ 4">
            <a:extLst>
              <a:ext uri="{FF2B5EF4-FFF2-40B4-BE49-F238E27FC236}">
                <a16:creationId xmlns:a16="http://schemas.microsoft.com/office/drawing/2014/main" id="{239207F0-970F-3F00-74FE-3176AB63465C}"/>
              </a:ext>
            </a:extLst>
          </p:cNvPr>
          <p:cNvCxnSpPr>
            <a:cxnSpLocks/>
          </p:cNvCxnSpPr>
          <p:nvPr/>
        </p:nvCxnSpPr>
        <p:spPr>
          <a:xfrm flipH="1">
            <a:off x="3491988"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6" name="グループ化 5">
            <a:extLst>
              <a:ext uri="{FF2B5EF4-FFF2-40B4-BE49-F238E27FC236}">
                <a16:creationId xmlns:a16="http://schemas.microsoft.com/office/drawing/2014/main" id="{8B8E9ADE-52D1-BAAF-234E-B47812CBC69C}"/>
              </a:ext>
            </a:extLst>
          </p:cNvPr>
          <p:cNvGrpSpPr/>
          <p:nvPr/>
        </p:nvGrpSpPr>
        <p:grpSpPr>
          <a:xfrm>
            <a:off x="4031994" y="3429000"/>
            <a:ext cx="360004" cy="720007"/>
            <a:chOff x="3131985" y="5049018"/>
            <a:chExt cx="180002" cy="437056"/>
          </a:xfrm>
        </p:grpSpPr>
        <p:grpSp>
          <p:nvGrpSpPr>
            <p:cNvPr id="7" name="グループ化 6">
              <a:extLst>
                <a:ext uri="{FF2B5EF4-FFF2-40B4-BE49-F238E27FC236}">
                  <a16:creationId xmlns:a16="http://schemas.microsoft.com/office/drawing/2014/main" id="{97A3B75D-6A12-AF4E-66C5-E3FB2CF63434}"/>
                </a:ext>
              </a:extLst>
            </p:cNvPr>
            <p:cNvGrpSpPr/>
            <p:nvPr/>
          </p:nvGrpSpPr>
          <p:grpSpPr>
            <a:xfrm>
              <a:off x="3131985" y="5139021"/>
              <a:ext cx="180002" cy="254126"/>
              <a:chOff x="3131984" y="5191944"/>
              <a:chExt cx="270003" cy="201854"/>
            </a:xfrm>
          </p:grpSpPr>
          <p:sp>
            <p:nvSpPr>
              <p:cNvPr id="10" name="Freeform 42">
                <a:extLst>
                  <a:ext uri="{FF2B5EF4-FFF2-40B4-BE49-F238E27FC236}">
                    <a16:creationId xmlns:a16="http://schemas.microsoft.com/office/drawing/2014/main" id="{FD031464-50A4-A26E-2623-1BD5C7C2CB9C}"/>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1" name="Freeform 42">
                <a:extLst>
                  <a:ext uri="{FF2B5EF4-FFF2-40B4-BE49-F238E27FC236}">
                    <a16:creationId xmlns:a16="http://schemas.microsoft.com/office/drawing/2014/main" id="{FD8EFDC2-C3E9-85A4-C820-A2C9469D774F}"/>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2" name="Freeform 42">
                <a:extLst>
                  <a:ext uri="{FF2B5EF4-FFF2-40B4-BE49-F238E27FC236}">
                    <a16:creationId xmlns:a16="http://schemas.microsoft.com/office/drawing/2014/main" id="{5A1ACE3A-2114-235C-D8C9-8F0786F62683}"/>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3" name="Freeform 42">
                <a:extLst>
                  <a:ext uri="{FF2B5EF4-FFF2-40B4-BE49-F238E27FC236}">
                    <a16:creationId xmlns:a16="http://schemas.microsoft.com/office/drawing/2014/main" id="{6DBA4758-7B7C-544F-3DAC-48D46DD96E29}"/>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8" name="直線コネクタ 7">
              <a:extLst>
                <a:ext uri="{FF2B5EF4-FFF2-40B4-BE49-F238E27FC236}">
                  <a16:creationId xmlns:a16="http://schemas.microsoft.com/office/drawing/2014/main" id="{08CE8CE0-F976-0C0B-89CC-9095FEE54BB1}"/>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69C34F4-FE79-AEC2-822A-50450B32E060}"/>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4" name="直線コネクタ 13">
            <a:extLst>
              <a:ext uri="{FF2B5EF4-FFF2-40B4-BE49-F238E27FC236}">
                <a16:creationId xmlns:a16="http://schemas.microsoft.com/office/drawing/2014/main" id="{7CBC57C7-FDCA-93BA-3AAF-638DD6DC24FC}"/>
              </a:ext>
            </a:extLst>
          </p:cNvPr>
          <p:cNvCxnSpPr>
            <a:cxnSpLocks/>
          </p:cNvCxnSpPr>
          <p:nvPr/>
        </p:nvCxnSpPr>
        <p:spPr>
          <a:xfrm flipH="1">
            <a:off x="3851992" y="4149008"/>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5C428A5-03EC-6383-A759-ABD1BA3A43CA}"/>
              </a:ext>
            </a:extLst>
          </p:cNvPr>
          <p:cNvCxnSpPr>
            <a:cxnSpLocks/>
            <a:endCxn id="16" idx="4"/>
          </p:cNvCxnSpPr>
          <p:nvPr/>
        </p:nvCxnSpPr>
        <p:spPr>
          <a:xfrm>
            <a:off x="4752002"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6" name="円/楕円 68">
            <a:extLst>
              <a:ext uri="{FF2B5EF4-FFF2-40B4-BE49-F238E27FC236}">
                <a16:creationId xmlns:a16="http://schemas.microsoft.com/office/drawing/2014/main" id="{913C430F-8842-70D8-5968-714B4F9D7B5F}"/>
              </a:ext>
            </a:extLst>
          </p:cNvPr>
          <p:cNvSpPr/>
          <p:nvPr/>
        </p:nvSpPr>
        <p:spPr>
          <a:xfrm rot="5400000">
            <a:off x="4885725"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7" name="直線コネクタ 16">
            <a:extLst>
              <a:ext uri="{FF2B5EF4-FFF2-40B4-BE49-F238E27FC236}">
                <a16:creationId xmlns:a16="http://schemas.microsoft.com/office/drawing/2014/main" id="{C0EED765-5E00-1D04-380A-CB2BD87154A4}"/>
              </a:ext>
            </a:extLst>
          </p:cNvPr>
          <p:cNvCxnSpPr>
            <a:cxnSpLocks/>
            <a:endCxn id="4" idx="2"/>
          </p:cNvCxnSpPr>
          <p:nvPr/>
        </p:nvCxnSpPr>
        <p:spPr>
          <a:xfrm>
            <a:off x="4932004"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079E177-EBE2-7C6E-5E53-61D3B5BC8EA5}"/>
              </a:ext>
            </a:extLst>
          </p:cNvPr>
          <p:cNvCxnSpPr>
            <a:cxnSpLocks/>
          </p:cNvCxnSpPr>
          <p:nvPr/>
        </p:nvCxnSpPr>
        <p:spPr>
          <a:xfrm>
            <a:off x="4932004"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9" name="Rectangle 93">
            <a:extLst>
              <a:ext uri="{FF2B5EF4-FFF2-40B4-BE49-F238E27FC236}">
                <a16:creationId xmlns:a16="http://schemas.microsoft.com/office/drawing/2014/main" id="{6CF79804-210A-6488-F259-E672F4320942}"/>
              </a:ext>
            </a:extLst>
          </p:cNvPr>
          <p:cNvSpPr>
            <a:spLocks noChangeArrowheads="1"/>
          </p:cNvSpPr>
          <p:nvPr/>
        </p:nvSpPr>
        <p:spPr bwMode="auto">
          <a:xfrm>
            <a:off x="3491988" y="3068996"/>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0" name="Rectangle 93">
            <a:extLst>
              <a:ext uri="{FF2B5EF4-FFF2-40B4-BE49-F238E27FC236}">
                <a16:creationId xmlns:a16="http://schemas.microsoft.com/office/drawing/2014/main" id="{8C6B7694-0CC7-5775-B2BC-CDB28A10938F}"/>
              </a:ext>
            </a:extLst>
          </p:cNvPr>
          <p:cNvSpPr>
            <a:spLocks noChangeArrowheads="1"/>
          </p:cNvSpPr>
          <p:nvPr/>
        </p:nvSpPr>
        <p:spPr bwMode="auto">
          <a:xfrm>
            <a:off x="3491988"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21" name="Rectangle 93">
            <a:extLst>
              <a:ext uri="{FF2B5EF4-FFF2-40B4-BE49-F238E27FC236}">
                <a16:creationId xmlns:a16="http://schemas.microsoft.com/office/drawing/2014/main" id="{92C66BC4-909C-9DBF-61BB-E90F6404DF3C}"/>
              </a:ext>
            </a:extLst>
          </p:cNvPr>
          <p:cNvSpPr>
            <a:spLocks noChangeArrowheads="1"/>
          </p:cNvSpPr>
          <p:nvPr/>
        </p:nvSpPr>
        <p:spPr bwMode="auto">
          <a:xfrm>
            <a:off x="5290933"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22" name="Rectangle 93">
            <a:extLst>
              <a:ext uri="{FF2B5EF4-FFF2-40B4-BE49-F238E27FC236}">
                <a16:creationId xmlns:a16="http://schemas.microsoft.com/office/drawing/2014/main" id="{82CDDB03-ED29-70A9-08E2-A507D0DC266C}"/>
              </a:ext>
            </a:extLst>
          </p:cNvPr>
          <p:cNvSpPr>
            <a:spLocks noChangeArrowheads="1"/>
          </p:cNvSpPr>
          <p:nvPr/>
        </p:nvSpPr>
        <p:spPr bwMode="auto">
          <a:xfrm>
            <a:off x="5290933"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23" name="直線コネクタ 22">
            <a:extLst>
              <a:ext uri="{FF2B5EF4-FFF2-40B4-BE49-F238E27FC236}">
                <a16:creationId xmlns:a16="http://schemas.microsoft.com/office/drawing/2014/main" id="{41AF3067-0216-B287-2202-FF86BEB590D9}"/>
              </a:ext>
            </a:extLst>
          </p:cNvPr>
          <p:cNvCxnSpPr>
            <a:cxnSpLocks/>
          </p:cNvCxnSpPr>
          <p:nvPr/>
        </p:nvCxnSpPr>
        <p:spPr>
          <a:xfrm flipH="1">
            <a:off x="4932004"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5" name="グループ化 152">
            <a:extLst>
              <a:ext uri="{FF2B5EF4-FFF2-40B4-BE49-F238E27FC236}">
                <a16:creationId xmlns:a16="http://schemas.microsoft.com/office/drawing/2014/main" id="{C3ECDE06-9D85-CCD3-6818-BE0583AAB859}"/>
              </a:ext>
            </a:extLst>
          </p:cNvPr>
          <p:cNvGrpSpPr/>
          <p:nvPr/>
        </p:nvGrpSpPr>
        <p:grpSpPr>
          <a:xfrm>
            <a:off x="3401987" y="4599013"/>
            <a:ext cx="180002" cy="90001"/>
            <a:chOff x="3643306" y="4500570"/>
            <a:chExt cx="428628" cy="144464"/>
          </a:xfrm>
        </p:grpSpPr>
        <p:cxnSp>
          <p:nvCxnSpPr>
            <p:cNvPr id="26" name="直線コネクタ 25">
              <a:extLst>
                <a:ext uri="{FF2B5EF4-FFF2-40B4-BE49-F238E27FC236}">
                  <a16:creationId xmlns:a16="http://schemas.microsoft.com/office/drawing/2014/main" id="{3B718EFD-0C23-5CE6-0732-E8A0A7DB7730}"/>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7" name="直線コネクタ 26">
              <a:extLst>
                <a:ext uri="{FF2B5EF4-FFF2-40B4-BE49-F238E27FC236}">
                  <a16:creationId xmlns:a16="http://schemas.microsoft.com/office/drawing/2014/main" id="{40D8F8ED-350F-0BB8-2A41-8E8325E58503}"/>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8" name="直線コネクタ 27">
              <a:extLst>
                <a:ext uri="{FF2B5EF4-FFF2-40B4-BE49-F238E27FC236}">
                  <a16:creationId xmlns:a16="http://schemas.microsoft.com/office/drawing/2014/main" id="{863558CE-8857-2A3E-2509-6967075EBA8A}"/>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33" name="Rectangle 93">
            <a:extLst>
              <a:ext uri="{FF2B5EF4-FFF2-40B4-BE49-F238E27FC236}">
                <a16:creationId xmlns:a16="http://schemas.microsoft.com/office/drawing/2014/main" id="{F98CD4B9-12DD-D57A-43E6-742C7617EB64}"/>
              </a:ext>
            </a:extLst>
          </p:cNvPr>
          <p:cNvSpPr>
            <a:spLocks noChangeArrowheads="1"/>
          </p:cNvSpPr>
          <p:nvPr/>
        </p:nvSpPr>
        <p:spPr bwMode="auto">
          <a:xfrm>
            <a:off x="431954" y="6129030"/>
            <a:ext cx="360004" cy="360362"/>
          </a:xfrm>
          <a:prstGeom prst="rect">
            <a:avLst/>
          </a:prstGeom>
          <a:noFill/>
          <a:ln w="12700" algn="ctr">
            <a:noFill/>
            <a:miter lim="800000"/>
            <a:headEnd/>
            <a:tailEnd/>
          </a:ln>
          <a:effectLst/>
        </p:spPr>
        <p:txBody>
          <a:bodyPr wrap="none" lIns="90000" tIns="46800" rIns="90000" bIns="46800" anchor="ctr"/>
          <a:lstStyle/>
          <a:p>
            <a:endParaRPr lang="en-US" altLang="ja-JP" dirty="0"/>
          </a:p>
        </p:txBody>
      </p:sp>
      <p:cxnSp>
        <p:nvCxnSpPr>
          <p:cNvPr id="39" name="直線コネクタ 38">
            <a:extLst>
              <a:ext uri="{FF2B5EF4-FFF2-40B4-BE49-F238E27FC236}">
                <a16:creationId xmlns:a16="http://schemas.microsoft.com/office/drawing/2014/main" id="{98B2AB87-367F-832B-E786-71A205A9019B}"/>
              </a:ext>
            </a:extLst>
          </p:cNvPr>
          <p:cNvCxnSpPr>
            <a:cxnSpLocks/>
          </p:cNvCxnSpPr>
          <p:nvPr/>
        </p:nvCxnSpPr>
        <p:spPr>
          <a:xfrm flipH="1">
            <a:off x="3491988" y="4149008"/>
            <a:ext cx="450543"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6C560B9A-64F3-D4F5-9714-63FAC12D5E44}"/>
              </a:ext>
            </a:extLst>
          </p:cNvPr>
          <p:cNvCxnSpPr>
            <a:cxnSpLocks/>
          </p:cNvCxnSpPr>
          <p:nvPr/>
        </p:nvCxnSpPr>
        <p:spPr>
          <a:xfrm flipV="1">
            <a:off x="3491988" y="414900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0E87782C-5AB5-CD82-F4B5-74C1DD84700A}"/>
              </a:ext>
            </a:extLst>
          </p:cNvPr>
          <p:cNvCxnSpPr>
            <a:cxnSpLocks/>
          </p:cNvCxnSpPr>
          <p:nvPr/>
        </p:nvCxnSpPr>
        <p:spPr>
          <a:xfrm flipH="1">
            <a:off x="4932004"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2" name="Rectangle 93">
            <a:extLst>
              <a:ext uri="{FF2B5EF4-FFF2-40B4-BE49-F238E27FC236}">
                <a16:creationId xmlns:a16="http://schemas.microsoft.com/office/drawing/2014/main" id="{233FEF5A-3A77-D112-A9BA-70D053884F74}"/>
              </a:ext>
            </a:extLst>
          </p:cNvPr>
          <p:cNvSpPr>
            <a:spLocks noChangeArrowheads="1"/>
          </p:cNvSpPr>
          <p:nvPr/>
        </p:nvSpPr>
        <p:spPr bwMode="auto">
          <a:xfrm>
            <a:off x="3221985" y="468901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Tree>
    <p:extLst>
      <p:ext uri="{BB962C8B-B14F-4D97-AF65-F5344CB8AC3E}">
        <p14:creationId xmlns:p14="http://schemas.microsoft.com/office/powerpoint/2010/main" val="3614534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E3FB7BF-E660-03B2-C35D-8B370DB5427C}"/>
              </a:ext>
            </a:extLst>
          </p:cNvPr>
          <p:cNvSpPr>
            <a:spLocks noGrp="1"/>
          </p:cNvSpPr>
          <p:nvPr>
            <p:ph type="title"/>
          </p:nvPr>
        </p:nvSpPr>
        <p:spPr/>
        <p:txBody>
          <a:bodyPr/>
          <a:lstStyle/>
          <a:p>
            <a:r>
              <a:rPr lang="ja-JP" altLang="en-US" b="1" dirty="0"/>
              <a:t>課題３の解説</a:t>
            </a:r>
            <a:endParaRPr lang="en-US" b="1" dirty="0"/>
          </a:p>
        </p:txBody>
      </p:sp>
    </p:spTree>
    <p:extLst>
      <p:ext uri="{BB962C8B-B14F-4D97-AF65-F5344CB8AC3E}">
        <p14:creationId xmlns:p14="http://schemas.microsoft.com/office/powerpoint/2010/main" val="3054048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B73C90-A857-8A64-2EFD-05040F02B6A1}"/>
              </a:ext>
            </a:extLst>
          </p:cNvPr>
          <p:cNvSpPr>
            <a:spLocks noGrp="1"/>
          </p:cNvSpPr>
          <p:nvPr>
            <p:ph type="title"/>
          </p:nvPr>
        </p:nvSpPr>
        <p:spPr/>
        <p:txBody>
          <a:bodyPr/>
          <a:lstStyle/>
          <a:p>
            <a:r>
              <a:rPr lang="en-US" altLang="ja-JP" dirty="0"/>
              <a:t>N </a:t>
            </a:r>
            <a:r>
              <a:rPr lang="ja-JP" altLang="en-US" dirty="0"/>
              <a:t>型の動作</a:t>
            </a:r>
            <a:endParaRPr lang="en-US" dirty="0"/>
          </a:p>
        </p:txBody>
      </p:sp>
      <p:sp>
        <p:nvSpPr>
          <p:cNvPr id="3" name="コンテンツ プレースホルダー 2">
            <a:extLst>
              <a:ext uri="{FF2B5EF4-FFF2-40B4-BE49-F238E27FC236}">
                <a16:creationId xmlns:a16="http://schemas.microsoft.com/office/drawing/2014/main" id="{269ADB42-F714-F608-E050-CD791A2A80CE}"/>
              </a:ext>
            </a:extLst>
          </p:cNvPr>
          <p:cNvSpPr>
            <a:spLocks noGrp="1"/>
          </p:cNvSpPr>
          <p:nvPr>
            <p:ph sz="quarter" idx="10"/>
          </p:nvPr>
        </p:nvSpPr>
        <p:spPr>
          <a:xfrm>
            <a:off x="611956" y="998973"/>
            <a:ext cx="8280092" cy="810009"/>
          </a:xfrm>
        </p:spPr>
        <p:txBody>
          <a:bodyPr/>
          <a:lstStyle/>
          <a:p>
            <a:r>
              <a:rPr lang="en-US" altLang="ja-JP" dirty="0"/>
              <a:t>G </a:t>
            </a:r>
            <a:r>
              <a:rPr lang="ja-JP" altLang="en-US" dirty="0"/>
              <a:t>が低電位（</a:t>
            </a:r>
            <a:r>
              <a:rPr lang="en-US" altLang="ja-JP" dirty="0"/>
              <a:t>= 0</a:t>
            </a:r>
            <a:r>
              <a:rPr lang="ja-JP" altLang="en-US" dirty="0"/>
              <a:t>）</a:t>
            </a:r>
            <a:r>
              <a:rPr lang="en-US" altLang="ja-JP" dirty="0"/>
              <a:t> </a:t>
            </a:r>
            <a:r>
              <a:rPr lang="ja-JP" altLang="en-US" dirty="0"/>
              <a:t>→ スイッチ </a:t>
            </a:r>
            <a:r>
              <a:rPr lang="en-US" altLang="ja-JP" dirty="0"/>
              <a:t>OFF</a:t>
            </a:r>
          </a:p>
          <a:p>
            <a:pPr lvl="1"/>
            <a:r>
              <a:rPr lang="en-US" altLang="ja-JP" dirty="0"/>
              <a:t>G~B </a:t>
            </a:r>
            <a:r>
              <a:rPr lang="ja-JP" altLang="en-US" dirty="0"/>
              <a:t>間は電位差がないのでコイルが働かない</a:t>
            </a:r>
            <a:endParaRPr lang="en-US" dirty="0"/>
          </a:p>
        </p:txBody>
      </p:sp>
      <p:sp>
        <p:nvSpPr>
          <p:cNvPr id="33" name="Rectangle 93">
            <a:extLst>
              <a:ext uri="{FF2B5EF4-FFF2-40B4-BE49-F238E27FC236}">
                <a16:creationId xmlns:a16="http://schemas.microsoft.com/office/drawing/2014/main" id="{F98CD4B9-12DD-D57A-43E6-742C7617EB64}"/>
              </a:ext>
            </a:extLst>
          </p:cNvPr>
          <p:cNvSpPr>
            <a:spLocks noChangeArrowheads="1"/>
          </p:cNvSpPr>
          <p:nvPr/>
        </p:nvSpPr>
        <p:spPr bwMode="auto">
          <a:xfrm>
            <a:off x="431954" y="6129030"/>
            <a:ext cx="360004" cy="360362"/>
          </a:xfrm>
          <a:prstGeom prst="rect">
            <a:avLst/>
          </a:prstGeom>
          <a:noFill/>
          <a:ln w="12700" algn="ctr">
            <a:noFill/>
            <a:miter lim="800000"/>
            <a:headEnd/>
            <a:tailEnd/>
          </a:ln>
          <a:effectLst/>
        </p:spPr>
        <p:txBody>
          <a:bodyPr wrap="none" lIns="90000" tIns="46800" rIns="90000" bIns="46800" anchor="ctr"/>
          <a:lstStyle/>
          <a:p>
            <a:endParaRPr lang="en-US" altLang="ja-JP" dirty="0"/>
          </a:p>
        </p:txBody>
      </p:sp>
      <p:grpSp>
        <p:nvGrpSpPr>
          <p:cNvPr id="146" name="グループ化 145">
            <a:extLst>
              <a:ext uri="{FF2B5EF4-FFF2-40B4-BE49-F238E27FC236}">
                <a16:creationId xmlns:a16="http://schemas.microsoft.com/office/drawing/2014/main" id="{EB9FFEA8-D060-C601-0E7B-8184D32DB940}"/>
              </a:ext>
            </a:extLst>
          </p:cNvPr>
          <p:cNvGrpSpPr/>
          <p:nvPr/>
        </p:nvGrpSpPr>
        <p:grpSpPr>
          <a:xfrm>
            <a:off x="3131984" y="1718981"/>
            <a:ext cx="2520028" cy="1980380"/>
            <a:chOff x="3851992" y="1628980"/>
            <a:chExt cx="2520028" cy="1980380"/>
          </a:xfrm>
        </p:grpSpPr>
        <p:sp>
          <p:nvSpPr>
            <p:cNvPr id="76" name="正方形/長方形 75">
              <a:extLst>
                <a:ext uri="{FF2B5EF4-FFF2-40B4-BE49-F238E27FC236}">
                  <a16:creationId xmlns:a16="http://schemas.microsoft.com/office/drawing/2014/main" id="{CF97B58D-5764-9616-FC2F-06083481BF93}"/>
                </a:ext>
              </a:extLst>
            </p:cNvPr>
            <p:cNvSpPr/>
            <p:nvPr/>
          </p:nvSpPr>
          <p:spPr bwMode="auto">
            <a:xfrm>
              <a:off x="4572000" y="1898983"/>
              <a:ext cx="1440016"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82" name="円/楕円 69">
              <a:extLst>
                <a:ext uri="{FF2B5EF4-FFF2-40B4-BE49-F238E27FC236}">
                  <a16:creationId xmlns:a16="http://schemas.microsoft.com/office/drawing/2014/main" id="{F5442903-5A72-63A1-5154-C015965EB5DC}"/>
                </a:ext>
              </a:extLst>
            </p:cNvPr>
            <p:cNvSpPr/>
            <p:nvPr/>
          </p:nvSpPr>
          <p:spPr>
            <a:xfrm rot="5400000">
              <a:off x="5608267" y="216898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86" name="直線コネクタ 85">
              <a:extLst>
                <a:ext uri="{FF2B5EF4-FFF2-40B4-BE49-F238E27FC236}">
                  <a16:creationId xmlns:a16="http://schemas.microsoft.com/office/drawing/2014/main" id="{04BB337F-5751-B3CA-5110-C0B098B80455}"/>
                </a:ext>
              </a:extLst>
            </p:cNvPr>
            <p:cNvCxnSpPr>
              <a:cxnSpLocks/>
            </p:cNvCxnSpPr>
            <p:nvPr/>
          </p:nvCxnSpPr>
          <p:spPr>
            <a:xfrm flipH="1">
              <a:off x="4211996" y="1988984"/>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2DDFECEE-3EB3-9A5F-093C-C25D3D5A3450}"/>
                </a:ext>
              </a:extLst>
            </p:cNvPr>
            <p:cNvGrpSpPr/>
            <p:nvPr/>
          </p:nvGrpSpPr>
          <p:grpSpPr>
            <a:xfrm>
              <a:off x="4752002" y="1988984"/>
              <a:ext cx="360004" cy="720007"/>
              <a:chOff x="3131985" y="5049018"/>
              <a:chExt cx="180002" cy="437056"/>
            </a:xfrm>
          </p:grpSpPr>
          <p:grpSp>
            <p:nvGrpSpPr>
              <p:cNvPr id="88" name="グループ化 87">
                <a:extLst>
                  <a:ext uri="{FF2B5EF4-FFF2-40B4-BE49-F238E27FC236}">
                    <a16:creationId xmlns:a16="http://schemas.microsoft.com/office/drawing/2014/main" id="{F79D74DF-22D7-2873-DC2D-9A5C8A1A7FC7}"/>
                  </a:ext>
                </a:extLst>
              </p:cNvPr>
              <p:cNvGrpSpPr/>
              <p:nvPr/>
            </p:nvGrpSpPr>
            <p:grpSpPr>
              <a:xfrm>
                <a:off x="3131985" y="5139021"/>
                <a:ext cx="180002" cy="254126"/>
                <a:chOff x="3131984" y="5191944"/>
                <a:chExt cx="270003" cy="201854"/>
              </a:xfrm>
            </p:grpSpPr>
            <p:sp>
              <p:nvSpPr>
                <p:cNvPr id="91" name="Freeform 42">
                  <a:extLst>
                    <a:ext uri="{FF2B5EF4-FFF2-40B4-BE49-F238E27FC236}">
                      <a16:creationId xmlns:a16="http://schemas.microsoft.com/office/drawing/2014/main" id="{E33DBDDC-3064-5A0A-5D9D-E6736800BFD4}"/>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92" name="Freeform 42">
                  <a:extLst>
                    <a:ext uri="{FF2B5EF4-FFF2-40B4-BE49-F238E27FC236}">
                      <a16:creationId xmlns:a16="http://schemas.microsoft.com/office/drawing/2014/main" id="{E5D9B290-FE85-9B13-E740-CB1954BAFAE8}"/>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93" name="Freeform 42">
                  <a:extLst>
                    <a:ext uri="{FF2B5EF4-FFF2-40B4-BE49-F238E27FC236}">
                      <a16:creationId xmlns:a16="http://schemas.microsoft.com/office/drawing/2014/main" id="{D7548E9E-9CE9-DF35-37F0-C41513BA7734}"/>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94" name="Freeform 42">
                  <a:extLst>
                    <a:ext uri="{FF2B5EF4-FFF2-40B4-BE49-F238E27FC236}">
                      <a16:creationId xmlns:a16="http://schemas.microsoft.com/office/drawing/2014/main" id="{215B73FE-EB08-6237-DB99-A2302633970B}"/>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89" name="直線コネクタ 88">
                <a:extLst>
                  <a:ext uri="{FF2B5EF4-FFF2-40B4-BE49-F238E27FC236}">
                    <a16:creationId xmlns:a16="http://schemas.microsoft.com/office/drawing/2014/main" id="{5940F94F-3377-CF2E-DBDF-58A2D39A570A}"/>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AD478DBA-B45B-7E0D-7CD9-546994027E76}"/>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95" name="直線コネクタ 94">
              <a:extLst>
                <a:ext uri="{FF2B5EF4-FFF2-40B4-BE49-F238E27FC236}">
                  <a16:creationId xmlns:a16="http://schemas.microsoft.com/office/drawing/2014/main" id="{A92A2CF3-7AC8-4BD7-D0ED-59E294B60266}"/>
                </a:ext>
              </a:extLst>
            </p:cNvPr>
            <p:cNvCxnSpPr>
              <a:cxnSpLocks/>
            </p:cNvCxnSpPr>
            <p:nvPr/>
          </p:nvCxnSpPr>
          <p:spPr>
            <a:xfrm flipH="1">
              <a:off x="4572000" y="2708992"/>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EBEC8281-8A9C-DBA0-CC27-C5915BF846B8}"/>
                </a:ext>
              </a:extLst>
            </p:cNvPr>
            <p:cNvCxnSpPr>
              <a:cxnSpLocks/>
              <a:endCxn id="97" idx="4"/>
            </p:cNvCxnSpPr>
            <p:nvPr/>
          </p:nvCxnSpPr>
          <p:spPr>
            <a:xfrm>
              <a:off x="5472010" y="2168986"/>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97" name="円/楕円 68">
              <a:extLst>
                <a:ext uri="{FF2B5EF4-FFF2-40B4-BE49-F238E27FC236}">
                  <a16:creationId xmlns:a16="http://schemas.microsoft.com/office/drawing/2014/main" id="{99C2D4C4-65DE-09DD-2414-EFC009371505}"/>
                </a:ext>
              </a:extLst>
            </p:cNvPr>
            <p:cNvSpPr/>
            <p:nvPr/>
          </p:nvSpPr>
          <p:spPr>
            <a:xfrm rot="5400000">
              <a:off x="5605733" y="2439000"/>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98" name="直線コネクタ 97">
              <a:extLst>
                <a:ext uri="{FF2B5EF4-FFF2-40B4-BE49-F238E27FC236}">
                  <a16:creationId xmlns:a16="http://schemas.microsoft.com/office/drawing/2014/main" id="{5918AA9D-A3CB-DD7B-17C3-9AE60D441644}"/>
                </a:ext>
              </a:extLst>
            </p:cNvPr>
            <p:cNvCxnSpPr>
              <a:cxnSpLocks/>
              <a:endCxn id="82" idx="2"/>
            </p:cNvCxnSpPr>
            <p:nvPr/>
          </p:nvCxnSpPr>
          <p:spPr>
            <a:xfrm>
              <a:off x="5652012" y="1988984"/>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6AC066D6-6BE4-B682-0EE6-D186155BE8B2}"/>
                </a:ext>
              </a:extLst>
            </p:cNvPr>
            <p:cNvCxnSpPr>
              <a:cxnSpLocks/>
            </p:cNvCxnSpPr>
            <p:nvPr/>
          </p:nvCxnSpPr>
          <p:spPr>
            <a:xfrm>
              <a:off x="5652012" y="2528990"/>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00" name="Rectangle 93">
              <a:extLst>
                <a:ext uri="{FF2B5EF4-FFF2-40B4-BE49-F238E27FC236}">
                  <a16:creationId xmlns:a16="http://schemas.microsoft.com/office/drawing/2014/main" id="{2119DC8F-22F0-C2B6-E9D7-FCBB4A2801F2}"/>
                </a:ext>
              </a:extLst>
            </p:cNvPr>
            <p:cNvSpPr>
              <a:spLocks noChangeArrowheads="1"/>
            </p:cNvSpPr>
            <p:nvPr/>
          </p:nvSpPr>
          <p:spPr bwMode="auto">
            <a:xfrm>
              <a:off x="4211996" y="162898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01" name="Rectangle 93">
              <a:extLst>
                <a:ext uri="{FF2B5EF4-FFF2-40B4-BE49-F238E27FC236}">
                  <a16:creationId xmlns:a16="http://schemas.microsoft.com/office/drawing/2014/main" id="{E1E043CA-0E9C-36CC-C55B-8284E80CA3A5}"/>
                </a:ext>
              </a:extLst>
            </p:cNvPr>
            <p:cNvSpPr>
              <a:spLocks noChangeArrowheads="1"/>
            </p:cNvSpPr>
            <p:nvPr/>
          </p:nvSpPr>
          <p:spPr bwMode="auto">
            <a:xfrm>
              <a:off x="4211996" y="2708992"/>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102" name="Rectangle 93">
              <a:extLst>
                <a:ext uri="{FF2B5EF4-FFF2-40B4-BE49-F238E27FC236}">
                  <a16:creationId xmlns:a16="http://schemas.microsoft.com/office/drawing/2014/main" id="{B3652693-69A7-94BB-AC7D-07947A06CD3F}"/>
                </a:ext>
              </a:extLst>
            </p:cNvPr>
            <p:cNvSpPr>
              <a:spLocks noChangeArrowheads="1"/>
            </p:cNvSpPr>
            <p:nvPr/>
          </p:nvSpPr>
          <p:spPr bwMode="auto">
            <a:xfrm>
              <a:off x="6010941" y="2708992"/>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03" name="Rectangle 93">
              <a:extLst>
                <a:ext uri="{FF2B5EF4-FFF2-40B4-BE49-F238E27FC236}">
                  <a16:creationId xmlns:a16="http://schemas.microsoft.com/office/drawing/2014/main" id="{F87DCDFB-6654-F748-5921-4850CE9459F4}"/>
                </a:ext>
              </a:extLst>
            </p:cNvPr>
            <p:cNvSpPr>
              <a:spLocks noChangeArrowheads="1"/>
            </p:cNvSpPr>
            <p:nvPr/>
          </p:nvSpPr>
          <p:spPr bwMode="auto">
            <a:xfrm>
              <a:off x="6010941" y="1628980"/>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04" name="直線コネクタ 103">
              <a:extLst>
                <a:ext uri="{FF2B5EF4-FFF2-40B4-BE49-F238E27FC236}">
                  <a16:creationId xmlns:a16="http://schemas.microsoft.com/office/drawing/2014/main" id="{ED9CBADE-DFCE-6370-D57C-E85A92569EC2}"/>
                </a:ext>
              </a:extLst>
            </p:cNvPr>
            <p:cNvCxnSpPr>
              <a:cxnSpLocks/>
            </p:cNvCxnSpPr>
            <p:nvPr/>
          </p:nvCxnSpPr>
          <p:spPr>
            <a:xfrm flipH="1">
              <a:off x="5652012" y="2708992"/>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05" name="グループ化 152">
              <a:extLst>
                <a:ext uri="{FF2B5EF4-FFF2-40B4-BE49-F238E27FC236}">
                  <a16:creationId xmlns:a16="http://schemas.microsoft.com/office/drawing/2014/main" id="{B2CE947B-D029-AA8B-D793-8DDC243CF948}"/>
                </a:ext>
              </a:extLst>
            </p:cNvPr>
            <p:cNvGrpSpPr/>
            <p:nvPr/>
          </p:nvGrpSpPr>
          <p:grpSpPr>
            <a:xfrm>
              <a:off x="4121995" y="3158997"/>
              <a:ext cx="180002" cy="90001"/>
              <a:chOff x="3643306" y="4500570"/>
              <a:chExt cx="428628" cy="144464"/>
            </a:xfrm>
          </p:grpSpPr>
          <p:cxnSp>
            <p:nvCxnSpPr>
              <p:cNvPr id="106" name="直線コネクタ 105">
                <a:extLst>
                  <a:ext uri="{FF2B5EF4-FFF2-40B4-BE49-F238E27FC236}">
                    <a16:creationId xmlns:a16="http://schemas.microsoft.com/office/drawing/2014/main" id="{98247DC5-5890-AF63-E603-06AE16CD821A}"/>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07" name="直線コネクタ 106">
                <a:extLst>
                  <a:ext uri="{FF2B5EF4-FFF2-40B4-BE49-F238E27FC236}">
                    <a16:creationId xmlns:a16="http://schemas.microsoft.com/office/drawing/2014/main" id="{4FD3B5E9-2547-F4C9-1D44-60C98825FDB7}"/>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08" name="直線コネクタ 107">
                <a:extLst>
                  <a:ext uri="{FF2B5EF4-FFF2-40B4-BE49-F238E27FC236}">
                    <a16:creationId xmlns:a16="http://schemas.microsoft.com/office/drawing/2014/main" id="{9B4003D0-2A38-9898-C566-B4FEBD81F93E}"/>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109" name="直線コネクタ 108">
              <a:extLst>
                <a:ext uri="{FF2B5EF4-FFF2-40B4-BE49-F238E27FC236}">
                  <a16:creationId xmlns:a16="http://schemas.microsoft.com/office/drawing/2014/main" id="{7A90873C-C0D1-F367-F724-6B21EED70ADD}"/>
                </a:ext>
              </a:extLst>
            </p:cNvPr>
            <p:cNvCxnSpPr>
              <a:cxnSpLocks/>
            </p:cNvCxnSpPr>
            <p:nvPr/>
          </p:nvCxnSpPr>
          <p:spPr>
            <a:xfrm flipH="1">
              <a:off x="4211996" y="2708992"/>
              <a:ext cx="450543"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523446BB-7F8C-BC74-B8DB-6F50B550651A}"/>
                </a:ext>
              </a:extLst>
            </p:cNvPr>
            <p:cNvCxnSpPr>
              <a:cxnSpLocks/>
            </p:cNvCxnSpPr>
            <p:nvPr/>
          </p:nvCxnSpPr>
          <p:spPr>
            <a:xfrm flipV="1">
              <a:off x="4211996" y="2708992"/>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07E3F49D-C466-0136-2F91-E6C6D3A07552}"/>
                </a:ext>
              </a:extLst>
            </p:cNvPr>
            <p:cNvCxnSpPr>
              <a:cxnSpLocks/>
            </p:cNvCxnSpPr>
            <p:nvPr/>
          </p:nvCxnSpPr>
          <p:spPr>
            <a:xfrm flipH="1">
              <a:off x="5652012" y="1988984"/>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12" name="Rectangle 93">
              <a:extLst>
                <a:ext uri="{FF2B5EF4-FFF2-40B4-BE49-F238E27FC236}">
                  <a16:creationId xmlns:a16="http://schemas.microsoft.com/office/drawing/2014/main" id="{828682E3-AFA4-2D84-FFFB-C27DDF08A940}"/>
                </a:ext>
              </a:extLst>
            </p:cNvPr>
            <p:cNvSpPr>
              <a:spLocks noChangeArrowheads="1"/>
            </p:cNvSpPr>
            <p:nvPr/>
          </p:nvSpPr>
          <p:spPr bwMode="auto">
            <a:xfrm>
              <a:off x="3941993" y="3248998"/>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113" name="Rectangle 93">
              <a:extLst>
                <a:ext uri="{FF2B5EF4-FFF2-40B4-BE49-F238E27FC236}">
                  <a16:creationId xmlns:a16="http://schemas.microsoft.com/office/drawing/2014/main" id="{00944D24-E889-C775-D967-0D0DFD48CFB3}"/>
                </a:ext>
              </a:extLst>
            </p:cNvPr>
            <p:cNvSpPr>
              <a:spLocks noChangeArrowheads="1"/>
            </p:cNvSpPr>
            <p:nvPr/>
          </p:nvSpPr>
          <p:spPr bwMode="auto">
            <a:xfrm>
              <a:off x="3851992" y="1808982"/>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0</a:t>
              </a:r>
            </a:p>
          </p:txBody>
        </p:sp>
      </p:grpSp>
      <p:grpSp>
        <p:nvGrpSpPr>
          <p:cNvPr id="147" name="グループ化 146">
            <a:extLst>
              <a:ext uri="{FF2B5EF4-FFF2-40B4-BE49-F238E27FC236}">
                <a16:creationId xmlns:a16="http://schemas.microsoft.com/office/drawing/2014/main" id="{1EB14A43-76D4-263C-51C2-B162C74E49FA}"/>
              </a:ext>
            </a:extLst>
          </p:cNvPr>
          <p:cNvGrpSpPr/>
          <p:nvPr/>
        </p:nvGrpSpPr>
        <p:grpSpPr>
          <a:xfrm>
            <a:off x="3131984" y="4779015"/>
            <a:ext cx="2520028" cy="1980380"/>
            <a:chOff x="3851992" y="4149008"/>
            <a:chExt cx="2520028" cy="1980380"/>
          </a:xfrm>
        </p:grpSpPr>
        <p:sp>
          <p:nvSpPr>
            <p:cNvPr id="114" name="正方形/長方形 113">
              <a:extLst>
                <a:ext uri="{FF2B5EF4-FFF2-40B4-BE49-F238E27FC236}">
                  <a16:creationId xmlns:a16="http://schemas.microsoft.com/office/drawing/2014/main" id="{784BA43E-3A35-57AB-0970-CA6899FD5258}"/>
                </a:ext>
              </a:extLst>
            </p:cNvPr>
            <p:cNvSpPr/>
            <p:nvPr/>
          </p:nvSpPr>
          <p:spPr bwMode="auto">
            <a:xfrm>
              <a:off x="4572000" y="4419011"/>
              <a:ext cx="1440016"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15" name="円/楕円 69">
              <a:extLst>
                <a:ext uri="{FF2B5EF4-FFF2-40B4-BE49-F238E27FC236}">
                  <a16:creationId xmlns:a16="http://schemas.microsoft.com/office/drawing/2014/main" id="{F28F4AB7-E9AF-A6DA-FD25-CB777A301AC3}"/>
                </a:ext>
              </a:extLst>
            </p:cNvPr>
            <p:cNvSpPr/>
            <p:nvPr/>
          </p:nvSpPr>
          <p:spPr>
            <a:xfrm rot="5400000">
              <a:off x="5608267" y="4689014"/>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16" name="直線コネクタ 115">
              <a:extLst>
                <a:ext uri="{FF2B5EF4-FFF2-40B4-BE49-F238E27FC236}">
                  <a16:creationId xmlns:a16="http://schemas.microsoft.com/office/drawing/2014/main" id="{19F75B5F-E81B-D7B3-2124-BABA3BA43EEA}"/>
                </a:ext>
              </a:extLst>
            </p:cNvPr>
            <p:cNvCxnSpPr>
              <a:cxnSpLocks/>
            </p:cNvCxnSpPr>
            <p:nvPr/>
          </p:nvCxnSpPr>
          <p:spPr>
            <a:xfrm flipH="1">
              <a:off x="4211996" y="4509012"/>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17" name="グループ化 116">
              <a:extLst>
                <a:ext uri="{FF2B5EF4-FFF2-40B4-BE49-F238E27FC236}">
                  <a16:creationId xmlns:a16="http://schemas.microsoft.com/office/drawing/2014/main" id="{65E50686-660D-DEDC-3C04-433DFC76812D}"/>
                </a:ext>
              </a:extLst>
            </p:cNvPr>
            <p:cNvGrpSpPr/>
            <p:nvPr/>
          </p:nvGrpSpPr>
          <p:grpSpPr>
            <a:xfrm>
              <a:off x="4752002" y="4509012"/>
              <a:ext cx="360004" cy="720007"/>
              <a:chOff x="3131985" y="5049018"/>
              <a:chExt cx="180002" cy="437056"/>
            </a:xfrm>
          </p:grpSpPr>
          <p:grpSp>
            <p:nvGrpSpPr>
              <p:cNvPr id="118" name="グループ化 117">
                <a:extLst>
                  <a:ext uri="{FF2B5EF4-FFF2-40B4-BE49-F238E27FC236}">
                    <a16:creationId xmlns:a16="http://schemas.microsoft.com/office/drawing/2014/main" id="{36F1AEC4-DEE9-D8A9-20F7-EC223E271536}"/>
                  </a:ext>
                </a:extLst>
              </p:cNvPr>
              <p:cNvGrpSpPr/>
              <p:nvPr/>
            </p:nvGrpSpPr>
            <p:grpSpPr>
              <a:xfrm>
                <a:off x="3131985" y="5139021"/>
                <a:ext cx="180002" cy="254126"/>
                <a:chOff x="3131984" y="5191944"/>
                <a:chExt cx="270003" cy="201854"/>
              </a:xfrm>
            </p:grpSpPr>
            <p:sp>
              <p:nvSpPr>
                <p:cNvPr id="121" name="Freeform 42">
                  <a:extLst>
                    <a:ext uri="{FF2B5EF4-FFF2-40B4-BE49-F238E27FC236}">
                      <a16:creationId xmlns:a16="http://schemas.microsoft.com/office/drawing/2014/main" id="{56BB3C6E-0D7D-84D7-A1E0-8A23FD82BD0E}"/>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22" name="Freeform 42">
                  <a:extLst>
                    <a:ext uri="{FF2B5EF4-FFF2-40B4-BE49-F238E27FC236}">
                      <a16:creationId xmlns:a16="http://schemas.microsoft.com/office/drawing/2014/main" id="{6BF4E43D-2E16-FB9E-ACCB-A02BD34E6DC6}"/>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23" name="Freeform 42">
                  <a:extLst>
                    <a:ext uri="{FF2B5EF4-FFF2-40B4-BE49-F238E27FC236}">
                      <a16:creationId xmlns:a16="http://schemas.microsoft.com/office/drawing/2014/main" id="{7D80D21B-A1B5-6D8B-A69B-94D088D94A32}"/>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24" name="Freeform 42">
                  <a:extLst>
                    <a:ext uri="{FF2B5EF4-FFF2-40B4-BE49-F238E27FC236}">
                      <a16:creationId xmlns:a16="http://schemas.microsoft.com/office/drawing/2014/main" id="{E6040A0B-BD3F-02D0-2B37-975A9D2BA2FD}"/>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119" name="直線コネクタ 118">
                <a:extLst>
                  <a:ext uri="{FF2B5EF4-FFF2-40B4-BE49-F238E27FC236}">
                    <a16:creationId xmlns:a16="http://schemas.microsoft.com/office/drawing/2014/main" id="{8B7B79E5-1832-561A-2BC9-FE91780122EE}"/>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5EA161F9-1D24-483C-6C5A-3FC73FCB3A5F}"/>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25" name="直線コネクタ 124">
              <a:extLst>
                <a:ext uri="{FF2B5EF4-FFF2-40B4-BE49-F238E27FC236}">
                  <a16:creationId xmlns:a16="http://schemas.microsoft.com/office/drawing/2014/main" id="{5A3F2E20-AEB3-6D3E-D48C-A16BF6CFD370}"/>
                </a:ext>
              </a:extLst>
            </p:cNvPr>
            <p:cNvCxnSpPr>
              <a:cxnSpLocks/>
            </p:cNvCxnSpPr>
            <p:nvPr/>
          </p:nvCxnSpPr>
          <p:spPr>
            <a:xfrm flipH="1">
              <a:off x="4572000" y="5229020"/>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6" name="直線コネクタ 125">
              <a:extLst>
                <a:ext uri="{FF2B5EF4-FFF2-40B4-BE49-F238E27FC236}">
                  <a16:creationId xmlns:a16="http://schemas.microsoft.com/office/drawing/2014/main" id="{0DC7F943-0222-9B96-0B14-5ADC7DFACE14}"/>
                </a:ext>
              </a:extLst>
            </p:cNvPr>
            <p:cNvCxnSpPr>
              <a:cxnSpLocks/>
              <a:endCxn id="127" idx="4"/>
            </p:cNvCxnSpPr>
            <p:nvPr/>
          </p:nvCxnSpPr>
          <p:spPr>
            <a:xfrm>
              <a:off x="5605744" y="4689014"/>
              <a:ext cx="0"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27" name="円/楕円 68">
              <a:extLst>
                <a:ext uri="{FF2B5EF4-FFF2-40B4-BE49-F238E27FC236}">
                  <a16:creationId xmlns:a16="http://schemas.microsoft.com/office/drawing/2014/main" id="{25715270-6906-969C-E707-6FC0FDBF32CC}"/>
                </a:ext>
              </a:extLst>
            </p:cNvPr>
            <p:cNvSpPr/>
            <p:nvPr/>
          </p:nvSpPr>
          <p:spPr>
            <a:xfrm rot="5400000">
              <a:off x="5605733" y="4959028"/>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28" name="直線コネクタ 127">
              <a:extLst>
                <a:ext uri="{FF2B5EF4-FFF2-40B4-BE49-F238E27FC236}">
                  <a16:creationId xmlns:a16="http://schemas.microsoft.com/office/drawing/2014/main" id="{15E625B6-ADF9-9B30-8AC7-8882E2EC2ED1}"/>
                </a:ext>
              </a:extLst>
            </p:cNvPr>
            <p:cNvCxnSpPr>
              <a:cxnSpLocks/>
              <a:endCxn id="115" idx="2"/>
            </p:cNvCxnSpPr>
            <p:nvPr/>
          </p:nvCxnSpPr>
          <p:spPr>
            <a:xfrm>
              <a:off x="5652012" y="4509012"/>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9" name="直線コネクタ 128">
              <a:extLst>
                <a:ext uri="{FF2B5EF4-FFF2-40B4-BE49-F238E27FC236}">
                  <a16:creationId xmlns:a16="http://schemas.microsoft.com/office/drawing/2014/main" id="{1AE9A113-236C-C545-0AD8-7B9BC5A53C37}"/>
                </a:ext>
              </a:extLst>
            </p:cNvPr>
            <p:cNvCxnSpPr>
              <a:cxnSpLocks/>
            </p:cNvCxnSpPr>
            <p:nvPr/>
          </p:nvCxnSpPr>
          <p:spPr>
            <a:xfrm>
              <a:off x="5652012" y="5049018"/>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30" name="Rectangle 93">
              <a:extLst>
                <a:ext uri="{FF2B5EF4-FFF2-40B4-BE49-F238E27FC236}">
                  <a16:creationId xmlns:a16="http://schemas.microsoft.com/office/drawing/2014/main" id="{697ADA0B-E163-FB1D-BE50-F6310915D944}"/>
                </a:ext>
              </a:extLst>
            </p:cNvPr>
            <p:cNvSpPr>
              <a:spLocks noChangeArrowheads="1"/>
            </p:cNvSpPr>
            <p:nvPr/>
          </p:nvSpPr>
          <p:spPr bwMode="auto">
            <a:xfrm>
              <a:off x="4211996" y="4149008"/>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31" name="Rectangle 93">
              <a:extLst>
                <a:ext uri="{FF2B5EF4-FFF2-40B4-BE49-F238E27FC236}">
                  <a16:creationId xmlns:a16="http://schemas.microsoft.com/office/drawing/2014/main" id="{C1A7140B-ECE2-BCA5-04CF-4CD0BE55E6EA}"/>
                </a:ext>
              </a:extLst>
            </p:cNvPr>
            <p:cNvSpPr>
              <a:spLocks noChangeArrowheads="1"/>
            </p:cNvSpPr>
            <p:nvPr/>
          </p:nvSpPr>
          <p:spPr bwMode="auto">
            <a:xfrm>
              <a:off x="4211996" y="5229020"/>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132" name="Rectangle 93">
              <a:extLst>
                <a:ext uri="{FF2B5EF4-FFF2-40B4-BE49-F238E27FC236}">
                  <a16:creationId xmlns:a16="http://schemas.microsoft.com/office/drawing/2014/main" id="{71A34840-66E4-813A-5782-027B0268BB48}"/>
                </a:ext>
              </a:extLst>
            </p:cNvPr>
            <p:cNvSpPr>
              <a:spLocks noChangeArrowheads="1"/>
            </p:cNvSpPr>
            <p:nvPr/>
          </p:nvSpPr>
          <p:spPr bwMode="auto">
            <a:xfrm>
              <a:off x="6010941" y="5229020"/>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33" name="Rectangle 93">
              <a:extLst>
                <a:ext uri="{FF2B5EF4-FFF2-40B4-BE49-F238E27FC236}">
                  <a16:creationId xmlns:a16="http://schemas.microsoft.com/office/drawing/2014/main" id="{A3A551B5-84D2-88C5-679A-603E85F1ECDF}"/>
                </a:ext>
              </a:extLst>
            </p:cNvPr>
            <p:cNvSpPr>
              <a:spLocks noChangeArrowheads="1"/>
            </p:cNvSpPr>
            <p:nvPr/>
          </p:nvSpPr>
          <p:spPr bwMode="auto">
            <a:xfrm>
              <a:off x="6010941"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34" name="直線コネクタ 133">
              <a:extLst>
                <a:ext uri="{FF2B5EF4-FFF2-40B4-BE49-F238E27FC236}">
                  <a16:creationId xmlns:a16="http://schemas.microsoft.com/office/drawing/2014/main" id="{60EF2CFC-3108-5B4D-011A-11E6E84D992A}"/>
                </a:ext>
              </a:extLst>
            </p:cNvPr>
            <p:cNvCxnSpPr>
              <a:cxnSpLocks/>
            </p:cNvCxnSpPr>
            <p:nvPr/>
          </p:nvCxnSpPr>
          <p:spPr>
            <a:xfrm flipH="1">
              <a:off x="5652012" y="522902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35" name="グループ化 152">
              <a:extLst>
                <a:ext uri="{FF2B5EF4-FFF2-40B4-BE49-F238E27FC236}">
                  <a16:creationId xmlns:a16="http://schemas.microsoft.com/office/drawing/2014/main" id="{AAD6D005-43BB-3669-BECE-4C5ACABED7F9}"/>
                </a:ext>
              </a:extLst>
            </p:cNvPr>
            <p:cNvGrpSpPr/>
            <p:nvPr/>
          </p:nvGrpSpPr>
          <p:grpSpPr>
            <a:xfrm>
              <a:off x="4121995" y="5679025"/>
              <a:ext cx="180002" cy="90001"/>
              <a:chOff x="3643306" y="4500570"/>
              <a:chExt cx="428628" cy="144464"/>
            </a:xfrm>
          </p:grpSpPr>
          <p:cxnSp>
            <p:nvCxnSpPr>
              <p:cNvPr id="136" name="直線コネクタ 135">
                <a:extLst>
                  <a:ext uri="{FF2B5EF4-FFF2-40B4-BE49-F238E27FC236}">
                    <a16:creationId xmlns:a16="http://schemas.microsoft.com/office/drawing/2014/main" id="{2A73AB4A-FC00-87C5-CA81-389993E29BDC}"/>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37" name="直線コネクタ 136">
                <a:extLst>
                  <a:ext uri="{FF2B5EF4-FFF2-40B4-BE49-F238E27FC236}">
                    <a16:creationId xmlns:a16="http://schemas.microsoft.com/office/drawing/2014/main" id="{AB364201-7060-E5F5-DCE4-3E2A8DD726CE}"/>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38" name="直線コネクタ 137">
                <a:extLst>
                  <a:ext uri="{FF2B5EF4-FFF2-40B4-BE49-F238E27FC236}">
                    <a16:creationId xmlns:a16="http://schemas.microsoft.com/office/drawing/2014/main" id="{CAAD3391-2FCD-A93B-45D2-593A4072EE50}"/>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139" name="直線コネクタ 138">
              <a:extLst>
                <a:ext uri="{FF2B5EF4-FFF2-40B4-BE49-F238E27FC236}">
                  <a16:creationId xmlns:a16="http://schemas.microsoft.com/office/drawing/2014/main" id="{9050540D-4AC8-6618-773E-B9ACB8B8B364}"/>
                </a:ext>
              </a:extLst>
            </p:cNvPr>
            <p:cNvCxnSpPr>
              <a:cxnSpLocks/>
            </p:cNvCxnSpPr>
            <p:nvPr/>
          </p:nvCxnSpPr>
          <p:spPr>
            <a:xfrm flipH="1">
              <a:off x="4211996" y="5229020"/>
              <a:ext cx="450543"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17B3B339-00D3-E24F-264F-769E786E2A21}"/>
                </a:ext>
              </a:extLst>
            </p:cNvPr>
            <p:cNvCxnSpPr>
              <a:cxnSpLocks/>
            </p:cNvCxnSpPr>
            <p:nvPr/>
          </p:nvCxnSpPr>
          <p:spPr>
            <a:xfrm flipV="1">
              <a:off x="4211996" y="5229020"/>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30F76D13-D0EB-E93F-17CB-8E357560E6B6}"/>
                </a:ext>
              </a:extLst>
            </p:cNvPr>
            <p:cNvCxnSpPr>
              <a:cxnSpLocks/>
            </p:cNvCxnSpPr>
            <p:nvPr/>
          </p:nvCxnSpPr>
          <p:spPr>
            <a:xfrm flipH="1">
              <a:off x="5652012" y="4509012"/>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42" name="Rectangle 93">
              <a:extLst>
                <a:ext uri="{FF2B5EF4-FFF2-40B4-BE49-F238E27FC236}">
                  <a16:creationId xmlns:a16="http://schemas.microsoft.com/office/drawing/2014/main" id="{A714EE66-0CEE-E95B-326E-3D792A34E500}"/>
                </a:ext>
              </a:extLst>
            </p:cNvPr>
            <p:cNvSpPr>
              <a:spLocks noChangeArrowheads="1"/>
            </p:cNvSpPr>
            <p:nvPr/>
          </p:nvSpPr>
          <p:spPr bwMode="auto">
            <a:xfrm>
              <a:off x="3941993" y="5769026"/>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143" name="Rectangle 93">
              <a:extLst>
                <a:ext uri="{FF2B5EF4-FFF2-40B4-BE49-F238E27FC236}">
                  <a16:creationId xmlns:a16="http://schemas.microsoft.com/office/drawing/2014/main" id="{3C19CA13-E153-48F8-2BC7-6C54F5EF14BD}"/>
                </a:ext>
              </a:extLst>
            </p:cNvPr>
            <p:cNvSpPr>
              <a:spLocks noChangeArrowheads="1"/>
            </p:cNvSpPr>
            <p:nvPr/>
          </p:nvSpPr>
          <p:spPr bwMode="auto">
            <a:xfrm>
              <a:off x="3851992" y="432901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1</a:t>
              </a:r>
            </a:p>
          </p:txBody>
        </p:sp>
      </p:grpSp>
      <p:graphicFrame>
        <p:nvGraphicFramePr>
          <p:cNvPr id="145" name="Group 383">
            <a:extLst>
              <a:ext uri="{FF2B5EF4-FFF2-40B4-BE49-F238E27FC236}">
                <a16:creationId xmlns:a16="http://schemas.microsoft.com/office/drawing/2014/main" id="{E78F6A71-B874-CC7A-096B-89598706780F}"/>
              </a:ext>
            </a:extLst>
          </p:cNvPr>
          <p:cNvGraphicFramePr>
            <a:graphicFrameLocks/>
          </p:cNvGraphicFramePr>
          <p:nvPr>
            <p:extLst>
              <p:ext uri="{D42A27DB-BD31-4B8C-83A1-F6EECF244321}">
                <p14:modId xmlns:p14="http://schemas.microsoft.com/office/powerpoint/2010/main" val="872214658"/>
              </p:ext>
            </p:extLst>
          </p:nvPr>
        </p:nvGraphicFramePr>
        <p:xfrm>
          <a:off x="7092028" y="3068996"/>
          <a:ext cx="1080012" cy="1243014"/>
        </p:xfrm>
        <a:graphic>
          <a:graphicData uri="http://schemas.openxmlformats.org/drawingml/2006/table">
            <a:tbl>
              <a:tblPr/>
              <a:tblGrid>
                <a:gridCol w="360004">
                  <a:extLst>
                    <a:ext uri="{9D8B030D-6E8A-4147-A177-3AD203B41FA5}">
                      <a16:colId xmlns:a16="http://schemas.microsoft.com/office/drawing/2014/main" val="20000"/>
                    </a:ext>
                  </a:extLst>
                </a:gridCol>
                <a:gridCol w="720008">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G</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D~S</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OFF</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ON</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50" name="コンテンツ プレースホルダー 2">
            <a:extLst>
              <a:ext uri="{FF2B5EF4-FFF2-40B4-BE49-F238E27FC236}">
                <a16:creationId xmlns:a16="http://schemas.microsoft.com/office/drawing/2014/main" id="{1310ECCF-0FFF-09E3-24C1-EDB1B1FBA9DE}"/>
              </a:ext>
            </a:extLst>
          </p:cNvPr>
          <p:cNvSpPr txBox="1">
            <a:spLocks/>
          </p:cNvSpPr>
          <p:nvPr/>
        </p:nvSpPr>
        <p:spPr bwMode="auto">
          <a:xfrm>
            <a:off x="611956" y="4059007"/>
            <a:ext cx="8280092" cy="7200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90000"/>
              <a:buFont typeface="Wingdings" panose="05000000000000000000" pitchFamily="2" charset="2"/>
              <a:buChar char="l"/>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lumMod val="60000"/>
                  <a:lumOff val="40000"/>
                </a:schemeClr>
              </a:buClr>
              <a:buSzPct val="7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300"/>
              </a:spcBef>
              <a:spcAft>
                <a:spcPts val="100"/>
              </a:spcAft>
              <a:buClr>
                <a:schemeClr val="accent4">
                  <a:lumMod val="60000"/>
                  <a:lumOff val="40000"/>
                </a:schemeClr>
              </a:buClr>
              <a:buSzPct val="6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lumMod val="60000"/>
                  <a:lumOff val="40000"/>
                </a:schemeClr>
              </a:buClr>
              <a:buSzPct val="8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5pPr>
            <a:lvl6pPr marL="18859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6pPr>
            <a:lvl7pPr marL="22288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7pPr>
            <a:lvl8pPr marL="25717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8pPr>
            <a:lvl9pPr marL="29146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9pPr>
          </a:lstStyle>
          <a:p>
            <a:r>
              <a:rPr lang="en-US" altLang="ja-JP" kern="0" dirty="0"/>
              <a:t>G </a:t>
            </a:r>
            <a:r>
              <a:rPr lang="ja-JP" altLang="en-US" kern="0" dirty="0"/>
              <a:t>が高電位（</a:t>
            </a:r>
            <a:r>
              <a:rPr lang="en-US" altLang="ja-JP" kern="0" dirty="0"/>
              <a:t>= 1</a:t>
            </a:r>
            <a:r>
              <a:rPr lang="ja-JP" altLang="en-US" kern="0" dirty="0"/>
              <a:t>）</a:t>
            </a:r>
            <a:r>
              <a:rPr lang="en-US" altLang="ja-JP" kern="0" dirty="0"/>
              <a:t> </a:t>
            </a:r>
            <a:r>
              <a:rPr lang="ja-JP" altLang="en-US" kern="0" dirty="0"/>
              <a:t>→ スイッチ </a:t>
            </a:r>
            <a:r>
              <a:rPr lang="en-US" altLang="ja-JP" kern="0" dirty="0"/>
              <a:t>ON</a:t>
            </a:r>
          </a:p>
          <a:p>
            <a:pPr lvl="1"/>
            <a:r>
              <a:rPr lang="en-US" altLang="ja-JP" dirty="0"/>
              <a:t>G~B </a:t>
            </a:r>
            <a:r>
              <a:rPr lang="ja-JP" altLang="en-US" dirty="0"/>
              <a:t>間は電位差がありコイルが動作</a:t>
            </a:r>
            <a:endParaRPr lang="en-US" kern="0" dirty="0"/>
          </a:p>
        </p:txBody>
      </p:sp>
    </p:spTree>
    <p:extLst>
      <p:ext uri="{BB962C8B-B14F-4D97-AF65-F5344CB8AC3E}">
        <p14:creationId xmlns:p14="http://schemas.microsoft.com/office/powerpoint/2010/main" val="2948508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B73C90-A857-8A64-2EFD-05040F02B6A1}"/>
              </a:ext>
            </a:extLst>
          </p:cNvPr>
          <p:cNvSpPr>
            <a:spLocks noGrp="1"/>
          </p:cNvSpPr>
          <p:nvPr>
            <p:ph type="title"/>
          </p:nvPr>
        </p:nvSpPr>
        <p:spPr/>
        <p:txBody>
          <a:bodyPr/>
          <a:lstStyle/>
          <a:p>
            <a:r>
              <a:rPr kumimoji="1" lang="en-US" altLang="ja-JP" dirty="0"/>
              <a:t>N </a:t>
            </a:r>
            <a:r>
              <a:rPr kumimoji="1" lang="ja-JP" altLang="en-US" dirty="0"/>
              <a:t>型リレー</a:t>
            </a:r>
            <a:endParaRPr kumimoji="1" lang="en-US" dirty="0"/>
          </a:p>
        </p:txBody>
      </p:sp>
      <p:sp>
        <p:nvSpPr>
          <p:cNvPr id="3" name="コンテンツ プレースホルダー 2">
            <a:extLst>
              <a:ext uri="{FF2B5EF4-FFF2-40B4-BE49-F238E27FC236}">
                <a16:creationId xmlns:a16="http://schemas.microsoft.com/office/drawing/2014/main" id="{269ADB42-F714-F608-E050-CD791A2A80CE}"/>
              </a:ext>
            </a:extLst>
          </p:cNvPr>
          <p:cNvSpPr>
            <a:spLocks noGrp="1"/>
          </p:cNvSpPr>
          <p:nvPr>
            <p:ph sz="quarter" idx="10"/>
          </p:nvPr>
        </p:nvSpPr>
        <p:spPr>
          <a:xfrm>
            <a:off x="611956" y="1268976"/>
            <a:ext cx="8280092" cy="900010"/>
          </a:xfrm>
        </p:spPr>
        <p:txBody>
          <a:bodyPr/>
          <a:lstStyle/>
          <a:p>
            <a:r>
              <a:rPr kumimoji="1" lang="ja-JP" altLang="en-US" dirty="0"/>
              <a:t>左の省略系として右のように描く</a:t>
            </a:r>
            <a:endParaRPr kumimoji="1" lang="en-US" altLang="ja-JP" dirty="0"/>
          </a:p>
          <a:p>
            <a:pPr lvl="1"/>
            <a:r>
              <a:rPr kumimoji="1" lang="ja-JP" altLang="en-US" dirty="0"/>
              <a:t>毎回ぜんぶの場所にコイルや </a:t>
            </a:r>
            <a:r>
              <a:rPr kumimoji="1" lang="en-US" altLang="ja-JP" dirty="0"/>
              <a:t>GND </a:t>
            </a:r>
            <a:r>
              <a:rPr kumimoji="1" lang="ja-JP" altLang="en-US" dirty="0"/>
              <a:t>を描くとややこしい</a:t>
            </a:r>
            <a:endParaRPr kumimoji="1" lang="en-US" dirty="0"/>
          </a:p>
        </p:txBody>
      </p:sp>
      <p:sp>
        <p:nvSpPr>
          <p:cNvPr id="33" name="Rectangle 93">
            <a:extLst>
              <a:ext uri="{FF2B5EF4-FFF2-40B4-BE49-F238E27FC236}">
                <a16:creationId xmlns:a16="http://schemas.microsoft.com/office/drawing/2014/main" id="{F98CD4B9-12DD-D57A-43E6-742C7617EB64}"/>
              </a:ext>
            </a:extLst>
          </p:cNvPr>
          <p:cNvSpPr>
            <a:spLocks noChangeArrowheads="1"/>
          </p:cNvSpPr>
          <p:nvPr/>
        </p:nvSpPr>
        <p:spPr bwMode="auto">
          <a:xfrm>
            <a:off x="431954" y="6129030"/>
            <a:ext cx="360004" cy="360362"/>
          </a:xfrm>
          <a:prstGeom prst="rect">
            <a:avLst/>
          </a:prstGeom>
          <a:noFill/>
          <a:ln w="12700" algn="ctr">
            <a:noFill/>
            <a:miter lim="800000"/>
            <a:headEnd/>
            <a:tailEnd/>
          </a:ln>
          <a:effectLst/>
        </p:spPr>
        <p:txBody>
          <a:bodyPr wrap="none" lIns="90000" tIns="46800" rIns="90000" bIns="46800" anchor="ctr"/>
          <a:lstStyle/>
          <a:p>
            <a:endParaRPr lang="en-US" altLang="ja-JP" dirty="0"/>
          </a:p>
        </p:txBody>
      </p:sp>
      <p:grpSp>
        <p:nvGrpSpPr>
          <p:cNvPr id="30" name="グループ化 29">
            <a:extLst>
              <a:ext uri="{FF2B5EF4-FFF2-40B4-BE49-F238E27FC236}">
                <a16:creationId xmlns:a16="http://schemas.microsoft.com/office/drawing/2014/main" id="{1D26F62B-4ADD-2335-B3A5-F003CE18DB1B}"/>
              </a:ext>
            </a:extLst>
          </p:cNvPr>
          <p:cNvGrpSpPr/>
          <p:nvPr/>
        </p:nvGrpSpPr>
        <p:grpSpPr>
          <a:xfrm>
            <a:off x="2141973" y="2708992"/>
            <a:ext cx="2430027" cy="1980380"/>
            <a:chOff x="1781969" y="3068996"/>
            <a:chExt cx="2430027" cy="1980380"/>
          </a:xfrm>
        </p:grpSpPr>
        <p:sp>
          <p:nvSpPr>
            <p:cNvPr id="73" name="正方形/長方形 72">
              <a:extLst>
                <a:ext uri="{FF2B5EF4-FFF2-40B4-BE49-F238E27FC236}">
                  <a16:creationId xmlns:a16="http://schemas.microsoft.com/office/drawing/2014/main" id="{0052F1F3-C64C-DF83-F9C4-85DB4B3DB6E0}"/>
                </a:ext>
              </a:extLst>
            </p:cNvPr>
            <p:cNvSpPr/>
            <p:nvPr/>
          </p:nvSpPr>
          <p:spPr bwMode="auto">
            <a:xfrm>
              <a:off x="2411976" y="3338999"/>
              <a:ext cx="1440016"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4" name="円/楕円 69">
              <a:extLst>
                <a:ext uri="{FF2B5EF4-FFF2-40B4-BE49-F238E27FC236}">
                  <a16:creationId xmlns:a16="http://schemas.microsoft.com/office/drawing/2014/main" id="{27ED7D89-5BDE-D968-7FA4-FDD87CFA58A5}"/>
                </a:ext>
              </a:extLst>
            </p:cNvPr>
            <p:cNvSpPr/>
            <p:nvPr/>
          </p:nvSpPr>
          <p:spPr>
            <a:xfrm rot="5400000">
              <a:off x="3448243"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 name="直線コネクタ 4">
              <a:extLst>
                <a:ext uri="{FF2B5EF4-FFF2-40B4-BE49-F238E27FC236}">
                  <a16:creationId xmlns:a16="http://schemas.microsoft.com/office/drawing/2014/main" id="{239207F0-970F-3F00-74FE-3176AB63465C}"/>
                </a:ext>
              </a:extLst>
            </p:cNvPr>
            <p:cNvCxnSpPr>
              <a:cxnSpLocks/>
            </p:cNvCxnSpPr>
            <p:nvPr/>
          </p:nvCxnSpPr>
          <p:spPr>
            <a:xfrm flipH="1">
              <a:off x="2051972"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6" name="グループ化 5">
              <a:extLst>
                <a:ext uri="{FF2B5EF4-FFF2-40B4-BE49-F238E27FC236}">
                  <a16:creationId xmlns:a16="http://schemas.microsoft.com/office/drawing/2014/main" id="{8B8E9ADE-52D1-BAAF-234E-B47812CBC69C}"/>
                </a:ext>
              </a:extLst>
            </p:cNvPr>
            <p:cNvGrpSpPr/>
            <p:nvPr/>
          </p:nvGrpSpPr>
          <p:grpSpPr>
            <a:xfrm>
              <a:off x="2591978" y="3429000"/>
              <a:ext cx="360004" cy="720007"/>
              <a:chOff x="3131985" y="5049018"/>
              <a:chExt cx="180002" cy="437056"/>
            </a:xfrm>
          </p:grpSpPr>
          <p:grpSp>
            <p:nvGrpSpPr>
              <p:cNvPr id="7" name="グループ化 6">
                <a:extLst>
                  <a:ext uri="{FF2B5EF4-FFF2-40B4-BE49-F238E27FC236}">
                    <a16:creationId xmlns:a16="http://schemas.microsoft.com/office/drawing/2014/main" id="{97A3B75D-6A12-AF4E-66C5-E3FB2CF63434}"/>
                  </a:ext>
                </a:extLst>
              </p:cNvPr>
              <p:cNvGrpSpPr/>
              <p:nvPr/>
            </p:nvGrpSpPr>
            <p:grpSpPr>
              <a:xfrm>
                <a:off x="3131985" y="5139021"/>
                <a:ext cx="180002" cy="254126"/>
                <a:chOff x="3131984" y="5191944"/>
                <a:chExt cx="270003" cy="201854"/>
              </a:xfrm>
            </p:grpSpPr>
            <p:sp>
              <p:nvSpPr>
                <p:cNvPr id="10" name="Freeform 42">
                  <a:extLst>
                    <a:ext uri="{FF2B5EF4-FFF2-40B4-BE49-F238E27FC236}">
                      <a16:creationId xmlns:a16="http://schemas.microsoft.com/office/drawing/2014/main" id="{FD031464-50A4-A26E-2623-1BD5C7C2CB9C}"/>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1" name="Freeform 42">
                  <a:extLst>
                    <a:ext uri="{FF2B5EF4-FFF2-40B4-BE49-F238E27FC236}">
                      <a16:creationId xmlns:a16="http://schemas.microsoft.com/office/drawing/2014/main" id="{FD8EFDC2-C3E9-85A4-C820-A2C9469D774F}"/>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2" name="Freeform 42">
                  <a:extLst>
                    <a:ext uri="{FF2B5EF4-FFF2-40B4-BE49-F238E27FC236}">
                      <a16:creationId xmlns:a16="http://schemas.microsoft.com/office/drawing/2014/main" id="{5A1ACE3A-2114-235C-D8C9-8F0786F62683}"/>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3" name="Freeform 42">
                  <a:extLst>
                    <a:ext uri="{FF2B5EF4-FFF2-40B4-BE49-F238E27FC236}">
                      <a16:creationId xmlns:a16="http://schemas.microsoft.com/office/drawing/2014/main" id="{6DBA4758-7B7C-544F-3DAC-48D46DD96E29}"/>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8" name="直線コネクタ 7">
                <a:extLst>
                  <a:ext uri="{FF2B5EF4-FFF2-40B4-BE49-F238E27FC236}">
                    <a16:creationId xmlns:a16="http://schemas.microsoft.com/office/drawing/2014/main" id="{08CE8CE0-F976-0C0B-89CC-9095FEE54BB1}"/>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69C34F4-FE79-AEC2-822A-50450B32E060}"/>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4" name="直線コネクタ 13">
              <a:extLst>
                <a:ext uri="{FF2B5EF4-FFF2-40B4-BE49-F238E27FC236}">
                  <a16:creationId xmlns:a16="http://schemas.microsoft.com/office/drawing/2014/main" id="{7CBC57C7-FDCA-93BA-3AAF-638DD6DC24FC}"/>
                </a:ext>
              </a:extLst>
            </p:cNvPr>
            <p:cNvCxnSpPr>
              <a:cxnSpLocks/>
            </p:cNvCxnSpPr>
            <p:nvPr/>
          </p:nvCxnSpPr>
          <p:spPr>
            <a:xfrm flipH="1">
              <a:off x="2411976" y="4149008"/>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5C428A5-03EC-6383-A759-ABD1BA3A43CA}"/>
                </a:ext>
              </a:extLst>
            </p:cNvPr>
            <p:cNvCxnSpPr>
              <a:cxnSpLocks/>
              <a:endCxn id="16" idx="4"/>
            </p:cNvCxnSpPr>
            <p:nvPr/>
          </p:nvCxnSpPr>
          <p:spPr>
            <a:xfrm>
              <a:off x="3311986"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6" name="円/楕円 68">
              <a:extLst>
                <a:ext uri="{FF2B5EF4-FFF2-40B4-BE49-F238E27FC236}">
                  <a16:creationId xmlns:a16="http://schemas.microsoft.com/office/drawing/2014/main" id="{913C430F-8842-70D8-5968-714B4F9D7B5F}"/>
                </a:ext>
              </a:extLst>
            </p:cNvPr>
            <p:cNvSpPr/>
            <p:nvPr/>
          </p:nvSpPr>
          <p:spPr>
            <a:xfrm rot="5400000">
              <a:off x="3445709"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7" name="直線コネクタ 16">
              <a:extLst>
                <a:ext uri="{FF2B5EF4-FFF2-40B4-BE49-F238E27FC236}">
                  <a16:creationId xmlns:a16="http://schemas.microsoft.com/office/drawing/2014/main" id="{C0EED765-5E00-1D04-380A-CB2BD87154A4}"/>
                </a:ext>
              </a:extLst>
            </p:cNvPr>
            <p:cNvCxnSpPr>
              <a:cxnSpLocks/>
              <a:endCxn id="4" idx="2"/>
            </p:cNvCxnSpPr>
            <p:nvPr/>
          </p:nvCxnSpPr>
          <p:spPr>
            <a:xfrm>
              <a:off x="3491988"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079E177-EBE2-7C6E-5E53-61D3B5BC8EA5}"/>
                </a:ext>
              </a:extLst>
            </p:cNvPr>
            <p:cNvCxnSpPr>
              <a:cxnSpLocks/>
            </p:cNvCxnSpPr>
            <p:nvPr/>
          </p:nvCxnSpPr>
          <p:spPr>
            <a:xfrm>
              <a:off x="3491988"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9" name="Rectangle 93">
              <a:extLst>
                <a:ext uri="{FF2B5EF4-FFF2-40B4-BE49-F238E27FC236}">
                  <a16:creationId xmlns:a16="http://schemas.microsoft.com/office/drawing/2014/main" id="{6CF79804-210A-6488-F259-E672F4320942}"/>
                </a:ext>
              </a:extLst>
            </p:cNvPr>
            <p:cNvSpPr>
              <a:spLocks noChangeArrowheads="1"/>
            </p:cNvSpPr>
            <p:nvPr/>
          </p:nvSpPr>
          <p:spPr bwMode="auto">
            <a:xfrm>
              <a:off x="2051972" y="3068996"/>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0" name="Rectangle 93">
              <a:extLst>
                <a:ext uri="{FF2B5EF4-FFF2-40B4-BE49-F238E27FC236}">
                  <a16:creationId xmlns:a16="http://schemas.microsoft.com/office/drawing/2014/main" id="{8C6B7694-0CC7-5775-B2BC-CDB28A10938F}"/>
                </a:ext>
              </a:extLst>
            </p:cNvPr>
            <p:cNvSpPr>
              <a:spLocks noChangeArrowheads="1"/>
            </p:cNvSpPr>
            <p:nvPr/>
          </p:nvSpPr>
          <p:spPr bwMode="auto">
            <a:xfrm>
              <a:off x="2051972"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21" name="Rectangle 93">
              <a:extLst>
                <a:ext uri="{FF2B5EF4-FFF2-40B4-BE49-F238E27FC236}">
                  <a16:creationId xmlns:a16="http://schemas.microsoft.com/office/drawing/2014/main" id="{92C66BC4-909C-9DBF-61BB-E90F6404DF3C}"/>
                </a:ext>
              </a:extLst>
            </p:cNvPr>
            <p:cNvSpPr>
              <a:spLocks noChangeArrowheads="1"/>
            </p:cNvSpPr>
            <p:nvPr/>
          </p:nvSpPr>
          <p:spPr bwMode="auto">
            <a:xfrm>
              <a:off x="3850917"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22" name="Rectangle 93">
              <a:extLst>
                <a:ext uri="{FF2B5EF4-FFF2-40B4-BE49-F238E27FC236}">
                  <a16:creationId xmlns:a16="http://schemas.microsoft.com/office/drawing/2014/main" id="{82CDDB03-ED29-70A9-08E2-A507D0DC266C}"/>
                </a:ext>
              </a:extLst>
            </p:cNvPr>
            <p:cNvSpPr>
              <a:spLocks noChangeArrowheads="1"/>
            </p:cNvSpPr>
            <p:nvPr/>
          </p:nvSpPr>
          <p:spPr bwMode="auto">
            <a:xfrm>
              <a:off x="3850917"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23" name="直線コネクタ 22">
              <a:extLst>
                <a:ext uri="{FF2B5EF4-FFF2-40B4-BE49-F238E27FC236}">
                  <a16:creationId xmlns:a16="http://schemas.microsoft.com/office/drawing/2014/main" id="{41AF3067-0216-B287-2202-FF86BEB590D9}"/>
                </a:ext>
              </a:extLst>
            </p:cNvPr>
            <p:cNvCxnSpPr>
              <a:cxnSpLocks/>
            </p:cNvCxnSpPr>
            <p:nvPr/>
          </p:nvCxnSpPr>
          <p:spPr>
            <a:xfrm flipH="1">
              <a:off x="3491988"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5" name="グループ化 152">
              <a:extLst>
                <a:ext uri="{FF2B5EF4-FFF2-40B4-BE49-F238E27FC236}">
                  <a16:creationId xmlns:a16="http://schemas.microsoft.com/office/drawing/2014/main" id="{C3ECDE06-9D85-CCD3-6818-BE0583AAB859}"/>
                </a:ext>
              </a:extLst>
            </p:cNvPr>
            <p:cNvGrpSpPr/>
            <p:nvPr/>
          </p:nvGrpSpPr>
          <p:grpSpPr>
            <a:xfrm>
              <a:off x="1961971" y="4599013"/>
              <a:ext cx="180002" cy="90001"/>
              <a:chOff x="3643306" y="4500570"/>
              <a:chExt cx="428628" cy="144464"/>
            </a:xfrm>
          </p:grpSpPr>
          <p:cxnSp>
            <p:nvCxnSpPr>
              <p:cNvPr id="26" name="直線コネクタ 25">
                <a:extLst>
                  <a:ext uri="{FF2B5EF4-FFF2-40B4-BE49-F238E27FC236}">
                    <a16:creationId xmlns:a16="http://schemas.microsoft.com/office/drawing/2014/main" id="{3B718EFD-0C23-5CE6-0732-E8A0A7DB7730}"/>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7" name="直線コネクタ 26">
                <a:extLst>
                  <a:ext uri="{FF2B5EF4-FFF2-40B4-BE49-F238E27FC236}">
                    <a16:creationId xmlns:a16="http://schemas.microsoft.com/office/drawing/2014/main" id="{40D8F8ED-350F-0BB8-2A41-8E8325E58503}"/>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8" name="直線コネクタ 27">
                <a:extLst>
                  <a:ext uri="{FF2B5EF4-FFF2-40B4-BE49-F238E27FC236}">
                    <a16:creationId xmlns:a16="http://schemas.microsoft.com/office/drawing/2014/main" id="{863558CE-8857-2A3E-2509-6967075EBA8A}"/>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39" name="直線コネクタ 38">
              <a:extLst>
                <a:ext uri="{FF2B5EF4-FFF2-40B4-BE49-F238E27FC236}">
                  <a16:creationId xmlns:a16="http://schemas.microsoft.com/office/drawing/2014/main" id="{98B2AB87-367F-832B-E786-71A205A9019B}"/>
                </a:ext>
              </a:extLst>
            </p:cNvPr>
            <p:cNvCxnSpPr>
              <a:cxnSpLocks/>
            </p:cNvCxnSpPr>
            <p:nvPr/>
          </p:nvCxnSpPr>
          <p:spPr>
            <a:xfrm flipH="1">
              <a:off x="2051972" y="4149008"/>
              <a:ext cx="450543"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6C560B9A-64F3-D4F5-9714-63FAC12D5E44}"/>
                </a:ext>
              </a:extLst>
            </p:cNvPr>
            <p:cNvCxnSpPr>
              <a:cxnSpLocks/>
            </p:cNvCxnSpPr>
            <p:nvPr/>
          </p:nvCxnSpPr>
          <p:spPr>
            <a:xfrm flipV="1">
              <a:off x="2051972" y="414900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0E87782C-5AB5-CD82-F4B5-74C1DD84700A}"/>
                </a:ext>
              </a:extLst>
            </p:cNvPr>
            <p:cNvCxnSpPr>
              <a:cxnSpLocks/>
            </p:cNvCxnSpPr>
            <p:nvPr/>
          </p:nvCxnSpPr>
          <p:spPr>
            <a:xfrm flipH="1">
              <a:off x="3491988"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2" name="Rectangle 93">
              <a:extLst>
                <a:ext uri="{FF2B5EF4-FFF2-40B4-BE49-F238E27FC236}">
                  <a16:creationId xmlns:a16="http://schemas.microsoft.com/office/drawing/2014/main" id="{233FEF5A-3A77-D112-A9BA-70D053884F74}"/>
                </a:ext>
              </a:extLst>
            </p:cNvPr>
            <p:cNvSpPr>
              <a:spLocks noChangeArrowheads="1"/>
            </p:cNvSpPr>
            <p:nvPr/>
          </p:nvSpPr>
          <p:spPr bwMode="auto">
            <a:xfrm>
              <a:off x="1781969" y="468901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grpSp>
        <p:nvGrpSpPr>
          <p:cNvPr id="31" name="グループ化 30">
            <a:extLst>
              <a:ext uri="{FF2B5EF4-FFF2-40B4-BE49-F238E27FC236}">
                <a16:creationId xmlns:a16="http://schemas.microsoft.com/office/drawing/2014/main" id="{979102F4-D96C-21AE-DDA5-D303E779121F}"/>
              </a:ext>
            </a:extLst>
          </p:cNvPr>
          <p:cNvGrpSpPr/>
          <p:nvPr/>
        </p:nvGrpSpPr>
        <p:grpSpPr>
          <a:xfrm>
            <a:off x="5202007" y="2708992"/>
            <a:ext cx="1531092" cy="1440374"/>
            <a:chOff x="5202007" y="3068996"/>
            <a:chExt cx="1531092" cy="1440374"/>
          </a:xfrm>
        </p:grpSpPr>
        <p:sp>
          <p:nvSpPr>
            <p:cNvPr id="77" name="正方形/長方形 76">
              <a:extLst>
                <a:ext uri="{FF2B5EF4-FFF2-40B4-BE49-F238E27FC236}">
                  <a16:creationId xmlns:a16="http://schemas.microsoft.com/office/drawing/2014/main" id="{8191A662-0875-0B7E-ECDB-6E4CB416E6D7}"/>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35" name="円/楕円 69">
              <a:extLst>
                <a:ext uri="{FF2B5EF4-FFF2-40B4-BE49-F238E27FC236}">
                  <a16:creationId xmlns:a16="http://schemas.microsoft.com/office/drawing/2014/main" id="{595B7D01-DF2E-05E6-DB06-28CEB3E075A0}"/>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36" name="直線コネクタ 35">
              <a:extLst>
                <a:ext uri="{FF2B5EF4-FFF2-40B4-BE49-F238E27FC236}">
                  <a16:creationId xmlns:a16="http://schemas.microsoft.com/office/drawing/2014/main" id="{4C42C92D-8645-9A14-FAC8-B8C6CE029CDA}"/>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9B60195C-6A3D-E7C1-3585-CF25B1CE2179}"/>
                </a:ext>
              </a:extLst>
            </p:cNvPr>
            <p:cNvCxnSpPr>
              <a:cxnSpLocks/>
              <a:endCxn id="57"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7" name="円/楕円 68">
              <a:extLst>
                <a:ext uri="{FF2B5EF4-FFF2-40B4-BE49-F238E27FC236}">
                  <a16:creationId xmlns:a16="http://schemas.microsoft.com/office/drawing/2014/main" id="{8232BB8B-03D3-D17E-B034-9F5C6D43FFFA}"/>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8" name="直線コネクタ 57">
              <a:extLst>
                <a:ext uri="{FF2B5EF4-FFF2-40B4-BE49-F238E27FC236}">
                  <a16:creationId xmlns:a16="http://schemas.microsoft.com/office/drawing/2014/main" id="{D8880597-9986-0289-FF1C-41D727394666}"/>
                </a:ext>
              </a:extLst>
            </p:cNvPr>
            <p:cNvCxnSpPr>
              <a:cxnSpLocks/>
              <a:endCxn id="35"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B14EFEF-E622-8979-F1EE-B6ED2BE813FD}"/>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Rectangle 93">
              <a:extLst>
                <a:ext uri="{FF2B5EF4-FFF2-40B4-BE49-F238E27FC236}">
                  <a16:creationId xmlns:a16="http://schemas.microsoft.com/office/drawing/2014/main" id="{045EDB31-5420-83EB-4F47-DF580918B610}"/>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62" name="Rectangle 93">
              <a:extLst>
                <a:ext uri="{FF2B5EF4-FFF2-40B4-BE49-F238E27FC236}">
                  <a16:creationId xmlns:a16="http://schemas.microsoft.com/office/drawing/2014/main" id="{EF1A29CA-5692-DFDB-47D9-EC74234E9D45}"/>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63" name="Rectangle 93">
              <a:extLst>
                <a:ext uri="{FF2B5EF4-FFF2-40B4-BE49-F238E27FC236}">
                  <a16:creationId xmlns:a16="http://schemas.microsoft.com/office/drawing/2014/main" id="{357C4F85-DFA8-A9B7-0A77-DD6FE0D3C9DB}"/>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64" name="直線コネクタ 63">
              <a:extLst>
                <a:ext uri="{FF2B5EF4-FFF2-40B4-BE49-F238E27FC236}">
                  <a16:creationId xmlns:a16="http://schemas.microsoft.com/office/drawing/2014/main" id="{99F7A64B-2A0F-1A54-14CC-850E653D6133}"/>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F91D7330-5CBA-DC70-78E4-4CF6B6A5A632}"/>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aphicFrame>
        <p:nvGraphicFramePr>
          <p:cNvPr id="29" name="Group 383">
            <a:extLst>
              <a:ext uri="{FF2B5EF4-FFF2-40B4-BE49-F238E27FC236}">
                <a16:creationId xmlns:a16="http://schemas.microsoft.com/office/drawing/2014/main" id="{28A148CA-9AAE-EEAE-B253-D118670C70A2}"/>
              </a:ext>
            </a:extLst>
          </p:cNvPr>
          <p:cNvGraphicFramePr>
            <a:graphicFrameLocks/>
          </p:cNvGraphicFramePr>
          <p:nvPr>
            <p:extLst>
              <p:ext uri="{D42A27DB-BD31-4B8C-83A1-F6EECF244321}">
                <p14:modId xmlns:p14="http://schemas.microsoft.com/office/powerpoint/2010/main" val="1998707689"/>
              </p:ext>
            </p:extLst>
          </p:nvPr>
        </p:nvGraphicFramePr>
        <p:xfrm>
          <a:off x="4211996" y="4869016"/>
          <a:ext cx="1080012" cy="1243014"/>
        </p:xfrm>
        <a:graphic>
          <a:graphicData uri="http://schemas.openxmlformats.org/drawingml/2006/table">
            <a:tbl>
              <a:tblPr/>
              <a:tblGrid>
                <a:gridCol w="360004">
                  <a:extLst>
                    <a:ext uri="{9D8B030D-6E8A-4147-A177-3AD203B41FA5}">
                      <a16:colId xmlns:a16="http://schemas.microsoft.com/office/drawing/2014/main" val="20000"/>
                    </a:ext>
                  </a:extLst>
                </a:gridCol>
                <a:gridCol w="720008">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G</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D~S</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OFF</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ON</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150630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B73C90-A857-8A64-2EFD-05040F02B6A1}"/>
              </a:ext>
            </a:extLst>
          </p:cNvPr>
          <p:cNvSpPr>
            <a:spLocks noGrp="1"/>
          </p:cNvSpPr>
          <p:nvPr>
            <p:ph type="title"/>
          </p:nvPr>
        </p:nvSpPr>
        <p:spPr/>
        <p:txBody>
          <a:bodyPr/>
          <a:lstStyle/>
          <a:p>
            <a:r>
              <a:rPr lang="en-US" altLang="ja-JP" dirty="0"/>
              <a:t>P</a:t>
            </a:r>
            <a:r>
              <a:rPr kumimoji="1" lang="en-US" altLang="ja-JP" dirty="0"/>
              <a:t> </a:t>
            </a:r>
            <a:r>
              <a:rPr kumimoji="1" lang="ja-JP" altLang="en-US" dirty="0"/>
              <a:t>型リレー</a:t>
            </a:r>
            <a:endParaRPr kumimoji="1" lang="en-US" dirty="0"/>
          </a:p>
        </p:txBody>
      </p:sp>
      <p:sp>
        <p:nvSpPr>
          <p:cNvPr id="3" name="コンテンツ プレースホルダー 2">
            <a:extLst>
              <a:ext uri="{FF2B5EF4-FFF2-40B4-BE49-F238E27FC236}">
                <a16:creationId xmlns:a16="http://schemas.microsoft.com/office/drawing/2014/main" id="{269ADB42-F714-F608-E050-CD791A2A80CE}"/>
              </a:ext>
            </a:extLst>
          </p:cNvPr>
          <p:cNvSpPr>
            <a:spLocks noGrp="1"/>
          </p:cNvSpPr>
          <p:nvPr>
            <p:ph sz="quarter" idx="10"/>
          </p:nvPr>
        </p:nvSpPr>
        <p:spPr>
          <a:xfrm>
            <a:off x="611956" y="2258987"/>
            <a:ext cx="8280092" cy="900010"/>
          </a:xfrm>
        </p:spPr>
        <p:txBody>
          <a:bodyPr/>
          <a:lstStyle/>
          <a:p>
            <a:r>
              <a:rPr kumimoji="1" lang="ja-JP" altLang="en-US" dirty="0"/>
              <a:t>以下のように </a:t>
            </a:r>
            <a:r>
              <a:rPr kumimoji="1" lang="en-US" altLang="ja-JP" dirty="0"/>
              <a:t>B </a:t>
            </a:r>
            <a:r>
              <a:rPr kumimoji="1" lang="ja-JP" altLang="en-US" dirty="0"/>
              <a:t>を </a:t>
            </a:r>
            <a:r>
              <a:rPr kumimoji="1" lang="en-US" altLang="ja-JP" dirty="0">
                <a:solidFill>
                  <a:schemeClr val="accent6"/>
                </a:solidFill>
              </a:rPr>
              <a:t>VDD</a:t>
            </a:r>
            <a:r>
              <a:rPr kumimoji="1" lang="ja-JP" altLang="en-US" dirty="0">
                <a:solidFill>
                  <a:schemeClr val="accent6"/>
                </a:solidFill>
              </a:rPr>
              <a:t>（高電位）</a:t>
            </a:r>
            <a:r>
              <a:rPr kumimoji="1" lang="ja-JP" altLang="en-US" dirty="0"/>
              <a:t>に接続する</a:t>
            </a:r>
            <a:endParaRPr kumimoji="1" lang="en-US" altLang="ja-JP" dirty="0"/>
          </a:p>
          <a:p>
            <a:pPr lvl="1"/>
            <a:r>
              <a:rPr kumimoji="1" lang="en-US" altLang="ja-JP" dirty="0"/>
              <a:t>G </a:t>
            </a:r>
            <a:r>
              <a:rPr kumimoji="1" lang="ja-JP" altLang="en-US" dirty="0"/>
              <a:t>が入力，</a:t>
            </a:r>
            <a:r>
              <a:rPr kumimoji="1" lang="en-US" altLang="ja-JP" dirty="0"/>
              <a:t>D </a:t>
            </a:r>
            <a:r>
              <a:rPr kumimoji="1" lang="ja-JP" altLang="en-US" dirty="0"/>
              <a:t>が出力</a:t>
            </a:r>
            <a:endParaRPr kumimoji="1" lang="en-US" altLang="ja-JP" dirty="0"/>
          </a:p>
          <a:p>
            <a:pPr lvl="1"/>
            <a:r>
              <a:rPr lang="en-US" altLang="ja-JP" dirty="0"/>
              <a:t>P </a:t>
            </a:r>
            <a:r>
              <a:rPr lang="ja-JP" altLang="en-US" dirty="0"/>
              <a:t>は </a:t>
            </a:r>
            <a:r>
              <a:rPr lang="en-US" altLang="ja-JP" dirty="0"/>
              <a:t>Positive </a:t>
            </a:r>
            <a:r>
              <a:rPr lang="ja-JP" altLang="en-US" dirty="0"/>
              <a:t>の略</a:t>
            </a:r>
            <a:endParaRPr kumimoji="1" lang="en-US" altLang="ja-JP" dirty="0"/>
          </a:p>
          <a:p>
            <a:r>
              <a:rPr kumimoji="1" lang="ja-JP" altLang="en-US" dirty="0"/>
              <a:t>注意</a:t>
            </a:r>
            <a:r>
              <a:rPr kumimoji="1" lang="en-US" altLang="ja-JP" dirty="0"/>
              <a:t>	</a:t>
            </a:r>
          </a:p>
          <a:p>
            <a:pPr lvl="1"/>
            <a:r>
              <a:rPr kumimoji="1" lang="en-US" altLang="ja-JP" dirty="0"/>
              <a:t>N</a:t>
            </a:r>
            <a:r>
              <a:rPr lang="en-US" altLang="ja-JP" dirty="0"/>
              <a:t> </a:t>
            </a:r>
            <a:r>
              <a:rPr lang="ja-JP" altLang="en-US" dirty="0"/>
              <a:t>型の時とは </a:t>
            </a:r>
            <a:r>
              <a:rPr lang="en-US" altLang="ja-JP" dirty="0"/>
              <a:t>B </a:t>
            </a:r>
            <a:r>
              <a:rPr lang="ja-JP" altLang="en-US" dirty="0"/>
              <a:t>と </a:t>
            </a:r>
            <a:r>
              <a:rPr lang="en-US" altLang="ja-JP" dirty="0"/>
              <a:t>G</a:t>
            </a:r>
            <a:r>
              <a:rPr lang="ja-JP" altLang="en-US" dirty="0"/>
              <a:t>，</a:t>
            </a:r>
            <a:r>
              <a:rPr lang="en-US" altLang="ja-JP" dirty="0"/>
              <a:t>S </a:t>
            </a:r>
            <a:r>
              <a:rPr lang="ja-JP" altLang="en-US" dirty="0"/>
              <a:t>と </a:t>
            </a:r>
            <a:r>
              <a:rPr lang="en-US" altLang="ja-JP" dirty="0"/>
              <a:t>D </a:t>
            </a:r>
            <a:r>
              <a:rPr lang="ja-JP" altLang="en-US" dirty="0"/>
              <a:t>が上下逆になっているのに注意</a:t>
            </a:r>
            <a:endParaRPr lang="en-US" altLang="ja-JP" dirty="0"/>
          </a:p>
          <a:p>
            <a:pPr lvl="1"/>
            <a:r>
              <a:rPr kumimoji="1" lang="en-US" altLang="ja-JP" dirty="0"/>
              <a:t>N </a:t>
            </a:r>
            <a:r>
              <a:rPr kumimoji="1" lang="ja-JP" altLang="en-US" dirty="0"/>
              <a:t>型の時は </a:t>
            </a:r>
            <a:r>
              <a:rPr kumimoji="1" lang="en-US" altLang="ja-JP" dirty="0"/>
              <a:t>B </a:t>
            </a:r>
            <a:r>
              <a:rPr kumimoji="1" lang="ja-JP" altLang="en-US" dirty="0"/>
              <a:t>が </a:t>
            </a:r>
            <a:r>
              <a:rPr kumimoji="1" lang="en-US" altLang="ja-JP" dirty="0"/>
              <a:t>GND</a:t>
            </a:r>
            <a:r>
              <a:rPr kumimoji="1" lang="ja-JP" altLang="en-US" dirty="0"/>
              <a:t>（低電位）に繋がっていた</a:t>
            </a:r>
            <a:endParaRPr kumimoji="1" lang="en-US" altLang="ja-JP" dirty="0"/>
          </a:p>
          <a:p>
            <a:pPr lvl="1"/>
            <a:endParaRPr kumimoji="1" lang="en-US" dirty="0"/>
          </a:p>
        </p:txBody>
      </p:sp>
      <p:sp>
        <p:nvSpPr>
          <p:cNvPr id="33" name="Rectangle 93">
            <a:extLst>
              <a:ext uri="{FF2B5EF4-FFF2-40B4-BE49-F238E27FC236}">
                <a16:creationId xmlns:a16="http://schemas.microsoft.com/office/drawing/2014/main" id="{F98CD4B9-12DD-D57A-43E6-742C7617EB64}"/>
              </a:ext>
            </a:extLst>
          </p:cNvPr>
          <p:cNvSpPr>
            <a:spLocks noChangeArrowheads="1"/>
          </p:cNvSpPr>
          <p:nvPr/>
        </p:nvSpPr>
        <p:spPr bwMode="auto">
          <a:xfrm>
            <a:off x="431954" y="6129030"/>
            <a:ext cx="360004" cy="360362"/>
          </a:xfrm>
          <a:prstGeom prst="rect">
            <a:avLst/>
          </a:prstGeom>
          <a:noFill/>
          <a:ln w="12700" algn="ctr">
            <a:noFill/>
            <a:miter lim="800000"/>
            <a:headEnd/>
            <a:tailEnd/>
          </a:ln>
          <a:effectLst/>
        </p:spPr>
        <p:txBody>
          <a:bodyPr wrap="none" lIns="90000" tIns="46800" rIns="90000" bIns="46800" anchor="ctr"/>
          <a:lstStyle/>
          <a:p>
            <a:endParaRPr lang="en-US" altLang="ja-JP" dirty="0"/>
          </a:p>
        </p:txBody>
      </p:sp>
      <p:grpSp>
        <p:nvGrpSpPr>
          <p:cNvPr id="76" name="グループ化 75">
            <a:extLst>
              <a:ext uri="{FF2B5EF4-FFF2-40B4-BE49-F238E27FC236}">
                <a16:creationId xmlns:a16="http://schemas.microsoft.com/office/drawing/2014/main" id="{AD942294-E353-E192-D082-C666A2EB4469}"/>
              </a:ext>
            </a:extLst>
          </p:cNvPr>
          <p:cNvGrpSpPr/>
          <p:nvPr/>
        </p:nvGrpSpPr>
        <p:grpSpPr>
          <a:xfrm>
            <a:off x="2951982" y="4329010"/>
            <a:ext cx="2431102" cy="1890379"/>
            <a:chOff x="3041983" y="3789004"/>
            <a:chExt cx="2431102" cy="1890379"/>
          </a:xfrm>
        </p:grpSpPr>
        <p:cxnSp>
          <p:nvCxnSpPr>
            <p:cNvPr id="29" name="直線コネクタ 28">
              <a:extLst>
                <a:ext uri="{FF2B5EF4-FFF2-40B4-BE49-F238E27FC236}">
                  <a16:creationId xmlns:a16="http://schemas.microsoft.com/office/drawing/2014/main" id="{1C597F54-F894-B3AB-2890-DC6ACAD21B34}"/>
                </a:ext>
              </a:extLst>
            </p:cNvPr>
            <p:cNvCxnSpPr>
              <a:cxnSpLocks/>
            </p:cNvCxnSpPr>
            <p:nvPr/>
          </p:nvCxnSpPr>
          <p:spPr>
            <a:xfrm flipV="1">
              <a:off x="3311986" y="414900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7367B76-259D-6A21-F06E-7E83A5BC8114}"/>
                </a:ext>
              </a:extLst>
            </p:cNvPr>
            <p:cNvCxnSpPr/>
            <p:nvPr/>
          </p:nvCxnSpPr>
          <p:spPr>
            <a:xfrm>
              <a:off x="3131984" y="4149008"/>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35" name="Rectangle 93">
              <a:extLst>
                <a:ext uri="{FF2B5EF4-FFF2-40B4-BE49-F238E27FC236}">
                  <a16:creationId xmlns:a16="http://schemas.microsoft.com/office/drawing/2014/main" id="{ABABAF80-11EF-261B-18ED-70FFAD9D4D59}"/>
                </a:ext>
              </a:extLst>
            </p:cNvPr>
            <p:cNvSpPr>
              <a:spLocks noChangeArrowheads="1"/>
            </p:cNvSpPr>
            <p:nvPr/>
          </p:nvSpPr>
          <p:spPr bwMode="auto">
            <a:xfrm>
              <a:off x="3041983"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37" name="正方形/長方形 36">
              <a:extLst>
                <a:ext uri="{FF2B5EF4-FFF2-40B4-BE49-F238E27FC236}">
                  <a16:creationId xmlns:a16="http://schemas.microsoft.com/office/drawing/2014/main" id="{456A3143-7769-2D7C-0A2B-C93D2499581F}"/>
                </a:ext>
              </a:extLst>
            </p:cNvPr>
            <p:cNvSpPr/>
            <p:nvPr/>
          </p:nvSpPr>
          <p:spPr bwMode="auto">
            <a:xfrm>
              <a:off x="3671990" y="4509012"/>
              <a:ext cx="1440016"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38" name="円/楕円 69">
              <a:extLst>
                <a:ext uri="{FF2B5EF4-FFF2-40B4-BE49-F238E27FC236}">
                  <a16:creationId xmlns:a16="http://schemas.microsoft.com/office/drawing/2014/main" id="{482774F4-FFCF-F490-892B-FA7ED20A07F3}"/>
                </a:ext>
              </a:extLst>
            </p:cNvPr>
            <p:cNvSpPr/>
            <p:nvPr/>
          </p:nvSpPr>
          <p:spPr>
            <a:xfrm rot="5400000">
              <a:off x="4708257" y="4779015"/>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41" name="直線コネクタ 40">
              <a:extLst>
                <a:ext uri="{FF2B5EF4-FFF2-40B4-BE49-F238E27FC236}">
                  <a16:creationId xmlns:a16="http://schemas.microsoft.com/office/drawing/2014/main" id="{0F6E0D59-0CD3-61C8-0621-8BF9282C86C9}"/>
                </a:ext>
              </a:extLst>
            </p:cNvPr>
            <p:cNvCxnSpPr>
              <a:cxnSpLocks/>
            </p:cNvCxnSpPr>
            <p:nvPr/>
          </p:nvCxnSpPr>
          <p:spPr>
            <a:xfrm flipH="1">
              <a:off x="3311986" y="4599013"/>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4644C465-1E3E-CEC5-05AE-EB9585BC4BBD}"/>
                </a:ext>
              </a:extLst>
            </p:cNvPr>
            <p:cNvGrpSpPr/>
            <p:nvPr/>
          </p:nvGrpSpPr>
          <p:grpSpPr>
            <a:xfrm>
              <a:off x="3851992" y="4599013"/>
              <a:ext cx="360004" cy="720007"/>
              <a:chOff x="3131985" y="5049018"/>
              <a:chExt cx="180002" cy="437056"/>
            </a:xfrm>
          </p:grpSpPr>
          <p:grpSp>
            <p:nvGrpSpPr>
              <p:cNvPr id="43" name="グループ化 42">
                <a:extLst>
                  <a:ext uri="{FF2B5EF4-FFF2-40B4-BE49-F238E27FC236}">
                    <a16:creationId xmlns:a16="http://schemas.microsoft.com/office/drawing/2014/main" id="{46F9E684-F084-7521-3E75-070A08DFA7E5}"/>
                  </a:ext>
                </a:extLst>
              </p:cNvPr>
              <p:cNvGrpSpPr/>
              <p:nvPr/>
            </p:nvGrpSpPr>
            <p:grpSpPr>
              <a:xfrm>
                <a:off x="3131985" y="5139021"/>
                <a:ext cx="180002" cy="254126"/>
                <a:chOff x="3131984" y="5191944"/>
                <a:chExt cx="270003" cy="201854"/>
              </a:xfrm>
            </p:grpSpPr>
            <p:sp>
              <p:nvSpPr>
                <p:cNvPr id="54" name="Freeform 42">
                  <a:extLst>
                    <a:ext uri="{FF2B5EF4-FFF2-40B4-BE49-F238E27FC236}">
                      <a16:creationId xmlns:a16="http://schemas.microsoft.com/office/drawing/2014/main" id="{01BC656E-CDDE-A2B3-D8C5-AA491316ED2D}"/>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55" name="Freeform 42">
                  <a:extLst>
                    <a:ext uri="{FF2B5EF4-FFF2-40B4-BE49-F238E27FC236}">
                      <a16:creationId xmlns:a16="http://schemas.microsoft.com/office/drawing/2014/main" id="{34DF60CE-204C-B112-CADF-46A48C16BCC1}"/>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56" name="Freeform 42">
                  <a:extLst>
                    <a:ext uri="{FF2B5EF4-FFF2-40B4-BE49-F238E27FC236}">
                      <a16:creationId xmlns:a16="http://schemas.microsoft.com/office/drawing/2014/main" id="{B407BF6D-E395-1F21-87BE-7385531B0BBB}"/>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57" name="Freeform 42">
                  <a:extLst>
                    <a:ext uri="{FF2B5EF4-FFF2-40B4-BE49-F238E27FC236}">
                      <a16:creationId xmlns:a16="http://schemas.microsoft.com/office/drawing/2014/main" id="{38FBA2D0-9010-D233-87BA-BEBF1A4ECC22}"/>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50" name="直線コネクタ 49">
                <a:extLst>
                  <a:ext uri="{FF2B5EF4-FFF2-40B4-BE49-F238E27FC236}">
                    <a16:creationId xmlns:a16="http://schemas.microsoft.com/office/drawing/2014/main" id="{79458C86-924E-1240-642A-D891BB036604}"/>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12731B76-80FB-0308-EEDC-1D5E97757ED2}"/>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58" name="直線コネクタ 57">
              <a:extLst>
                <a:ext uri="{FF2B5EF4-FFF2-40B4-BE49-F238E27FC236}">
                  <a16:creationId xmlns:a16="http://schemas.microsoft.com/office/drawing/2014/main" id="{FC53EF7F-2020-97A3-D978-828D4D504571}"/>
                </a:ext>
              </a:extLst>
            </p:cNvPr>
            <p:cNvCxnSpPr>
              <a:cxnSpLocks/>
            </p:cNvCxnSpPr>
            <p:nvPr/>
          </p:nvCxnSpPr>
          <p:spPr>
            <a:xfrm flipH="1">
              <a:off x="3671990" y="5319021"/>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DE698B50-21A7-4325-FCC9-1E88671DD2BD}"/>
                </a:ext>
              </a:extLst>
            </p:cNvPr>
            <p:cNvCxnSpPr>
              <a:cxnSpLocks/>
              <a:endCxn id="60" idx="4"/>
            </p:cNvCxnSpPr>
            <p:nvPr/>
          </p:nvCxnSpPr>
          <p:spPr>
            <a:xfrm>
              <a:off x="4572000" y="4779015"/>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円/楕円 68">
              <a:extLst>
                <a:ext uri="{FF2B5EF4-FFF2-40B4-BE49-F238E27FC236}">
                  <a16:creationId xmlns:a16="http://schemas.microsoft.com/office/drawing/2014/main" id="{C93BF703-0B61-4A89-0DD9-731FEB13DCDD}"/>
                </a:ext>
              </a:extLst>
            </p:cNvPr>
            <p:cNvSpPr/>
            <p:nvPr/>
          </p:nvSpPr>
          <p:spPr>
            <a:xfrm rot="5400000">
              <a:off x="4705723" y="5049029"/>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61" name="直線コネクタ 60">
              <a:extLst>
                <a:ext uri="{FF2B5EF4-FFF2-40B4-BE49-F238E27FC236}">
                  <a16:creationId xmlns:a16="http://schemas.microsoft.com/office/drawing/2014/main" id="{4CD423E1-F94E-F62D-818C-25DB54E5F04A}"/>
                </a:ext>
              </a:extLst>
            </p:cNvPr>
            <p:cNvCxnSpPr>
              <a:cxnSpLocks/>
              <a:endCxn id="38" idx="2"/>
            </p:cNvCxnSpPr>
            <p:nvPr/>
          </p:nvCxnSpPr>
          <p:spPr>
            <a:xfrm>
              <a:off x="4752002" y="4599013"/>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B6BCE346-E68F-E29C-3D8C-591277D81C86}"/>
                </a:ext>
              </a:extLst>
            </p:cNvPr>
            <p:cNvCxnSpPr>
              <a:cxnSpLocks/>
            </p:cNvCxnSpPr>
            <p:nvPr/>
          </p:nvCxnSpPr>
          <p:spPr>
            <a:xfrm>
              <a:off x="4752002" y="5139019"/>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3" name="Rectangle 93">
              <a:extLst>
                <a:ext uri="{FF2B5EF4-FFF2-40B4-BE49-F238E27FC236}">
                  <a16:creationId xmlns:a16="http://schemas.microsoft.com/office/drawing/2014/main" id="{955FBFAD-0B4C-971F-8C46-215F9F5E3F85}"/>
                </a:ext>
              </a:extLst>
            </p:cNvPr>
            <p:cNvSpPr>
              <a:spLocks noChangeArrowheads="1"/>
            </p:cNvSpPr>
            <p:nvPr/>
          </p:nvSpPr>
          <p:spPr bwMode="auto">
            <a:xfrm>
              <a:off x="3311986" y="531902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64" name="Rectangle 93">
              <a:extLst>
                <a:ext uri="{FF2B5EF4-FFF2-40B4-BE49-F238E27FC236}">
                  <a16:creationId xmlns:a16="http://schemas.microsoft.com/office/drawing/2014/main" id="{0FB4D775-CCED-3A71-4D82-DED09F9F3303}"/>
                </a:ext>
              </a:extLst>
            </p:cNvPr>
            <p:cNvSpPr>
              <a:spLocks noChangeArrowheads="1"/>
            </p:cNvSpPr>
            <p:nvPr/>
          </p:nvSpPr>
          <p:spPr bwMode="auto">
            <a:xfrm>
              <a:off x="3311986" y="423900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65" name="Rectangle 93">
              <a:extLst>
                <a:ext uri="{FF2B5EF4-FFF2-40B4-BE49-F238E27FC236}">
                  <a16:creationId xmlns:a16="http://schemas.microsoft.com/office/drawing/2014/main" id="{A9EA2CD0-C66B-73E5-6A34-B8875E31C60A}"/>
                </a:ext>
              </a:extLst>
            </p:cNvPr>
            <p:cNvSpPr>
              <a:spLocks noChangeArrowheads="1"/>
            </p:cNvSpPr>
            <p:nvPr/>
          </p:nvSpPr>
          <p:spPr bwMode="auto">
            <a:xfrm>
              <a:off x="5112006" y="423900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66" name="Rectangle 93">
              <a:extLst>
                <a:ext uri="{FF2B5EF4-FFF2-40B4-BE49-F238E27FC236}">
                  <a16:creationId xmlns:a16="http://schemas.microsoft.com/office/drawing/2014/main" id="{882B446E-23C9-B1DA-B21C-14AE3D2DC135}"/>
                </a:ext>
              </a:extLst>
            </p:cNvPr>
            <p:cNvSpPr>
              <a:spLocks noChangeArrowheads="1"/>
            </p:cNvSpPr>
            <p:nvPr/>
          </p:nvSpPr>
          <p:spPr bwMode="auto">
            <a:xfrm>
              <a:off x="5112006" y="5319021"/>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67" name="直線コネクタ 66">
              <a:extLst>
                <a:ext uri="{FF2B5EF4-FFF2-40B4-BE49-F238E27FC236}">
                  <a16:creationId xmlns:a16="http://schemas.microsoft.com/office/drawing/2014/main" id="{A300246B-8E94-93A8-B009-CBB1C0E1F67C}"/>
                </a:ext>
              </a:extLst>
            </p:cNvPr>
            <p:cNvCxnSpPr>
              <a:cxnSpLocks/>
            </p:cNvCxnSpPr>
            <p:nvPr/>
          </p:nvCxnSpPr>
          <p:spPr>
            <a:xfrm flipH="1">
              <a:off x="4752002" y="5319021"/>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6A2664EE-47B0-86F9-1769-A9CC174233DB}"/>
                </a:ext>
              </a:extLst>
            </p:cNvPr>
            <p:cNvCxnSpPr>
              <a:cxnSpLocks/>
            </p:cNvCxnSpPr>
            <p:nvPr/>
          </p:nvCxnSpPr>
          <p:spPr>
            <a:xfrm flipH="1">
              <a:off x="3311986" y="5319021"/>
              <a:ext cx="450543"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0C0DBFD5-3618-0F7A-4992-FDB917A7B79C}"/>
                </a:ext>
              </a:extLst>
            </p:cNvPr>
            <p:cNvCxnSpPr>
              <a:cxnSpLocks/>
            </p:cNvCxnSpPr>
            <p:nvPr/>
          </p:nvCxnSpPr>
          <p:spPr>
            <a:xfrm flipH="1">
              <a:off x="4752002" y="4599013"/>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950509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B73C90-A857-8A64-2EFD-05040F02B6A1}"/>
              </a:ext>
            </a:extLst>
          </p:cNvPr>
          <p:cNvSpPr>
            <a:spLocks noGrp="1"/>
          </p:cNvSpPr>
          <p:nvPr>
            <p:ph type="title"/>
          </p:nvPr>
        </p:nvSpPr>
        <p:spPr/>
        <p:txBody>
          <a:bodyPr/>
          <a:lstStyle/>
          <a:p>
            <a:r>
              <a:rPr kumimoji="1" lang="en-US" altLang="ja-JP" dirty="0"/>
              <a:t>P </a:t>
            </a:r>
            <a:r>
              <a:rPr kumimoji="1" lang="ja-JP" altLang="en-US" dirty="0"/>
              <a:t>型の動作</a:t>
            </a:r>
            <a:endParaRPr kumimoji="1" lang="en-US" dirty="0"/>
          </a:p>
        </p:txBody>
      </p:sp>
      <p:sp>
        <p:nvSpPr>
          <p:cNvPr id="3" name="コンテンツ プレースホルダー 2">
            <a:extLst>
              <a:ext uri="{FF2B5EF4-FFF2-40B4-BE49-F238E27FC236}">
                <a16:creationId xmlns:a16="http://schemas.microsoft.com/office/drawing/2014/main" id="{269ADB42-F714-F608-E050-CD791A2A80CE}"/>
              </a:ext>
            </a:extLst>
          </p:cNvPr>
          <p:cNvSpPr>
            <a:spLocks noGrp="1"/>
          </p:cNvSpPr>
          <p:nvPr>
            <p:ph sz="quarter" idx="10"/>
          </p:nvPr>
        </p:nvSpPr>
        <p:spPr>
          <a:xfrm>
            <a:off x="701957" y="998973"/>
            <a:ext cx="8370092" cy="630007"/>
          </a:xfrm>
        </p:spPr>
        <p:txBody>
          <a:bodyPr anchor="t"/>
          <a:lstStyle/>
          <a:p>
            <a:r>
              <a:rPr kumimoji="1" lang="en-US" altLang="ja-JP" dirty="0"/>
              <a:t>G </a:t>
            </a:r>
            <a:r>
              <a:rPr kumimoji="1" lang="ja-JP" altLang="en-US" dirty="0"/>
              <a:t>が低電位（</a:t>
            </a:r>
            <a:r>
              <a:rPr kumimoji="1" lang="en-US" altLang="ja-JP" dirty="0"/>
              <a:t>= 0</a:t>
            </a:r>
            <a:r>
              <a:rPr kumimoji="1" lang="ja-JP" altLang="en-US" dirty="0"/>
              <a:t>）→ スイッチ </a:t>
            </a:r>
            <a:r>
              <a:rPr kumimoji="1" lang="en-US" altLang="ja-JP" dirty="0"/>
              <a:t>ON</a:t>
            </a:r>
          </a:p>
          <a:p>
            <a:pPr lvl="1"/>
            <a:r>
              <a:rPr kumimoji="1" lang="en-US" altLang="ja-JP" dirty="0"/>
              <a:t>B</a:t>
            </a:r>
            <a:r>
              <a:rPr lang="en-US" altLang="ja-JP" dirty="0"/>
              <a:t>~G</a:t>
            </a:r>
            <a:r>
              <a:rPr lang="ja-JP" altLang="en-US" dirty="0"/>
              <a:t> 間に電位差があるのでコイルが動作</a:t>
            </a:r>
            <a:endParaRPr kumimoji="1" lang="en-US" dirty="0"/>
          </a:p>
        </p:txBody>
      </p:sp>
      <p:sp>
        <p:nvSpPr>
          <p:cNvPr id="33" name="Rectangle 93">
            <a:extLst>
              <a:ext uri="{FF2B5EF4-FFF2-40B4-BE49-F238E27FC236}">
                <a16:creationId xmlns:a16="http://schemas.microsoft.com/office/drawing/2014/main" id="{F98CD4B9-12DD-D57A-43E6-742C7617EB64}"/>
              </a:ext>
            </a:extLst>
          </p:cNvPr>
          <p:cNvSpPr>
            <a:spLocks noChangeArrowheads="1"/>
          </p:cNvSpPr>
          <p:nvPr/>
        </p:nvSpPr>
        <p:spPr bwMode="auto">
          <a:xfrm>
            <a:off x="431954" y="6129030"/>
            <a:ext cx="360004" cy="360362"/>
          </a:xfrm>
          <a:prstGeom prst="rect">
            <a:avLst/>
          </a:prstGeom>
          <a:noFill/>
          <a:ln w="12700" algn="ctr">
            <a:noFill/>
            <a:miter lim="800000"/>
            <a:headEnd/>
            <a:tailEnd/>
          </a:ln>
          <a:effectLst/>
        </p:spPr>
        <p:txBody>
          <a:bodyPr wrap="none" lIns="90000" tIns="46800" rIns="90000" bIns="46800" anchor="ctr"/>
          <a:lstStyle/>
          <a:p>
            <a:endParaRPr lang="en-US" altLang="ja-JP" dirty="0"/>
          </a:p>
        </p:txBody>
      </p:sp>
      <p:sp>
        <p:nvSpPr>
          <p:cNvPr id="113" name="Rectangle 93">
            <a:extLst>
              <a:ext uri="{FF2B5EF4-FFF2-40B4-BE49-F238E27FC236}">
                <a16:creationId xmlns:a16="http://schemas.microsoft.com/office/drawing/2014/main" id="{00944D24-E889-C775-D967-0D0DFD48CFB3}"/>
              </a:ext>
            </a:extLst>
          </p:cNvPr>
          <p:cNvSpPr>
            <a:spLocks noChangeArrowheads="1"/>
          </p:cNvSpPr>
          <p:nvPr/>
        </p:nvSpPr>
        <p:spPr bwMode="auto">
          <a:xfrm>
            <a:off x="3221985" y="3248998"/>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6"/>
                </a:solidFill>
              </a:rPr>
              <a:t>0</a:t>
            </a:r>
          </a:p>
        </p:txBody>
      </p:sp>
      <p:graphicFrame>
        <p:nvGraphicFramePr>
          <p:cNvPr id="145" name="Group 383">
            <a:extLst>
              <a:ext uri="{FF2B5EF4-FFF2-40B4-BE49-F238E27FC236}">
                <a16:creationId xmlns:a16="http://schemas.microsoft.com/office/drawing/2014/main" id="{E78F6A71-B874-CC7A-096B-89598706780F}"/>
              </a:ext>
            </a:extLst>
          </p:cNvPr>
          <p:cNvGraphicFramePr>
            <a:graphicFrameLocks/>
          </p:cNvGraphicFramePr>
          <p:nvPr>
            <p:extLst>
              <p:ext uri="{D42A27DB-BD31-4B8C-83A1-F6EECF244321}">
                <p14:modId xmlns:p14="http://schemas.microsoft.com/office/powerpoint/2010/main" val="446489637"/>
              </p:ext>
            </p:extLst>
          </p:nvPr>
        </p:nvGraphicFramePr>
        <p:xfrm>
          <a:off x="7452032" y="2708992"/>
          <a:ext cx="1080012" cy="1243014"/>
        </p:xfrm>
        <a:graphic>
          <a:graphicData uri="http://schemas.openxmlformats.org/drawingml/2006/table">
            <a:tbl>
              <a:tblPr/>
              <a:tblGrid>
                <a:gridCol w="360004">
                  <a:extLst>
                    <a:ext uri="{9D8B030D-6E8A-4147-A177-3AD203B41FA5}">
                      <a16:colId xmlns:a16="http://schemas.microsoft.com/office/drawing/2014/main" val="20000"/>
                    </a:ext>
                  </a:extLst>
                </a:gridCol>
                <a:gridCol w="720008">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G</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D~S</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ON</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OFF</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6" name="グループ化 5">
            <a:extLst>
              <a:ext uri="{FF2B5EF4-FFF2-40B4-BE49-F238E27FC236}">
                <a16:creationId xmlns:a16="http://schemas.microsoft.com/office/drawing/2014/main" id="{7C21AC07-6129-DA7A-BF64-C6E70DA16E69}"/>
              </a:ext>
            </a:extLst>
          </p:cNvPr>
          <p:cNvGrpSpPr/>
          <p:nvPr/>
        </p:nvGrpSpPr>
        <p:grpSpPr>
          <a:xfrm>
            <a:off x="3221985" y="1899341"/>
            <a:ext cx="2431102" cy="1890379"/>
            <a:chOff x="3041983" y="3789004"/>
            <a:chExt cx="2431102" cy="1890379"/>
          </a:xfrm>
        </p:grpSpPr>
        <p:cxnSp>
          <p:nvCxnSpPr>
            <p:cNvPr id="7" name="直線コネクタ 6">
              <a:extLst>
                <a:ext uri="{FF2B5EF4-FFF2-40B4-BE49-F238E27FC236}">
                  <a16:creationId xmlns:a16="http://schemas.microsoft.com/office/drawing/2014/main" id="{53374D22-326B-20AC-DB9C-E12038964563}"/>
                </a:ext>
              </a:extLst>
            </p:cNvPr>
            <p:cNvCxnSpPr>
              <a:cxnSpLocks/>
            </p:cNvCxnSpPr>
            <p:nvPr/>
          </p:nvCxnSpPr>
          <p:spPr>
            <a:xfrm flipV="1">
              <a:off x="3311986" y="414900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996FEEDF-498B-D3AA-DF04-685D92FF8340}"/>
                </a:ext>
              </a:extLst>
            </p:cNvPr>
            <p:cNvCxnSpPr/>
            <p:nvPr/>
          </p:nvCxnSpPr>
          <p:spPr>
            <a:xfrm>
              <a:off x="3131984" y="4149008"/>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12" name="Rectangle 93">
              <a:extLst>
                <a:ext uri="{FF2B5EF4-FFF2-40B4-BE49-F238E27FC236}">
                  <a16:creationId xmlns:a16="http://schemas.microsoft.com/office/drawing/2014/main" id="{E5A3BF52-3DFF-994D-F5FE-A50BA451E6FA}"/>
                </a:ext>
              </a:extLst>
            </p:cNvPr>
            <p:cNvSpPr>
              <a:spLocks noChangeArrowheads="1"/>
            </p:cNvSpPr>
            <p:nvPr/>
          </p:nvSpPr>
          <p:spPr bwMode="auto">
            <a:xfrm>
              <a:off x="3041983"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13" name="正方形/長方形 12">
              <a:extLst>
                <a:ext uri="{FF2B5EF4-FFF2-40B4-BE49-F238E27FC236}">
                  <a16:creationId xmlns:a16="http://schemas.microsoft.com/office/drawing/2014/main" id="{C1820955-4715-6DCE-99C3-5947EE5CA6E4}"/>
                </a:ext>
              </a:extLst>
            </p:cNvPr>
            <p:cNvSpPr/>
            <p:nvPr/>
          </p:nvSpPr>
          <p:spPr bwMode="auto">
            <a:xfrm>
              <a:off x="3671990" y="4509012"/>
              <a:ext cx="1440016"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4" name="円/楕円 69">
              <a:extLst>
                <a:ext uri="{FF2B5EF4-FFF2-40B4-BE49-F238E27FC236}">
                  <a16:creationId xmlns:a16="http://schemas.microsoft.com/office/drawing/2014/main" id="{FFF1A822-4534-9ED6-CA25-DF81AA59E757}"/>
                </a:ext>
              </a:extLst>
            </p:cNvPr>
            <p:cNvSpPr/>
            <p:nvPr/>
          </p:nvSpPr>
          <p:spPr>
            <a:xfrm rot="5400000">
              <a:off x="4708257" y="4779015"/>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5" name="直線コネクタ 14">
              <a:extLst>
                <a:ext uri="{FF2B5EF4-FFF2-40B4-BE49-F238E27FC236}">
                  <a16:creationId xmlns:a16="http://schemas.microsoft.com/office/drawing/2014/main" id="{EE31CF50-CED7-EAFE-75D6-23BD404DE6B4}"/>
                </a:ext>
              </a:extLst>
            </p:cNvPr>
            <p:cNvCxnSpPr>
              <a:cxnSpLocks/>
            </p:cNvCxnSpPr>
            <p:nvPr/>
          </p:nvCxnSpPr>
          <p:spPr>
            <a:xfrm flipH="1">
              <a:off x="3311986" y="4599013"/>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6" name="グループ化 15">
              <a:extLst>
                <a:ext uri="{FF2B5EF4-FFF2-40B4-BE49-F238E27FC236}">
                  <a16:creationId xmlns:a16="http://schemas.microsoft.com/office/drawing/2014/main" id="{69C5739F-5E56-EF2F-EDF8-AFAD769AA78C}"/>
                </a:ext>
              </a:extLst>
            </p:cNvPr>
            <p:cNvGrpSpPr/>
            <p:nvPr/>
          </p:nvGrpSpPr>
          <p:grpSpPr>
            <a:xfrm>
              <a:off x="3851992" y="4599013"/>
              <a:ext cx="360004" cy="720007"/>
              <a:chOff x="3131985" y="5049018"/>
              <a:chExt cx="180002" cy="437056"/>
            </a:xfrm>
          </p:grpSpPr>
          <p:grpSp>
            <p:nvGrpSpPr>
              <p:cNvPr id="29" name="グループ化 28">
                <a:extLst>
                  <a:ext uri="{FF2B5EF4-FFF2-40B4-BE49-F238E27FC236}">
                    <a16:creationId xmlns:a16="http://schemas.microsoft.com/office/drawing/2014/main" id="{9BBCD18A-019F-C179-5AA3-7392EDF2B2C9}"/>
                  </a:ext>
                </a:extLst>
              </p:cNvPr>
              <p:cNvGrpSpPr/>
              <p:nvPr/>
            </p:nvGrpSpPr>
            <p:grpSpPr>
              <a:xfrm>
                <a:off x="3131985" y="5139021"/>
                <a:ext cx="180002" cy="254126"/>
                <a:chOff x="3131984" y="5191944"/>
                <a:chExt cx="270003" cy="201854"/>
              </a:xfrm>
            </p:grpSpPr>
            <p:sp>
              <p:nvSpPr>
                <p:cNvPr id="32" name="Freeform 42">
                  <a:extLst>
                    <a:ext uri="{FF2B5EF4-FFF2-40B4-BE49-F238E27FC236}">
                      <a16:creationId xmlns:a16="http://schemas.microsoft.com/office/drawing/2014/main" id="{8C100C7A-ED1A-6D47-B08F-4F6C57800A78}"/>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34" name="Freeform 42">
                  <a:extLst>
                    <a:ext uri="{FF2B5EF4-FFF2-40B4-BE49-F238E27FC236}">
                      <a16:creationId xmlns:a16="http://schemas.microsoft.com/office/drawing/2014/main" id="{D17AFE4F-56F0-855F-6907-37DD5E2CC626}"/>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35" name="Freeform 42">
                  <a:extLst>
                    <a:ext uri="{FF2B5EF4-FFF2-40B4-BE49-F238E27FC236}">
                      <a16:creationId xmlns:a16="http://schemas.microsoft.com/office/drawing/2014/main" id="{49CBC031-BF2A-6204-4464-6928949A8764}"/>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36" name="Freeform 42">
                  <a:extLst>
                    <a:ext uri="{FF2B5EF4-FFF2-40B4-BE49-F238E27FC236}">
                      <a16:creationId xmlns:a16="http://schemas.microsoft.com/office/drawing/2014/main" id="{435256E3-8912-EB7E-3EDE-EF42F94FA0AA}"/>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30" name="直線コネクタ 29">
                <a:extLst>
                  <a:ext uri="{FF2B5EF4-FFF2-40B4-BE49-F238E27FC236}">
                    <a16:creationId xmlns:a16="http://schemas.microsoft.com/office/drawing/2014/main" id="{3C25DD91-CCB2-3E7F-B2E1-5392042DC9CE}"/>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4CFD5AD6-5F86-26D6-C9A7-D492A2DF6B3F}"/>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7" name="直線コネクタ 16">
              <a:extLst>
                <a:ext uri="{FF2B5EF4-FFF2-40B4-BE49-F238E27FC236}">
                  <a16:creationId xmlns:a16="http://schemas.microsoft.com/office/drawing/2014/main" id="{3D472605-E80E-D3FD-79B0-7E5F3D6FDA12}"/>
                </a:ext>
              </a:extLst>
            </p:cNvPr>
            <p:cNvCxnSpPr>
              <a:cxnSpLocks/>
            </p:cNvCxnSpPr>
            <p:nvPr/>
          </p:nvCxnSpPr>
          <p:spPr>
            <a:xfrm flipH="1">
              <a:off x="3671990" y="5319021"/>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A7388B4-BD67-68A5-D8E0-7A830C7418C0}"/>
                </a:ext>
              </a:extLst>
            </p:cNvPr>
            <p:cNvCxnSpPr>
              <a:cxnSpLocks/>
              <a:endCxn id="19" idx="4"/>
            </p:cNvCxnSpPr>
            <p:nvPr/>
          </p:nvCxnSpPr>
          <p:spPr>
            <a:xfrm>
              <a:off x="4705734" y="4778657"/>
              <a:ext cx="0" cy="31536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9" name="円/楕円 68">
              <a:extLst>
                <a:ext uri="{FF2B5EF4-FFF2-40B4-BE49-F238E27FC236}">
                  <a16:creationId xmlns:a16="http://schemas.microsoft.com/office/drawing/2014/main" id="{20F8C8AB-9AC4-83EC-FD2A-FED1846AFA96}"/>
                </a:ext>
              </a:extLst>
            </p:cNvPr>
            <p:cNvSpPr/>
            <p:nvPr/>
          </p:nvSpPr>
          <p:spPr>
            <a:xfrm rot="5400000">
              <a:off x="4705723" y="5049029"/>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0" name="直線コネクタ 19">
              <a:extLst>
                <a:ext uri="{FF2B5EF4-FFF2-40B4-BE49-F238E27FC236}">
                  <a16:creationId xmlns:a16="http://schemas.microsoft.com/office/drawing/2014/main" id="{ECEBDD57-C44B-3A0C-FF10-6A17AA36E289}"/>
                </a:ext>
              </a:extLst>
            </p:cNvPr>
            <p:cNvCxnSpPr>
              <a:cxnSpLocks/>
              <a:endCxn id="14" idx="2"/>
            </p:cNvCxnSpPr>
            <p:nvPr/>
          </p:nvCxnSpPr>
          <p:spPr>
            <a:xfrm>
              <a:off x="4752002" y="4599013"/>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385DF96E-BDCA-98EE-FBAE-3B37E433C653}"/>
                </a:ext>
              </a:extLst>
            </p:cNvPr>
            <p:cNvCxnSpPr>
              <a:cxnSpLocks/>
            </p:cNvCxnSpPr>
            <p:nvPr/>
          </p:nvCxnSpPr>
          <p:spPr>
            <a:xfrm>
              <a:off x="4752002" y="5139019"/>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2" name="Rectangle 93">
              <a:extLst>
                <a:ext uri="{FF2B5EF4-FFF2-40B4-BE49-F238E27FC236}">
                  <a16:creationId xmlns:a16="http://schemas.microsoft.com/office/drawing/2014/main" id="{76950704-2D95-D27A-A99B-0008D18C4F8F}"/>
                </a:ext>
              </a:extLst>
            </p:cNvPr>
            <p:cNvSpPr>
              <a:spLocks noChangeArrowheads="1"/>
            </p:cNvSpPr>
            <p:nvPr/>
          </p:nvSpPr>
          <p:spPr bwMode="auto">
            <a:xfrm>
              <a:off x="3311986" y="531902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3" name="Rectangle 93">
              <a:extLst>
                <a:ext uri="{FF2B5EF4-FFF2-40B4-BE49-F238E27FC236}">
                  <a16:creationId xmlns:a16="http://schemas.microsoft.com/office/drawing/2014/main" id="{31BBD1CE-9DE2-0146-90A2-343582EA2986}"/>
                </a:ext>
              </a:extLst>
            </p:cNvPr>
            <p:cNvSpPr>
              <a:spLocks noChangeArrowheads="1"/>
            </p:cNvSpPr>
            <p:nvPr/>
          </p:nvSpPr>
          <p:spPr bwMode="auto">
            <a:xfrm>
              <a:off x="3311986" y="423900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24" name="Rectangle 93">
              <a:extLst>
                <a:ext uri="{FF2B5EF4-FFF2-40B4-BE49-F238E27FC236}">
                  <a16:creationId xmlns:a16="http://schemas.microsoft.com/office/drawing/2014/main" id="{9EAA3F96-B8A1-5F34-31FE-300CBDDE0454}"/>
                </a:ext>
              </a:extLst>
            </p:cNvPr>
            <p:cNvSpPr>
              <a:spLocks noChangeArrowheads="1"/>
            </p:cNvSpPr>
            <p:nvPr/>
          </p:nvSpPr>
          <p:spPr bwMode="auto">
            <a:xfrm>
              <a:off x="5112006" y="423900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25" name="Rectangle 93">
              <a:extLst>
                <a:ext uri="{FF2B5EF4-FFF2-40B4-BE49-F238E27FC236}">
                  <a16:creationId xmlns:a16="http://schemas.microsoft.com/office/drawing/2014/main" id="{AEC3AE1B-C3EB-75C2-ADA4-A75713387CDF}"/>
                </a:ext>
              </a:extLst>
            </p:cNvPr>
            <p:cNvSpPr>
              <a:spLocks noChangeArrowheads="1"/>
            </p:cNvSpPr>
            <p:nvPr/>
          </p:nvSpPr>
          <p:spPr bwMode="auto">
            <a:xfrm>
              <a:off x="5112006" y="5319021"/>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26" name="直線コネクタ 25">
              <a:extLst>
                <a:ext uri="{FF2B5EF4-FFF2-40B4-BE49-F238E27FC236}">
                  <a16:creationId xmlns:a16="http://schemas.microsoft.com/office/drawing/2014/main" id="{B53F7639-AEF9-295C-4577-198EE2CD2ACA}"/>
                </a:ext>
              </a:extLst>
            </p:cNvPr>
            <p:cNvCxnSpPr>
              <a:cxnSpLocks/>
            </p:cNvCxnSpPr>
            <p:nvPr/>
          </p:nvCxnSpPr>
          <p:spPr>
            <a:xfrm flipH="1">
              <a:off x="4752002" y="5319021"/>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E1F44D4E-ADEB-62DA-8527-4EE416EF6B02}"/>
                </a:ext>
              </a:extLst>
            </p:cNvPr>
            <p:cNvCxnSpPr>
              <a:cxnSpLocks/>
            </p:cNvCxnSpPr>
            <p:nvPr/>
          </p:nvCxnSpPr>
          <p:spPr>
            <a:xfrm flipH="1">
              <a:off x="3311986" y="5319021"/>
              <a:ext cx="450543"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B3455A11-01BB-0FB0-7239-94E564CC541B}"/>
                </a:ext>
              </a:extLst>
            </p:cNvPr>
            <p:cNvCxnSpPr>
              <a:cxnSpLocks/>
            </p:cNvCxnSpPr>
            <p:nvPr/>
          </p:nvCxnSpPr>
          <p:spPr>
            <a:xfrm flipH="1">
              <a:off x="4752002" y="4599013"/>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37" name="Rectangle 93">
            <a:extLst>
              <a:ext uri="{FF2B5EF4-FFF2-40B4-BE49-F238E27FC236}">
                <a16:creationId xmlns:a16="http://schemas.microsoft.com/office/drawing/2014/main" id="{DB7BDC6F-54C0-FBB0-AA8F-BF28F308DF34}"/>
              </a:ext>
            </a:extLst>
          </p:cNvPr>
          <p:cNvSpPr>
            <a:spLocks noChangeArrowheads="1"/>
          </p:cNvSpPr>
          <p:nvPr/>
        </p:nvSpPr>
        <p:spPr bwMode="auto">
          <a:xfrm>
            <a:off x="3221985" y="621903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6"/>
                </a:solidFill>
              </a:rPr>
              <a:t>1</a:t>
            </a:r>
          </a:p>
        </p:txBody>
      </p:sp>
      <p:grpSp>
        <p:nvGrpSpPr>
          <p:cNvPr id="38" name="グループ化 37">
            <a:extLst>
              <a:ext uri="{FF2B5EF4-FFF2-40B4-BE49-F238E27FC236}">
                <a16:creationId xmlns:a16="http://schemas.microsoft.com/office/drawing/2014/main" id="{A81674E2-91D4-1C1F-17CB-6655CAAE892C}"/>
              </a:ext>
            </a:extLst>
          </p:cNvPr>
          <p:cNvGrpSpPr/>
          <p:nvPr/>
        </p:nvGrpSpPr>
        <p:grpSpPr>
          <a:xfrm>
            <a:off x="3221985" y="4869374"/>
            <a:ext cx="2431102" cy="1890379"/>
            <a:chOff x="3041983" y="3789004"/>
            <a:chExt cx="2431102" cy="1890379"/>
          </a:xfrm>
        </p:grpSpPr>
        <p:cxnSp>
          <p:nvCxnSpPr>
            <p:cNvPr id="39" name="直線コネクタ 38">
              <a:extLst>
                <a:ext uri="{FF2B5EF4-FFF2-40B4-BE49-F238E27FC236}">
                  <a16:creationId xmlns:a16="http://schemas.microsoft.com/office/drawing/2014/main" id="{53549BB3-687C-918C-1B98-6615BC3F7A4F}"/>
                </a:ext>
              </a:extLst>
            </p:cNvPr>
            <p:cNvCxnSpPr>
              <a:cxnSpLocks/>
            </p:cNvCxnSpPr>
            <p:nvPr/>
          </p:nvCxnSpPr>
          <p:spPr>
            <a:xfrm flipV="1">
              <a:off x="3311986" y="414900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5A3793B8-C9F6-5199-66EE-2EBECB2FAD07}"/>
                </a:ext>
              </a:extLst>
            </p:cNvPr>
            <p:cNvCxnSpPr/>
            <p:nvPr/>
          </p:nvCxnSpPr>
          <p:spPr>
            <a:xfrm>
              <a:off x="3131984" y="4149008"/>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4" name="Rectangle 93">
              <a:extLst>
                <a:ext uri="{FF2B5EF4-FFF2-40B4-BE49-F238E27FC236}">
                  <a16:creationId xmlns:a16="http://schemas.microsoft.com/office/drawing/2014/main" id="{C68537BD-2DA8-0CBF-904F-E01B4B20600B}"/>
                </a:ext>
              </a:extLst>
            </p:cNvPr>
            <p:cNvSpPr>
              <a:spLocks noChangeArrowheads="1"/>
            </p:cNvSpPr>
            <p:nvPr/>
          </p:nvSpPr>
          <p:spPr bwMode="auto">
            <a:xfrm>
              <a:off x="3041983"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5" name="正方形/長方形 44">
              <a:extLst>
                <a:ext uri="{FF2B5EF4-FFF2-40B4-BE49-F238E27FC236}">
                  <a16:creationId xmlns:a16="http://schemas.microsoft.com/office/drawing/2014/main" id="{308AC55B-2A90-37EF-B6DC-8E3B9FA27813}"/>
                </a:ext>
              </a:extLst>
            </p:cNvPr>
            <p:cNvSpPr/>
            <p:nvPr/>
          </p:nvSpPr>
          <p:spPr bwMode="auto">
            <a:xfrm>
              <a:off x="3671990" y="4509012"/>
              <a:ext cx="1440016"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46" name="円/楕円 69">
              <a:extLst>
                <a:ext uri="{FF2B5EF4-FFF2-40B4-BE49-F238E27FC236}">
                  <a16:creationId xmlns:a16="http://schemas.microsoft.com/office/drawing/2014/main" id="{04C88224-2FA0-0CDE-9CE2-4AECC0D7BE73}"/>
                </a:ext>
              </a:extLst>
            </p:cNvPr>
            <p:cNvSpPr/>
            <p:nvPr/>
          </p:nvSpPr>
          <p:spPr>
            <a:xfrm rot="5400000">
              <a:off x="4708257" y="4779015"/>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47" name="直線コネクタ 46">
              <a:extLst>
                <a:ext uri="{FF2B5EF4-FFF2-40B4-BE49-F238E27FC236}">
                  <a16:creationId xmlns:a16="http://schemas.microsoft.com/office/drawing/2014/main" id="{7C8C726E-FCFB-3B90-17E6-8309452ED6AA}"/>
                </a:ext>
              </a:extLst>
            </p:cNvPr>
            <p:cNvCxnSpPr>
              <a:cxnSpLocks/>
            </p:cNvCxnSpPr>
            <p:nvPr/>
          </p:nvCxnSpPr>
          <p:spPr>
            <a:xfrm flipH="1">
              <a:off x="3311986" y="4599013"/>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48" name="グループ化 47">
              <a:extLst>
                <a:ext uri="{FF2B5EF4-FFF2-40B4-BE49-F238E27FC236}">
                  <a16:creationId xmlns:a16="http://schemas.microsoft.com/office/drawing/2014/main" id="{827048A3-3D8F-0611-59A2-B47E9FC7F292}"/>
                </a:ext>
              </a:extLst>
            </p:cNvPr>
            <p:cNvGrpSpPr/>
            <p:nvPr/>
          </p:nvGrpSpPr>
          <p:grpSpPr>
            <a:xfrm>
              <a:off x="3851992" y="4599013"/>
              <a:ext cx="360004" cy="720007"/>
              <a:chOff x="3131985" y="5049018"/>
              <a:chExt cx="180002" cy="437056"/>
            </a:xfrm>
          </p:grpSpPr>
          <p:grpSp>
            <p:nvGrpSpPr>
              <p:cNvPr id="61" name="グループ化 60">
                <a:extLst>
                  <a:ext uri="{FF2B5EF4-FFF2-40B4-BE49-F238E27FC236}">
                    <a16:creationId xmlns:a16="http://schemas.microsoft.com/office/drawing/2014/main" id="{AA5D82C3-B3EE-53A2-1574-CB3E6A262029}"/>
                  </a:ext>
                </a:extLst>
              </p:cNvPr>
              <p:cNvGrpSpPr/>
              <p:nvPr/>
            </p:nvGrpSpPr>
            <p:grpSpPr>
              <a:xfrm>
                <a:off x="3131985" y="5139021"/>
                <a:ext cx="180002" cy="254126"/>
                <a:chOff x="3131984" y="5191944"/>
                <a:chExt cx="270003" cy="201854"/>
              </a:xfrm>
            </p:grpSpPr>
            <p:sp>
              <p:nvSpPr>
                <p:cNvPr id="64" name="Freeform 42">
                  <a:extLst>
                    <a:ext uri="{FF2B5EF4-FFF2-40B4-BE49-F238E27FC236}">
                      <a16:creationId xmlns:a16="http://schemas.microsoft.com/office/drawing/2014/main" id="{381EB1E9-3A90-22BB-5977-AAA74B87BBD0}"/>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65" name="Freeform 42">
                  <a:extLst>
                    <a:ext uri="{FF2B5EF4-FFF2-40B4-BE49-F238E27FC236}">
                      <a16:creationId xmlns:a16="http://schemas.microsoft.com/office/drawing/2014/main" id="{87552BB2-2661-A2CB-4189-586DC7FE9FA9}"/>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66" name="Freeform 42">
                  <a:extLst>
                    <a:ext uri="{FF2B5EF4-FFF2-40B4-BE49-F238E27FC236}">
                      <a16:creationId xmlns:a16="http://schemas.microsoft.com/office/drawing/2014/main" id="{9E83E2E6-2B59-7673-2499-FEEC1B23E1F7}"/>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67" name="Freeform 42">
                  <a:extLst>
                    <a:ext uri="{FF2B5EF4-FFF2-40B4-BE49-F238E27FC236}">
                      <a16:creationId xmlns:a16="http://schemas.microsoft.com/office/drawing/2014/main" id="{370FF0D3-1378-31BD-4A67-304C9C5F0615}"/>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62" name="直線コネクタ 61">
                <a:extLst>
                  <a:ext uri="{FF2B5EF4-FFF2-40B4-BE49-F238E27FC236}">
                    <a16:creationId xmlns:a16="http://schemas.microsoft.com/office/drawing/2014/main" id="{E32FB739-CE2A-8EA8-37F2-9BFEFBF74D15}"/>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FAF101A8-C57E-C498-1AAC-72EF427D7BE8}"/>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49" name="直線コネクタ 48">
              <a:extLst>
                <a:ext uri="{FF2B5EF4-FFF2-40B4-BE49-F238E27FC236}">
                  <a16:creationId xmlns:a16="http://schemas.microsoft.com/office/drawing/2014/main" id="{713CBEF6-8D78-D3F7-ACE4-81AAFE3A07B0}"/>
                </a:ext>
              </a:extLst>
            </p:cNvPr>
            <p:cNvCxnSpPr>
              <a:cxnSpLocks/>
            </p:cNvCxnSpPr>
            <p:nvPr/>
          </p:nvCxnSpPr>
          <p:spPr>
            <a:xfrm flipH="1">
              <a:off x="3671990" y="5319021"/>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DB01B814-86E8-9BCE-7B20-4814638CFD8A}"/>
                </a:ext>
              </a:extLst>
            </p:cNvPr>
            <p:cNvCxnSpPr>
              <a:cxnSpLocks/>
              <a:endCxn id="51" idx="4"/>
            </p:cNvCxnSpPr>
            <p:nvPr/>
          </p:nvCxnSpPr>
          <p:spPr>
            <a:xfrm>
              <a:off x="4572000" y="4779015"/>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1" name="円/楕円 68">
              <a:extLst>
                <a:ext uri="{FF2B5EF4-FFF2-40B4-BE49-F238E27FC236}">
                  <a16:creationId xmlns:a16="http://schemas.microsoft.com/office/drawing/2014/main" id="{EF16EBE7-65C9-2933-6CF4-C16B3045DEB2}"/>
                </a:ext>
              </a:extLst>
            </p:cNvPr>
            <p:cNvSpPr/>
            <p:nvPr/>
          </p:nvSpPr>
          <p:spPr>
            <a:xfrm rot="5400000">
              <a:off x="4705723" y="5049029"/>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2" name="直線コネクタ 51">
              <a:extLst>
                <a:ext uri="{FF2B5EF4-FFF2-40B4-BE49-F238E27FC236}">
                  <a16:creationId xmlns:a16="http://schemas.microsoft.com/office/drawing/2014/main" id="{BF41A05C-AA5D-D4A8-933A-46A0DB139671}"/>
                </a:ext>
              </a:extLst>
            </p:cNvPr>
            <p:cNvCxnSpPr>
              <a:cxnSpLocks/>
              <a:endCxn id="46" idx="2"/>
            </p:cNvCxnSpPr>
            <p:nvPr/>
          </p:nvCxnSpPr>
          <p:spPr>
            <a:xfrm>
              <a:off x="4752002" y="4599013"/>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02584A07-AF5F-BC89-D6B9-03A4E1EB4BF5}"/>
                </a:ext>
              </a:extLst>
            </p:cNvPr>
            <p:cNvCxnSpPr>
              <a:cxnSpLocks/>
            </p:cNvCxnSpPr>
            <p:nvPr/>
          </p:nvCxnSpPr>
          <p:spPr>
            <a:xfrm>
              <a:off x="4752002" y="5139019"/>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4" name="Rectangle 93">
              <a:extLst>
                <a:ext uri="{FF2B5EF4-FFF2-40B4-BE49-F238E27FC236}">
                  <a16:creationId xmlns:a16="http://schemas.microsoft.com/office/drawing/2014/main" id="{A7DAC1D6-FF4B-E1A8-FA0E-7FFC878EA3EB}"/>
                </a:ext>
              </a:extLst>
            </p:cNvPr>
            <p:cNvSpPr>
              <a:spLocks noChangeArrowheads="1"/>
            </p:cNvSpPr>
            <p:nvPr/>
          </p:nvSpPr>
          <p:spPr bwMode="auto">
            <a:xfrm>
              <a:off x="3311986" y="531902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55" name="Rectangle 93">
              <a:extLst>
                <a:ext uri="{FF2B5EF4-FFF2-40B4-BE49-F238E27FC236}">
                  <a16:creationId xmlns:a16="http://schemas.microsoft.com/office/drawing/2014/main" id="{B14686D2-15B8-0407-D3AD-47368EAC8028}"/>
                </a:ext>
              </a:extLst>
            </p:cNvPr>
            <p:cNvSpPr>
              <a:spLocks noChangeArrowheads="1"/>
            </p:cNvSpPr>
            <p:nvPr/>
          </p:nvSpPr>
          <p:spPr bwMode="auto">
            <a:xfrm>
              <a:off x="3311986" y="423900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56" name="Rectangle 93">
              <a:extLst>
                <a:ext uri="{FF2B5EF4-FFF2-40B4-BE49-F238E27FC236}">
                  <a16:creationId xmlns:a16="http://schemas.microsoft.com/office/drawing/2014/main" id="{F0DEDFDB-55ED-2E20-74B4-B480393566F9}"/>
                </a:ext>
              </a:extLst>
            </p:cNvPr>
            <p:cNvSpPr>
              <a:spLocks noChangeArrowheads="1"/>
            </p:cNvSpPr>
            <p:nvPr/>
          </p:nvSpPr>
          <p:spPr bwMode="auto">
            <a:xfrm>
              <a:off x="5112006" y="423900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57" name="Rectangle 93">
              <a:extLst>
                <a:ext uri="{FF2B5EF4-FFF2-40B4-BE49-F238E27FC236}">
                  <a16:creationId xmlns:a16="http://schemas.microsoft.com/office/drawing/2014/main" id="{A5C056B7-AEEE-35A4-CC66-0728436D3464}"/>
                </a:ext>
              </a:extLst>
            </p:cNvPr>
            <p:cNvSpPr>
              <a:spLocks noChangeArrowheads="1"/>
            </p:cNvSpPr>
            <p:nvPr/>
          </p:nvSpPr>
          <p:spPr bwMode="auto">
            <a:xfrm>
              <a:off x="5112006" y="5319021"/>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58" name="直線コネクタ 57">
              <a:extLst>
                <a:ext uri="{FF2B5EF4-FFF2-40B4-BE49-F238E27FC236}">
                  <a16:creationId xmlns:a16="http://schemas.microsoft.com/office/drawing/2014/main" id="{8CFE5C2C-B439-A144-083E-EAFCDA995D78}"/>
                </a:ext>
              </a:extLst>
            </p:cNvPr>
            <p:cNvCxnSpPr>
              <a:cxnSpLocks/>
            </p:cNvCxnSpPr>
            <p:nvPr/>
          </p:nvCxnSpPr>
          <p:spPr>
            <a:xfrm flipH="1">
              <a:off x="4752002" y="5319021"/>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769EF1AD-60CF-7519-DC48-74512FC2E8E3}"/>
                </a:ext>
              </a:extLst>
            </p:cNvPr>
            <p:cNvCxnSpPr>
              <a:cxnSpLocks/>
            </p:cNvCxnSpPr>
            <p:nvPr/>
          </p:nvCxnSpPr>
          <p:spPr>
            <a:xfrm flipH="1">
              <a:off x="3311986" y="5319021"/>
              <a:ext cx="450543"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17715BAE-588C-77BD-2A34-6A3B40BB7317}"/>
                </a:ext>
              </a:extLst>
            </p:cNvPr>
            <p:cNvCxnSpPr>
              <a:cxnSpLocks/>
            </p:cNvCxnSpPr>
            <p:nvPr/>
          </p:nvCxnSpPr>
          <p:spPr>
            <a:xfrm flipH="1">
              <a:off x="4752002" y="4599013"/>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70" name="コンテンツ プレースホルダー 2">
            <a:extLst>
              <a:ext uri="{FF2B5EF4-FFF2-40B4-BE49-F238E27FC236}">
                <a16:creationId xmlns:a16="http://schemas.microsoft.com/office/drawing/2014/main" id="{AC95C320-FE38-7E57-BD68-449D317F22C6}"/>
              </a:ext>
            </a:extLst>
          </p:cNvPr>
          <p:cNvSpPr txBox="1">
            <a:spLocks/>
          </p:cNvSpPr>
          <p:nvPr/>
        </p:nvSpPr>
        <p:spPr bwMode="auto">
          <a:xfrm>
            <a:off x="701957" y="4059007"/>
            <a:ext cx="9180101" cy="36000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90000"/>
              <a:buFont typeface="Wingdings" panose="05000000000000000000" pitchFamily="2" charset="2"/>
              <a:buChar char="l"/>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lumMod val="60000"/>
                  <a:lumOff val="40000"/>
                </a:schemeClr>
              </a:buClr>
              <a:buSzPct val="7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300"/>
              </a:spcBef>
              <a:spcAft>
                <a:spcPts val="100"/>
              </a:spcAft>
              <a:buClr>
                <a:schemeClr val="accent4">
                  <a:lumMod val="60000"/>
                  <a:lumOff val="40000"/>
                </a:schemeClr>
              </a:buClr>
              <a:buSzPct val="6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lumMod val="60000"/>
                  <a:lumOff val="40000"/>
                </a:schemeClr>
              </a:buClr>
              <a:buSzPct val="8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5pPr>
            <a:lvl6pPr marL="18859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6pPr>
            <a:lvl7pPr marL="22288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7pPr>
            <a:lvl8pPr marL="25717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8pPr>
            <a:lvl9pPr marL="29146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9pPr>
          </a:lstStyle>
          <a:p>
            <a:r>
              <a:rPr lang="en-US" altLang="ja-JP" kern="0" dirty="0"/>
              <a:t>G </a:t>
            </a:r>
            <a:r>
              <a:rPr lang="ja-JP" altLang="en-US" kern="0" dirty="0"/>
              <a:t>が高電位（</a:t>
            </a:r>
            <a:r>
              <a:rPr lang="en-US" altLang="ja-JP" kern="0" dirty="0"/>
              <a:t>= 1</a:t>
            </a:r>
            <a:r>
              <a:rPr lang="ja-JP" altLang="en-US" kern="0" dirty="0"/>
              <a:t>）→ スイッチ </a:t>
            </a:r>
            <a:r>
              <a:rPr lang="en-US" altLang="ja-JP" kern="0" dirty="0"/>
              <a:t>OFF </a:t>
            </a:r>
          </a:p>
          <a:p>
            <a:pPr lvl="1"/>
            <a:r>
              <a:rPr lang="en-US" altLang="ja-JP" kern="0" dirty="0"/>
              <a:t>B~G </a:t>
            </a:r>
            <a:r>
              <a:rPr lang="ja-JP" altLang="en-US" kern="0" dirty="0"/>
              <a:t>間に電位差がないのでコイルが動作せず</a:t>
            </a:r>
            <a:endParaRPr lang="en-US" kern="0" dirty="0"/>
          </a:p>
        </p:txBody>
      </p:sp>
    </p:spTree>
    <p:extLst>
      <p:ext uri="{BB962C8B-B14F-4D97-AF65-F5344CB8AC3E}">
        <p14:creationId xmlns:p14="http://schemas.microsoft.com/office/powerpoint/2010/main" val="2453965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B73C90-A857-8A64-2EFD-05040F02B6A1}"/>
              </a:ext>
            </a:extLst>
          </p:cNvPr>
          <p:cNvSpPr>
            <a:spLocks noGrp="1"/>
          </p:cNvSpPr>
          <p:nvPr>
            <p:ph type="title"/>
          </p:nvPr>
        </p:nvSpPr>
        <p:spPr/>
        <p:txBody>
          <a:bodyPr/>
          <a:lstStyle/>
          <a:p>
            <a:r>
              <a:rPr kumimoji="1" lang="en-US" altLang="ja-JP" dirty="0"/>
              <a:t>P </a:t>
            </a:r>
            <a:r>
              <a:rPr kumimoji="1" lang="ja-JP" altLang="en-US" dirty="0"/>
              <a:t>型リレー</a:t>
            </a:r>
            <a:endParaRPr kumimoji="1" lang="en-US" dirty="0"/>
          </a:p>
        </p:txBody>
      </p:sp>
      <p:sp>
        <p:nvSpPr>
          <p:cNvPr id="3" name="コンテンツ プレースホルダー 2">
            <a:extLst>
              <a:ext uri="{FF2B5EF4-FFF2-40B4-BE49-F238E27FC236}">
                <a16:creationId xmlns:a16="http://schemas.microsoft.com/office/drawing/2014/main" id="{269ADB42-F714-F608-E050-CD791A2A80CE}"/>
              </a:ext>
            </a:extLst>
          </p:cNvPr>
          <p:cNvSpPr>
            <a:spLocks noGrp="1"/>
          </p:cNvSpPr>
          <p:nvPr>
            <p:ph sz="quarter" idx="10"/>
          </p:nvPr>
        </p:nvSpPr>
        <p:spPr>
          <a:xfrm>
            <a:off x="611956" y="1268976"/>
            <a:ext cx="8280092" cy="900010"/>
          </a:xfrm>
        </p:spPr>
        <p:txBody>
          <a:bodyPr/>
          <a:lstStyle/>
          <a:p>
            <a:r>
              <a:rPr kumimoji="1" lang="ja-JP" altLang="en-US" dirty="0"/>
              <a:t>左の省略系として右のように描く</a:t>
            </a:r>
            <a:endParaRPr kumimoji="1" lang="en-US" altLang="ja-JP" dirty="0"/>
          </a:p>
          <a:p>
            <a:pPr lvl="1"/>
            <a:r>
              <a:rPr kumimoji="1" lang="en-US" altLang="ja-JP" dirty="0"/>
              <a:t>G</a:t>
            </a:r>
            <a:r>
              <a:rPr lang="en-US" altLang="ja-JP" dirty="0"/>
              <a:t> </a:t>
            </a:r>
            <a:r>
              <a:rPr lang="ja-JP" altLang="en-US" dirty="0"/>
              <a:t>のところに白丸があるのが </a:t>
            </a:r>
            <a:r>
              <a:rPr lang="en-US" altLang="ja-JP" dirty="0"/>
              <a:t>N </a:t>
            </a:r>
            <a:r>
              <a:rPr lang="ja-JP" altLang="en-US" dirty="0"/>
              <a:t>型との描き方の違い</a:t>
            </a:r>
            <a:endParaRPr kumimoji="1" lang="en-US" altLang="ja-JP" dirty="0"/>
          </a:p>
        </p:txBody>
      </p:sp>
      <p:sp>
        <p:nvSpPr>
          <p:cNvPr id="33" name="Rectangle 93">
            <a:extLst>
              <a:ext uri="{FF2B5EF4-FFF2-40B4-BE49-F238E27FC236}">
                <a16:creationId xmlns:a16="http://schemas.microsoft.com/office/drawing/2014/main" id="{F98CD4B9-12DD-D57A-43E6-742C7617EB64}"/>
              </a:ext>
            </a:extLst>
          </p:cNvPr>
          <p:cNvSpPr>
            <a:spLocks noChangeArrowheads="1"/>
          </p:cNvSpPr>
          <p:nvPr/>
        </p:nvSpPr>
        <p:spPr bwMode="auto">
          <a:xfrm>
            <a:off x="431954" y="6129030"/>
            <a:ext cx="360004" cy="360362"/>
          </a:xfrm>
          <a:prstGeom prst="rect">
            <a:avLst/>
          </a:prstGeom>
          <a:noFill/>
          <a:ln w="12700" algn="ctr">
            <a:noFill/>
            <a:miter lim="800000"/>
            <a:headEnd/>
            <a:tailEnd/>
          </a:ln>
          <a:effectLst/>
        </p:spPr>
        <p:txBody>
          <a:bodyPr wrap="none" lIns="90000" tIns="46800" rIns="90000" bIns="46800" anchor="ctr"/>
          <a:lstStyle/>
          <a:p>
            <a:endParaRPr lang="en-US" altLang="ja-JP" dirty="0"/>
          </a:p>
        </p:txBody>
      </p:sp>
      <p:graphicFrame>
        <p:nvGraphicFramePr>
          <p:cNvPr id="29" name="Group 383">
            <a:extLst>
              <a:ext uri="{FF2B5EF4-FFF2-40B4-BE49-F238E27FC236}">
                <a16:creationId xmlns:a16="http://schemas.microsoft.com/office/drawing/2014/main" id="{28A148CA-9AAE-EEAE-B253-D118670C70A2}"/>
              </a:ext>
            </a:extLst>
          </p:cNvPr>
          <p:cNvGraphicFramePr>
            <a:graphicFrameLocks/>
          </p:cNvGraphicFramePr>
          <p:nvPr>
            <p:extLst>
              <p:ext uri="{D42A27DB-BD31-4B8C-83A1-F6EECF244321}">
                <p14:modId xmlns:p14="http://schemas.microsoft.com/office/powerpoint/2010/main" val="2604721729"/>
              </p:ext>
            </p:extLst>
          </p:nvPr>
        </p:nvGraphicFramePr>
        <p:xfrm>
          <a:off x="4211996" y="4869016"/>
          <a:ext cx="1080012" cy="1243014"/>
        </p:xfrm>
        <a:graphic>
          <a:graphicData uri="http://schemas.openxmlformats.org/drawingml/2006/table">
            <a:tbl>
              <a:tblPr/>
              <a:tblGrid>
                <a:gridCol w="360004">
                  <a:extLst>
                    <a:ext uri="{9D8B030D-6E8A-4147-A177-3AD203B41FA5}">
                      <a16:colId xmlns:a16="http://schemas.microsoft.com/office/drawing/2014/main" val="20000"/>
                    </a:ext>
                  </a:extLst>
                </a:gridCol>
                <a:gridCol w="720008">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G</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D~S</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ON</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OFF</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24" name="グループ化 23">
            <a:extLst>
              <a:ext uri="{FF2B5EF4-FFF2-40B4-BE49-F238E27FC236}">
                <a16:creationId xmlns:a16="http://schemas.microsoft.com/office/drawing/2014/main" id="{9DE2D13F-7626-D2AE-211C-8755CCB2C87A}"/>
              </a:ext>
            </a:extLst>
          </p:cNvPr>
          <p:cNvGrpSpPr/>
          <p:nvPr/>
        </p:nvGrpSpPr>
        <p:grpSpPr>
          <a:xfrm>
            <a:off x="1781969" y="2619349"/>
            <a:ext cx="2431102" cy="1890379"/>
            <a:chOff x="3041983" y="3789004"/>
            <a:chExt cx="2431102" cy="1890379"/>
          </a:xfrm>
        </p:grpSpPr>
        <p:cxnSp>
          <p:nvCxnSpPr>
            <p:cNvPr id="32" name="直線コネクタ 31">
              <a:extLst>
                <a:ext uri="{FF2B5EF4-FFF2-40B4-BE49-F238E27FC236}">
                  <a16:creationId xmlns:a16="http://schemas.microsoft.com/office/drawing/2014/main" id="{F02C3CA8-B00B-0250-FD9A-715909383907}"/>
                </a:ext>
              </a:extLst>
            </p:cNvPr>
            <p:cNvCxnSpPr>
              <a:cxnSpLocks/>
            </p:cNvCxnSpPr>
            <p:nvPr/>
          </p:nvCxnSpPr>
          <p:spPr>
            <a:xfrm flipV="1">
              <a:off x="3311986" y="414900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204FFD18-DD55-C032-2ADF-9A4ED0B49E8B}"/>
                </a:ext>
              </a:extLst>
            </p:cNvPr>
            <p:cNvCxnSpPr/>
            <p:nvPr/>
          </p:nvCxnSpPr>
          <p:spPr>
            <a:xfrm>
              <a:off x="3131984" y="4149008"/>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2" name="Rectangle 93">
              <a:extLst>
                <a:ext uri="{FF2B5EF4-FFF2-40B4-BE49-F238E27FC236}">
                  <a16:creationId xmlns:a16="http://schemas.microsoft.com/office/drawing/2014/main" id="{AC7EEC5B-4441-CFD2-CC55-3A8515C98DB3}"/>
                </a:ext>
              </a:extLst>
            </p:cNvPr>
            <p:cNvSpPr>
              <a:spLocks noChangeArrowheads="1"/>
            </p:cNvSpPr>
            <p:nvPr/>
          </p:nvSpPr>
          <p:spPr bwMode="auto">
            <a:xfrm>
              <a:off x="3041983"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3" name="正方形/長方形 42">
              <a:extLst>
                <a:ext uri="{FF2B5EF4-FFF2-40B4-BE49-F238E27FC236}">
                  <a16:creationId xmlns:a16="http://schemas.microsoft.com/office/drawing/2014/main" id="{FFB80C57-B1EF-7FF9-54F1-683B80FE05C2}"/>
                </a:ext>
              </a:extLst>
            </p:cNvPr>
            <p:cNvSpPr/>
            <p:nvPr/>
          </p:nvSpPr>
          <p:spPr bwMode="auto">
            <a:xfrm>
              <a:off x="3671990" y="4509012"/>
              <a:ext cx="1440016"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44" name="円/楕円 69">
              <a:extLst>
                <a:ext uri="{FF2B5EF4-FFF2-40B4-BE49-F238E27FC236}">
                  <a16:creationId xmlns:a16="http://schemas.microsoft.com/office/drawing/2014/main" id="{FFDB2FBE-8F5E-3CB7-9F19-B8900D52BD87}"/>
                </a:ext>
              </a:extLst>
            </p:cNvPr>
            <p:cNvSpPr/>
            <p:nvPr/>
          </p:nvSpPr>
          <p:spPr>
            <a:xfrm rot="5400000">
              <a:off x="4708257" y="4779015"/>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45" name="直線コネクタ 44">
              <a:extLst>
                <a:ext uri="{FF2B5EF4-FFF2-40B4-BE49-F238E27FC236}">
                  <a16:creationId xmlns:a16="http://schemas.microsoft.com/office/drawing/2014/main" id="{C779E84C-8E35-D15F-0BEC-4E3220D2135C}"/>
                </a:ext>
              </a:extLst>
            </p:cNvPr>
            <p:cNvCxnSpPr>
              <a:cxnSpLocks/>
            </p:cNvCxnSpPr>
            <p:nvPr/>
          </p:nvCxnSpPr>
          <p:spPr>
            <a:xfrm flipH="1">
              <a:off x="3311986" y="4599013"/>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46" name="グループ化 45">
              <a:extLst>
                <a:ext uri="{FF2B5EF4-FFF2-40B4-BE49-F238E27FC236}">
                  <a16:creationId xmlns:a16="http://schemas.microsoft.com/office/drawing/2014/main" id="{97BBC831-E6EF-4912-27FE-CEAD42454F33}"/>
                </a:ext>
              </a:extLst>
            </p:cNvPr>
            <p:cNvGrpSpPr/>
            <p:nvPr/>
          </p:nvGrpSpPr>
          <p:grpSpPr>
            <a:xfrm>
              <a:off x="3851992" y="4599013"/>
              <a:ext cx="360004" cy="720007"/>
              <a:chOff x="3131985" y="5049018"/>
              <a:chExt cx="180002" cy="437056"/>
            </a:xfrm>
          </p:grpSpPr>
          <p:grpSp>
            <p:nvGrpSpPr>
              <p:cNvPr id="69" name="グループ化 68">
                <a:extLst>
                  <a:ext uri="{FF2B5EF4-FFF2-40B4-BE49-F238E27FC236}">
                    <a16:creationId xmlns:a16="http://schemas.microsoft.com/office/drawing/2014/main" id="{443A3CB1-AF90-8DC5-DC34-995F0EBF956C}"/>
                  </a:ext>
                </a:extLst>
              </p:cNvPr>
              <p:cNvGrpSpPr/>
              <p:nvPr/>
            </p:nvGrpSpPr>
            <p:grpSpPr>
              <a:xfrm>
                <a:off x="3131985" y="5139021"/>
                <a:ext cx="180002" cy="254126"/>
                <a:chOff x="3131984" y="5191944"/>
                <a:chExt cx="270003" cy="201854"/>
              </a:xfrm>
            </p:grpSpPr>
            <p:sp>
              <p:nvSpPr>
                <p:cNvPr id="74" name="Freeform 42">
                  <a:extLst>
                    <a:ext uri="{FF2B5EF4-FFF2-40B4-BE49-F238E27FC236}">
                      <a16:creationId xmlns:a16="http://schemas.microsoft.com/office/drawing/2014/main" id="{5947B35B-6096-FFDA-6EE7-8E9D75FAA967}"/>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75" name="Freeform 42">
                  <a:extLst>
                    <a:ext uri="{FF2B5EF4-FFF2-40B4-BE49-F238E27FC236}">
                      <a16:creationId xmlns:a16="http://schemas.microsoft.com/office/drawing/2014/main" id="{9D411C44-92A5-6C6C-458B-3AE9CAB7F174}"/>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76" name="Freeform 42">
                  <a:extLst>
                    <a:ext uri="{FF2B5EF4-FFF2-40B4-BE49-F238E27FC236}">
                      <a16:creationId xmlns:a16="http://schemas.microsoft.com/office/drawing/2014/main" id="{3C371CDD-34EC-3454-0EEB-765539ED1838}"/>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78" name="Freeform 42">
                  <a:extLst>
                    <a:ext uri="{FF2B5EF4-FFF2-40B4-BE49-F238E27FC236}">
                      <a16:creationId xmlns:a16="http://schemas.microsoft.com/office/drawing/2014/main" id="{D66CD7DC-4A6B-BEC0-ED0A-D448ECC9FCE4}"/>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70" name="直線コネクタ 69">
                <a:extLst>
                  <a:ext uri="{FF2B5EF4-FFF2-40B4-BE49-F238E27FC236}">
                    <a16:creationId xmlns:a16="http://schemas.microsoft.com/office/drawing/2014/main" id="{93C0B0F2-86AC-DECE-3765-D38115CF0F85}"/>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A5914E39-C0A7-229C-5AF4-620FA09B35F6}"/>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47" name="直線コネクタ 46">
              <a:extLst>
                <a:ext uri="{FF2B5EF4-FFF2-40B4-BE49-F238E27FC236}">
                  <a16:creationId xmlns:a16="http://schemas.microsoft.com/office/drawing/2014/main" id="{97EF21A9-BC7B-A772-572A-7C6A30EB68E4}"/>
                </a:ext>
              </a:extLst>
            </p:cNvPr>
            <p:cNvCxnSpPr>
              <a:cxnSpLocks/>
            </p:cNvCxnSpPr>
            <p:nvPr/>
          </p:nvCxnSpPr>
          <p:spPr>
            <a:xfrm flipH="1">
              <a:off x="3671990" y="5319021"/>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EEFF6283-3F18-3BCC-2735-6C630F8E69FF}"/>
                </a:ext>
              </a:extLst>
            </p:cNvPr>
            <p:cNvCxnSpPr>
              <a:cxnSpLocks/>
              <a:endCxn id="50" idx="4"/>
            </p:cNvCxnSpPr>
            <p:nvPr/>
          </p:nvCxnSpPr>
          <p:spPr>
            <a:xfrm>
              <a:off x="4705734" y="4778657"/>
              <a:ext cx="0" cy="31536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0" name="円/楕円 68">
              <a:extLst>
                <a:ext uri="{FF2B5EF4-FFF2-40B4-BE49-F238E27FC236}">
                  <a16:creationId xmlns:a16="http://schemas.microsoft.com/office/drawing/2014/main" id="{22D40220-F0F1-B5AA-4406-F0B9208E6AE1}"/>
                </a:ext>
              </a:extLst>
            </p:cNvPr>
            <p:cNvSpPr/>
            <p:nvPr/>
          </p:nvSpPr>
          <p:spPr>
            <a:xfrm rot="5400000">
              <a:off x="4705723" y="5049029"/>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1" name="直線コネクタ 50">
              <a:extLst>
                <a:ext uri="{FF2B5EF4-FFF2-40B4-BE49-F238E27FC236}">
                  <a16:creationId xmlns:a16="http://schemas.microsoft.com/office/drawing/2014/main" id="{89C35317-7D49-4072-8FD0-AB22F7450DD9}"/>
                </a:ext>
              </a:extLst>
            </p:cNvPr>
            <p:cNvCxnSpPr>
              <a:cxnSpLocks/>
              <a:endCxn id="44" idx="2"/>
            </p:cNvCxnSpPr>
            <p:nvPr/>
          </p:nvCxnSpPr>
          <p:spPr>
            <a:xfrm>
              <a:off x="4752002" y="4599013"/>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16AAD31B-3589-5476-F326-4E7ED0D06C05}"/>
                </a:ext>
              </a:extLst>
            </p:cNvPr>
            <p:cNvCxnSpPr>
              <a:cxnSpLocks/>
            </p:cNvCxnSpPr>
            <p:nvPr/>
          </p:nvCxnSpPr>
          <p:spPr>
            <a:xfrm>
              <a:off x="4752002" y="5139019"/>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4" name="Rectangle 93">
              <a:extLst>
                <a:ext uri="{FF2B5EF4-FFF2-40B4-BE49-F238E27FC236}">
                  <a16:creationId xmlns:a16="http://schemas.microsoft.com/office/drawing/2014/main" id="{336AC6D2-F6A3-FDF0-845F-50DEBCBC7FBE}"/>
                </a:ext>
              </a:extLst>
            </p:cNvPr>
            <p:cNvSpPr>
              <a:spLocks noChangeArrowheads="1"/>
            </p:cNvSpPr>
            <p:nvPr/>
          </p:nvSpPr>
          <p:spPr bwMode="auto">
            <a:xfrm>
              <a:off x="3311986" y="531902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55" name="Rectangle 93">
              <a:extLst>
                <a:ext uri="{FF2B5EF4-FFF2-40B4-BE49-F238E27FC236}">
                  <a16:creationId xmlns:a16="http://schemas.microsoft.com/office/drawing/2014/main" id="{D8CCB555-BB58-C415-3BBC-5245582DBA65}"/>
                </a:ext>
              </a:extLst>
            </p:cNvPr>
            <p:cNvSpPr>
              <a:spLocks noChangeArrowheads="1"/>
            </p:cNvSpPr>
            <p:nvPr/>
          </p:nvSpPr>
          <p:spPr bwMode="auto">
            <a:xfrm>
              <a:off x="3311986" y="423900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61" name="Rectangle 93">
              <a:extLst>
                <a:ext uri="{FF2B5EF4-FFF2-40B4-BE49-F238E27FC236}">
                  <a16:creationId xmlns:a16="http://schemas.microsoft.com/office/drawing/2014/main" id="{3C4F5428-10F1-4053-80DE-587ABF571A80}"/>
                </a:ext>
              </a:extLst>
            </p:cNvPr>
            <p:cNvSpPr>
              <a:spLocks noChangeArrowheads="1"/>
            </p:cNvSpPr>
            <p:nvPr/>
          </p:nvSpPr>
          <p:spPr bwMode="auto">
            <a:xfrm>
              <a:off x="5112006" y="423900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65" name="Rectangle 93">
              <a:extLst>
                <a:ext uri="{FF2B5EF4-FFF2-40B4-BE49-F238E27FC236}">
                  <a16:creationId xmlns:a16="http://schemas.microsoft.com/office/drawing/2014/main" id="{592F5C67-C681-95DA-3C06-EE3700A9C120}"/>
                </a:ext>
              </a:extLst>
            </p:cNvPr>
            <p:cNvSpPr>
              <a:spLocks noChangeArrowheads="1"/>
            </p:cNvSpPr>
            <p:nvPr/>
          </p:nvSpPr>
          <p:spPr bwMode="auto">
            <a:xfrm>
              <a:off x="5112006" y="5319021"/>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66" name="直線コネクタ 65">
              <a:extLst>
                <a:ext uri="{FF2B5EF4-FFF2-40B4-BE49-F238E27FC236}">
                  <a16:creationId xmlns:a16="http://schemas.microsoft.com/office/drawing/2014/main" id="{6C036EFE-9887-1620-9D5C-3A8AA3F23F25}"/>
                </a:ext>
              </a:extLst>
            </p:cNvPr>
            <p:cNvCxnSpPr>
              <a:cxnSpLocks/>
            </p:cNvCxnSpPr>
            <p:nvPr/>
          </p:nvCxnSpPr>
          <p:spPr>
            <a:xfrm flipH="1">
              <a:off x="4752002" y="5319021"/>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D2277C0C-C01C-D82E-0A99-5EB5569E9FD9}"/>
                </a:ext>
              </a:extLst>
            </p:cNvPr>
            <p:cNvCxnSpPr>
              <a:cxnSpLocks/>
            </p:cNvCxnSpPr>
            <p:nvPr/>
          </p:nvCxnSpPr>
          <p:spPr>
            <a:xfrm flipH="1">
              <a:off x="3311986" y="5319021"/>
              <a:ext cx="450543"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4C3163DF-45EE-1A75-E467-B6C0B89C5CE8}"/>
                </a:ext>
              </a:extLst>
            </p:cNvPr>
            <p:cNvCxnSpPr>
              <a:cxnSpLocks/>
            </p:cNvCxnSpPr>
            <p:nvPr/>
          </p:nvCxnSpPr>
          <p:spPr>
            <a:xfrm flipH="1">
              <a:off x="4752002" y="4599013"/>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80" name="グループ化 79">
            <a:extLst>
              <a:ext uri="{FF2B5EF4-FFF2-40B4-BE49-F238E27FC236}">
                <a16:creationId xmlns:a16="http://schemas.microsoft.com/office/drawing/2014/main" id="{82699522-877F-7354-EFED-D8DD0AC6835D}"/>
              </a:ext>
            </a:extLst>
          </p:cNvPr>
          <p:cNvGrpSpPr/>
          <p:nvPr/>
        </p:nvGrpSpPr>
        <p:grpSpPr>
          <a:xfrm>
            <a:off x="5202007" y="2708992"/>
            <a:ext cx="1531092" cy="1440374"/>
            <a:chOff x="5202007" y="2708992"/>
            <a:chExt cx="1531092" cy="1440374"/>
          </a:xfrm>
        </p:grpSpPr>
        <p:grpSp>
          <p:nvGrpSpPr>
            <p:cNvPr id="31" name="グループ化 30">
              <a:extLst>
                <a:ext uri="{FF2B5EF4-FFF2-40B4-BE49-F238E27FC236}">
                  <a16:creationId xmlns:a16="http://schemas.microsoft.com/office/drawing/2014/main" id="{979102F4-D96C-21AE-DDA5-D303E779121F}"/>
                </a:ext>
              </a:extLst>
            </p:cNvPr>
            <p:cNvGrpSpPr/>
            <p:nvPr/>
          </p:nvGrpSpPr>
          <p:grpSpPr>
            <a:xfrm>
              <a:off x="5202007" y="2708992"/>
              <a:ext cx="1531092" cy="1440374"/>
              <a:chOff x="5202007" y="3068996"/>
              <a:chExt cx="1531092" cy="1440374"/>
            </a:xfrm>
          </p:grpSpPr>
          <p:sp>
            <p:nvSpPr>
              <p:cNvPr id="77" name="正方形/長方形 76">
                <a:extLst>
                  <a:ext uri="{FF2B5EF4-FFF2-40B4-BE49-F238E27FC236}">
                    <a16:creationId xmlns:a16="http://schemas.microsoft.com/office/drawing/2014/main" id="{8191A662-0875-0B7E-ECDB-6E4CB416E6D7}"/>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35" name="円/楕円 69">
                <a:extLst>
                  <a:ext uri="{FF2B5EF4-FFF2-40B4-BE49-F238E27FC236}">
                    <a16:creationId xmlns:a16="http://schemas.microsoft.com/office/drawing/2014/main" id="{595B7D01-DF2E-05E6-DB06-28CEB3E075A0}"/>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36" name="直線コネクタ 35">
                <a:extLst>
                  <a:ext uri="{FF2B5EF4-FFF2-40B4-BE49-F238E27FC236}">
                    <a16:creationId xmlns:a16="http://schemas.microsoft.com/office/drawing/2014/main" id="{4C42C92D-8645-9A14-FAC8-B8C6CE029CDA}"/>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9B60195C-6A3D-E7C1-3585-CF25B1CE2179}"/>
                  </a:ext>
                </a:extLst>
              </p:cNvPr>
              <p:cNvCxnSpPr>
                <a:cxnSpLocks/>
                <a:endCxn id="57"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7" name="円/楕円 68">
                <a:extLst>
                  <a:ext uri="{FF2B5EF4-FFF2-40B4-BE49-F238E27FC236}">
                    <a16:creationId xmlns:a16="http://schemas.microsoft.com/office/drawing/2014/main" id="{8232BB8B-03D3-D17E-B034-9F5C6D43FFFA}"/>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8" name="直線コネクタ 57">
                <a:extLst>
                  <a:ext uri="{FF2B5EF4-FFF2-40B4-BE49-F238E27FC236}">
                    <a16:creationId xmlns:a16="http://schemas.microsoft.com/office/drawing/2014/main" id="{D8880597-9986-0289-FF1C-41D727394666}"/>
                  </a:ext>
                </a:extLst>
              </p:cNvPr>
              <p:cNvCxnSpPr>
                <a:cxnSpLocks/>
                <a:endCxn id="35"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B14EFEF-E622-8979-F1EE-B6ED2BE813FD}"/>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Rectangle 93">
                <a:extLst>
                  <a:ext uri="{FF2B5EF4-FFF2-40B4-BE49-F238E27FC236}">
                    <a16:creationId xmlns:a16="http://schemas.microsoft.com/office/drawing/2014/main" id="{045EDB31-5420-83EB-4F47-DF580918B610}"/>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62" name="Rectangle 93">
                <a:extLst>
                  <a:ext uri="{FF2B5EF4-FFF2-40B4-BE49-F238E27FC236}">
                    <a16:creationId xmlns:a16="http://schemas.microsoft.com/office/drawing/2014/main" id="{EF1A29CA-5692-DFDB-47D9-EC74234E9D45}"/>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63" name="Rectangle 93">
                <a:extLst>
                  <a:ext uri="{FF2B5EF4-FFF2-40B4-BE49-F238E27FC236}">
                    <a16:creationId xmlns:a16="http://schemas.microsoft.com/office/drawing/2014/main" id="{357C4F85-DFA8-A9B7-0A77-DD6FE0D3C9DB}"/>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64" name="直線コネクタ 63">
                <a:extLst>
                  <a:ext uri="{FF2B5EF4-FFF2-40B4-BE49-F238E27FC236}">
                    <a16:creationId xmlns:a16="http://schemas.microsoft.com/office/drawing/2014/main" id="{99F7A64B-2A0F-1A54-14CC-850E653D6133}"/>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F91D7330-5CBA-DC70-78E4-4CF6B6A5A632}"/>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79" name="円/楕円 69">
              <a:extLst>
                <a:ext uri="{FF2B5EF4-FFF2-40B4-BE49-F238E27FC236}">
                  <a16:creationId xmlns:a16="http://schemas.microsoft.com/office/drawing/2014/main" id="{938BBB58-5AEC-A513-1242-9CFC3987A788}"/>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82" name="コネクタ: 曲線 81">
            <a:extLst>
              <a:ext uri="{FF2B5EF4-FFF2-40B4-BE49-F238E27FC236}">
                <a16:creationId xmlns:a16="http://schemas.microsoft.com/office/drawing/2014/main" id="{30E9498C-19E9-B229-8D48-F834A9D9E16E}"/>
              </a:ext>
            </a:extLst>
          </p:cNvPr>
          <p:cNvCxnSpPr>
            <a:cxnSpLocks/>
          </p:cNvCxnSpPr>
          <p:nvPr/>
        </p:nvCxnSpPr>
        <p:spPr bwMode="auto">
          <a:xfrm rot="16200000" flipH="1">
            <a:off x="3780010" y="1538998"/>
            <a:ext cx="1260000" cy="2340000"/>
          </a:xfrm>
          <a:prstGeom prst="curvedConnector3">
            <a:avLst/>
          </a:prstGeom>
          <a:noFill/>
          <a:ln w="9525" cap="flat" cmpd="sng" algn="ctr">
            <a:solidFill>
              <a:schemeClr val="accent6"/>
            </a:solidFill>
            <a:prstDash val="solid"/>
            <a:round/>
            <a:headEnd type="none" w="med" len="med"/>
            <a:tailEnd type="triangle"/>
          </a:ln>
          <a:effectLst/>
        </p:spPr>
      </p:cxnSp>
    </p:spTree>
    <p:extLst>
      <p:ext uri="{BB962C8B-B14F-4D97-AF65-F5344CB8AC3E}">
        <p14:creationId xmlns:p14="http://schemas.microsoft.com/office/powerpoint/2010/main" val="2694511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812E4A-FE2E-5220-C4AC-78FF3A4EB4A3}"/>
              </a:ext>
            </a:extLst>
          </p:cNvPr>
          <p:cNvSpPr>
            <a:spLocks noGrp="1"/>
          </p:cNvSpPr>
          <p:nvPr>
            <p:ph type="title"/>
          </p:nvPr>
        </p:nvSpPr>
        <p:spPr/>
        <p:txBody>
          <a:bodyPr/>
          <a:lstStyle/>
          <a:p>
            <a:r>
              <a:rPr kumimoji="1" lang="en-US" altLang="ja-JP" dirty="0"/>
              <a:t>P</a:t>
            </a:r>
            <a:r>
              <a:rPr kumimoji="1" lang="en-US" dirty="0"/>
              <a:t> </a:t>
            </a:r>
            <a:r>
              <a:rPr kumimoji="1" lang="ja-JP" altLang="en-US" dirty="0"/>
              <a:t>型と </a:t>
            </a:r>
            <a:r>
              <a:rPr kumimoji="1" lang="en-US" altLang="ja-JP" dirty="0"/>
              <a:t>N </a:t>
            </a:r>
            <a:r>
              <a:rPr kumimoji="1" lang="ja-JP" altLang="en-US" dirty="0"/>
              <a:t>型のまとめ</a:t>
            </a:r>
            <a:endParaRPr kumimoji="1" lang="en-US" dirty="0"/>
          </a:p>
        </p:txBody>
      </p:sp>
      <p:sp>
        <p:nvSpPr>
          <p:cNvPr id="74" name="コンテンツ プレースホルダー 73">
            <a:extLst>
              <a:ext uri="{FF2B5EF4-FFF2-40B4-BE49-F238E27FC236}">
                <a16:creationId xmlns:a16="http://schemas.microsoft.com/office/drawing/2014/main" id="{13AE580E-0DE3-8C22-2E92-7F7074A83ACE}"/>
              </a:ext>
            </a:extLst>
          </p:cNvPr>
          <p:cNvSpPr>
            <a:spLocks noGrp="1"/>
          </p:cNvSpPr>
          <p:nvPr>
            <p:ph sz="quarter" idx="10"/>
          </p:nvPr>
        </p:nvSpPr>
        <p:spPr>
          <a:xfrm>
            <a:off x="611956" y="1088973"/>
            <a:ext cx="8280092" cy="990011"/>
          </a:xfrm>
        </p:spPr>
        <p:txBody>
          <a:bodyPr/>
          <a:lstStyle/>
          <a:p>
            <a:r>
              <a:rPr lang="en-US" altLang="ja-JP" dirty="0"/>
              <a:t>P </a:t>
            </a:r>
            <a:r>
              <a:rPr lang="ja-JP" altLang="en-US" dirty="0"/>
              <a:t>型と </a:t>
            </a:r>
            <a:r>
              <a:rPr lang="en-US" altLang="ja-JP" dirty="0"/>
              <a:t>N </a:t>
            </a:r>
            <a:r>
              <a:rPr lang="ja-JP" altLang="en-US" dirty="0"/>
              <a:t>型の違い：</a:t>
            </a:r>
            <a:endParaRPr lang="en-US" altLang="ja-JP" dirty="0"/>
          </a:p>
          <a:p>
            <a:pPr lvl="1"/>
            <a:r>
              <a:rPr lang="en-US" altLang="ja-JP" dirty="0"/>
              <a:t>P </a:t>
            </a:r>
            <a:r>
              <a:rPr lang="ja-JP" altLang="en-US" dirty="0"/>
              <a:t>型では </a:t>
            </a:r>
            <a:r>
              <a:rPr lang="en-US" altLang="ja-JP" dirty="0"/>
              <a:t>G </a:t>
            </a:r>
            <a:r>
              <a:rPr lang="ja-JP" altLang="en-US" dirty="0"/>
              <a:t>が </a:t>
            </a:r>
            <a:r>
              <a:rPr lang="en-US" altLang="ja-JP" dirty="0"/>
              <a:t>0 </a:t>
            </a:r>
            <a:r>
              <a:rPr lang="ja-JP" altLang="en-US" dirty="0"/>
              <a:t>の時 </a:t>
            </a:r>
            <a:r>
              <a:rPr lang="en-US" altLang="ja-JP" dirty="0"/>
              <a:t>ON</a:t>
            </a:r>
            <a:r>
              <a:rPr lang="ja-JP" altLang="en-US" dirty="0"/>
              <a:t>，</a:t>
            </a:r>
            <a:r>
              <a:rPr lang="en-US" altLang="ja-JP" dirty="0"/>
              <a:t>N </a:t>
            </a:r>
            <a:r>
              <a:rPr lang="ja-JP" altLang="en-US" dirty="0"/>
              <a:t>型は </a:t>
            </a:r>
            <a:r>
              <a:rPr lang="en-US" altLang="ja-JP" dirty="0"/>
              <a:t>G </a:t>
            </a:r>
            <a:r>
              <a:rPr lang="ja-JP" altLang="en-US" dirty="0"/>
              <a:t>が </a:t>
            </a:r>
            <a:r>
              <a:rPr lang="en-US" altLang="ja-JP" dirty="0"/>
              <a:t>1 </a:t>
            </a:r>
            <a:r>
              <a:rPr lang="ja-JP" altLang="en-US" dirty="0"/>
              <a:t>のとき </a:t>
            </a:r>
            <a:r>
              <a:rPr lang="en-US" altLang="ja-JP" dirty="0"/>
              <a:t>ON </a:t>
            </a:r>
            <a:r>
              <a:rPr lang="ja-JP" altLang="en-US" dirty="0"/>
              <a:t>で逆</a:t>
            </a:r>
            <a:endParaRPr lang="en-US" altLang="ja-JP" dirty="0"/>
          </a:p>
          <a:p>
            <a:pPr lvl="1"/>
            <a:r>
              <a:rPr lang="en-US" altLang="ja-JP" dirty="0"/>
              <a:t>G </a:t>
            </a:r>
            <a:r>
              <a:rPr lang="ja-JP" altLang="en-US" dirty="0"/>
              <a:t>に白丸があるのが </a:t>
            </a:r>
            <a:r>
              <a:rPr lang="en-US" altLang="ja-JP" dirty="0"/>
              <a:t>P </a:t>
            </a:r>
            <a:r>
              <a:rPr lang="ja-JP" altLang="en-US" dirty="0"/>
              <a:t>型，ないのが </a:t>
            </a:r>
            <a:r>
              <a:rPr lang="en-US" altLang="ja-JP" dirty="0"/>
              <a:t>N </a:t>
            </a:r>
            <a:r>
              <a:rPr lang="ja-JP" altLang="en-US" dirty="0"/>
              <a:t>型</a:t>
            </a:r>
            <a:endParaRPr lang="en-US" dirty="0"/>
          </a:p>
        </p:txBody>
      </p:sp>
      <p:graphicFrame>
        <p:nvGraphicFramePr>
          <p:cNvPr id="88" name="Group 383">
            <a:extLst>
              <a:ext uri="{FF2B5EF4-FFF2-40B4-BE49-F238E27FC236}">
                <a16:creationId xmlns:a16="http://schemas.microsoft.com/office/drawing/2014/main" id="{98F62C4B-867C-9B2A-4C5B-F68DF987ED12}"/>
              </a:ext>
            </a:extLst>
          </p:cNvPr>
          <p:cNvGraphicFramePr>
            <a:graphicFrameLocks/>
          </p:cNvGraphicFramePr>
          <p:nvPr>
            <p:extLst>
              <p:ext uri="{D42A27DB-BD31-4B8C-83A1-F6EECF244321}">
                <p14:modId xmlns:p14="http://schemas.microsoft.com/office/powerpoint/2010/main" val="4137035976"/>
              </p:ext>
            </p:extLst>
          </p:nvPr>
        </p:nvGraphicFramePr>
        <p:xfrm>
          <a:off x="6732024" y="2798635"/>
          <a:ext cx="1080012" cy="1243014"/>
        </p:xfrm>
        <a:graphic>
          <a:graphicData uri="http://schemas.openxmlformats.org/drawingml/2006/table">
            <a:tbl>
              <a:tblPr/>
              <a:tblGrid>
                <a:gridCol w="360004">
                  <a:extLst>
                    <a:ext uri="{9D8B030D-6E8A-4147-A177-3AD203B41FA5}">
                      <a16:colId xmlns:a16="http://schemas.microsoft.com/office/drawing/2014/main" val="20000"/>
                    </a:ext>
                  </a:extLst>
                </a:gridCol>
                <a:gridCol w="720008">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G</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D~S</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ON</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OFF</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89" name="グループ化 88">
            <a:extLst>
              <a:ext uri="{FF2B5EF4-FFF2-40B4-BE49-F238E27FC236}">
                <a16:creationId xmlns:a16="http://schemas.microsoft.com/office/drawing/2014/main" id="{3ACC75CE-193E-A25E-536B-79A1CC54C60E}"/>
              </a:ext>
            </a:extLst>
          </p:cNvPr>
          <p:cNvGrpSpPr/>
          <p:nvPr/>
        </p:nvGrpSpPr>
        <p:grpSpPr>
          <a:xfrm>
            <a:off x="1061961" y="2258629"/>
            <a:ext cx="2431102" cy="1890379"/>
            <a:chOff x="3041983" y="3789004"/>
            <a:chExt cx="2431102" cy="1890379"/>
          </a:xfrm>
        </p:grpSpPr>
        <p:cxnSp>
          <p:nvCxnSpPr>
            <p:cNvPr id="90" name="直線コネクタ 89">
              <a:extLst>
                <a:ext uri="{FF2B5EF4-FFF2-40B4-BE49-F238E27FC236}">
                  <a16:creationId xmlns:a16="http://schemas.microsoft.com/office/drawing/2014/main" id="{CAD72414-06D4-17A2-9963-0F187E9AD303}"/>
                </a:ext>
              </a:extLst>
            </p:cNvPr>
            <p:cNvCxnSpPr>
              <a:cxnSpLocks/>
            </p:cNvCxnSpPr>
            <p:nvPr/>
          </p:nvCxnSpPr>
          <p:spPr>
            <a:xfrm flipV="1">
              <a:off x="3311986" y="414900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68540C88-AFC9-6BCC-1527-9A58CFA0AEE7}"/>
                </a:ext>
              </a:extLst>
            </p:cNvPr>
            <p:cNvCxnSpPr/>
            <p:nvPr/>
          </p:nvCxnSpPr>
          <p:spPr>
            <a:xfrm>
              <a:off x="3131984" y="4149008"/>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92" name="Rectangle 93">
              <a:extLst>
                <a:ext uri="{FF2B5EF4-FFF2-40B4-BE49-F238E27FC236}">
                  <a16:creationId xmlns:a16="http://schemas.microsoft.com/office/drawing/2014/main" id="{9DB52627-9B15-D7B3-3630-64C4C1983478}"/>
                </a:ext>
              </a:extLst>
            </p:cNvPr>
            <p:cNvSpPr>
              <a:spLocks noChangeArrowheads="1"/>
            </p:cNvSpPr>
            <p:nvPr/>
          </p:nvSpPr>
          <p:spPr bwMode="auto">
            <a:xfrm>
              <a:off x="3041983"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93" name="正方形/長方形 92">
              <a:extLst>
                <a:ext uri="{FF2B5EF4-FFF2-40B4-BE49-F238E27FC236}">
                  <a16:creationId xmlns:a16="http://schemas.microsoft.com/office/drawing/2014/main" id="{1353F563-3094-F3D5-7D93-2291758CA8F2}"/>
                </a:ext>
              </a:extLst>
            </p:cNvPr>
            <p:cNvSpPr/>
            <p:nvPr/>
          </p:nvSpPr>
          <p:spPr bwMode="auto">
            <a:xfrm>
              <a:off x="3671990" y="4509012"/>
              <a:ext cx="1440016"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94" name="円/楕円 69">
              <a:extLst>
                <a:ext uri="{FF2B5EF4-FFF2-40B4-BE49-F238E27FC236}">
                  <a16:creationId xmlns:a16="http://schemas.microsoft.com/office/drawing/2014/main" id="{A3357176-2B59-AE9F-B26F-895ABE9E09BA}"/>
                </a:ext>
              </a:extLst>
            </p:cNvPr>
            <p:cNvSpPr/>
            <p:nvPr/>
          </p:nvSpPr>
          <p:spPr>
            <a:xfrm rot="5400000">
              <a:off x="4708257" y="4779015"/>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95" name="直線コネクタ 94">
              <a:extLst>
                <a:ext uri="{FF2B5EF4-FFF2-40B4-BE49-F238E27FC236}">
                  <a16:creationId xmlns:a16="http://schemas.microsoft.com/office/drawing/2014/main" id="{59905182-C6CC-A795-69F6-A9819F36EC31}"/>
                </a:ext>
              </a:extLst>
            </p:cNvPr>
            <p:cNvCxnSpPr>
              <a:cxnSpLocks/>
            </p:cNvCxnSpPr>
            <p:nvPr/>
          </p:nvCxnSpPr>
          <p:spPr>
            <a:xfrm flipH="1">
              <a:off x="3311986" y="4599013"/>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96" name="グループ化 95">
              <a:extLst>
                <a:ext uri="{FF2B5EF4-FFF2-40B4-BE49-F238E27FC236}">
                  <a16:creationId xmlns:a16="http://schemas.microsoft.com/office/drawing/2014/main" id="{F37C8728-36F6-CCE8-8588-1D0BF4781234}"/>
                </a:ext>
              </a:extLst>
            </p:cNvPr>
            <p:cNvGrpSpPr/>
            <p:nvPr/>
          </p:nvGrpSpPr>
          <p:grpSpPr>
            <a:xfrm>
              <a:off x="3851992" y="4599013"/>
              <a:ext cx="360004" cy="720007"/>
              <a:chOff x="3131985" y="5049018"/>
              <a:chExt cx="180002" cy="437056"/>
            </a:xfrm>
          </p:grpSpPr>
          <p:grpSp>
            <p:nvGrpSpPr>
              <p:cNvPr id="109" name="グループ化 108">
                <a:extLst>
                  <a:ext uri="{FF2B5EF4-FFF2-40B4-BE49-F238E27FC236}">
                    <a16:creationId xmlns:a16="http://schemas.microsoft.com/office/drawing/2014/main" id="{BB947E73-E210-5436-F9DD-6BC6E1CAE424}"/>
                  </a:ext>
                </a:extLst>
              </p:cNvPr>
              <p:cNvGrpSpPr/>
              <p:nvPr/>
            </p:nvGrpSpPr>
            <p:grpSpPr>
              <a:xfrm>
                <a:off x="3131985" y="5139021"/>
                <a:ext cx="180002" cy="254126"/>
                <a:chOff x="3131984" y="5191944"/>
                <a:chExt cx="270003" cy="201854"/>
              </a:xfrm>
            </p:grpSpPr>
            <p:sp>
              <p:nvSpPr>
                <p:cNvPr id="112" name="Freeform 42">
                  <a:extLst>
                    <a:ext uri="{FF2B5EF4-FFF2-40B4-BE49-F238E27FC236}">
                      <a16:creationId xmlns:a16="http://schemas.microsoft.com/office/drawing/2014/main" id="{8FFE53D7-42A2-1ABD-F94C-087A1831895F}"/>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13" name="Freeform 42">
                  <a:extLst>
                    <a:ext uri="{FF2B5EF4-FFF2-40B4-BE49-F238E27FC236}">
                      <a16:creationId xmlns:a16="http://schemas.microsoft.com/office/drawing/2014/main" id="{8390D6FF-E3C7-4145-75DD-ABC77AA1FC70}"/>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14" name="Freeform 42">
                  <a:extLst>
                    <a:ext uri="{FF2B5EF4-FFF2-40B4-BE49-F238E27FC236}">
                      <a16:creationId xmlns:a16="http://schemas.microsoft.com/office/drawing/2014/main" id="{7E9CFDDD-2E7B-5C97-B4A3-57C9DD40AAAB}"/>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15" name="Freeform 42">
                  <a:extLst>
                    <a:ext uri="{FF2B5EF4-FFF2-40B4-BE49-F238E27FC236}">
                      <a16:creationId xmlns:a16="http://schemas.microsoft.com/office/drawing/2014/main" id="{DB95F5B2-A82B-B956-4F5B-34ECC52DD9C9}"/>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110" name="直線コネクタ 109">
                <a:extLst>
                  <a:ext uri="{FF2B5EF4-FFF2-40B4-BE49-F238E27FC236}">
                    <a16:creationId xmlns:a16="http://schemas.microsoft.com/office/drawing/2014/main" id="{756EF7CF-D211-A2D0-F2E4-2884A0735366}"/>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4BD790B3-1C77-7785-28D2-433B5845F518}"/>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97" name="直線コネクタ 96">
              <a:extLst>
                <a:ext uri="{FF2B5EF4-FFF2-40B4-BE49-F238E27FC236}">
                  <a16:creationId xmlns:a16="http://schemas.microsoft.com/office/drawing/2014/main" id="{F133AEED-F3C3-117D-41E5-A94972AC6EB6}"/>
                </a:ext>
              </a:extLst>
            </p:cNvPr>
            <p:cNvCxnSpPr>
              <a:cxnSpLocks/>
            </p:cNvCxnSpPr>
            <p:nvPr/>
          </p:nvCxnSpPr>
          <p:spPr>
            <a:xfrm flipH="1">
              <a:off x="3671990" y="5319021"/>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41BC9FA3-5F6C-6A88-7B5D-C984ED233BF0}"/>
                </a:ext>
              </a:extLst>
            </p:cNvPr>
            <p:cNvCxnSpPr>
              <a:cxnSpLocks/>
              <a:endCxn id="99" idx="4"/>
            </p:cNvCxnSpPr>
            <p:nvPr/>
          </p:nvCxnSpPr>
          <p:spPr>
            <a:xfrm>
              <a:off x="4705734" y="4778657"/>
              <a:ext cx="0" cy="31536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99" name="円/楕円 68">
              <a:extLst>
                <a:ext uri="{FF2B5EF4-FFF2-40B4-BE49-F238E27FC236}">
                  <a16:creationId xmlns:a16="http://schemas.microsoft.com/office/drawing/2014/main" id="{592BB001-24B2-E404-35A3-8B1473A14B35}"/>
                </a:ext>
              </a:extLst>
            </p:cNvPr>
            <p:cNvSpPr/>
            <p:nvPr/>
          </p:nvSpPr>
          <p:spPr>
            <a:xfrm rot="5400000">
              <a:off x="4705723" y="5049029"/>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00" name="直線コネクタ 99">
              <a:extLst>
                <a:ext uri="{FF2B5EF4-FFF2-40B4-BE49-F238E27FC236}">
                  <a16:creationId xmlns:a16="http://schemas.microsoft.com/office/drawing/2014/main" id="{0FE28C34-E4B6-8FB9-2CC5-7CDBC4D09B51}"/>
                </a:ext>
              </a:extLst>
            </p:cNvPr>
            <p:cNvCxnSpPr>
              <a:cxnSpLocks/>
              <a:endCxn id="94" idx="2"/>
            </p:cNvCxnSpPr>
            <p:nvPr/>
          </p:nvCxnSpPr>
          <p:spPr>
            <a:xfrm>
              <a:off x="4752002" y="4599013"/>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FA4436B5-503C-FD30-EDD6-E2C9A351AB98}"/>
                </a:ext>
              </a:extLst>
            </p:cNvPr>
            <p:cNvCxnSpPr>
              <a:cxnSpLocks/>
            </p:cNvCxnSpPr>
            <p:nvPr/>
          </p:nvCxnSpPr>
          <p:spPr>
            <a:xfrm>
              <a:off x="4752002" y="5139019"/>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02" name="Rectangle 93">
              <a:extLst>
                <a:ext uri="{FF2B5EF4-FFF2-40B4-BE49-F238E27FC236}">
                  <a16:creationId xmlns:a16="http://schemas.microsoft.com/office/drawing/2014/main" id="{10399B61-0A43-3AFF-7F67-2375FE60752D}"/>
                </a:ext>
              </a:extLst>
            </p:cNvPr>
            <p:cNvSpPr>
              <a:spLocks noChangeArrowheads="1"/>
            </p:cNvSpPr>
            <p:nvPr/>
          </p:nvSpPr>
          <p:spPr bwMode="auto">
            <a:xfrm>
              <a:off x="3311986" y="531902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03" name="Rectangle 93">
              <a:extLst>
                <a:ext uri="{FF2B5EF4-FFF2-40B4-BE49-F238E27FC236}">
                  <a16:creationId xmlns:a16="http://schemas.microsoft.com/office/drawing/2014/main" id="{B944501E-31DF-0E6D-0887-C1387D477087}"/>
                </a:ext>
              </a:extLst>
            </p:cNvPr>
            <p:cNvSpPr>
              <a:spLocks noChangeArrowheads="1"/>
            </p:cNvSpPr>
            <p:nvPr/>
          </p:nvSpPr>
          <p:spPr bwMode="auto">
            <a:xfrm>
              <a:off x="3311986" y="423900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104" name="Rectangle 93">
              <a:extLst>
                <a:ext uri="{FF2B5EF4-FFF2-40B4-BE49-F238E27FC236}">
                  <a16:creationId xmlns:a16="http://schemas.microsoft.com/office/drawing/2014/main" id="{AF9FF4B8-69D4-2193-D56A-FE9FC6D55BF4}"/>
                </a:ext>
              </a:extLst>
            </p:cNvPr>
            <p:cNvSpPr>
              <a:spLocks noChangeArrowheads="1"/>
            </p:cNvSpPr>
            <p:nvPr/>
          </p:nvSpPr>
          <p:spPr bwMode="auto">
            <a:xfrm>
              <a:off x="5112006" y="423900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05" name="Rectangle 93">
              <a:extLst>
                <a:ext uri="{FF2B5EF4-FFF2-40B4-BE49-F238E27FC236}">
                  <a16:creationId xmlns:a16="http://schemas.microsoft.com/office/drawing/2014/main" id="{BE46A745-2FA9-7BC2-8055-C8E29D65FC96}"/>
                </a:ext>
              </a:extLst>
            </p:cNvPr>
            <p:cNvSpPr>
              <a:spLocks noChangeArrowheads="1"/>
            </p:cNvSpPr>
            <p:nvPr/>
          </p:nvSpPr>
          <p:spPr bwMode="auto">
            <a:xfrm>
              <a:off x="5112006" y="5319021"/>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06" name="直線コネクタ 105">
              <a:extLst>
                <a:ext uri="{FF2B5EF4-FFF2-40B4-BE49-F238E27FC236}">
                  <a16:creationId xmlns:a16="http://schemas.microsoft.com/office/drawing/2014/main" id="{71BD6919-6BE5-9D8D-44AF-523C444FAEEB}"/>
                </a:ext>
              </a:extLst>
            </p:cNvPr>
            <p:cNvCxnSpPr>
              <a:cxnSpLocks/>
            </p:cNvCxnSpPr>
            <p:nvPr/>
          </p:nvCxnSpPr>
          <p:spPr>
            <a:xfrm flipH="1">
              <a:off x="4752002" y="5319021"/>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150A5E59-73AB-4A06-6679-99A8FF2383E0}"/>
                </a:ext>
              </a:extLst>
            </p:cNvPr>
            <p:cNvCxnSpPr>
              <a:cxnSpLocks/>
            </p:cNvCxnSpPr>
            <p:nvPr/>
          </p:nvCxnSpPr>
          <p:spPr>
            <a:xfrm flipH="1">
              <a:off x="3311986" y="5319021"/>
              <a:ext cx="450543"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9FF8FA1D-F7B6-4246-9621-2DD733B407A9}"/>
                </a:ext>
              </a:extLst>
            </p:cNvPr>
            <p:cNvCxnSpPr>
              <a:cxnSpLocks/>
            </p:cNvCxnSpPr>
            <p:nvPr/>
          </p:nvCxnSpPr>
          <p:spPr>
            <a:xfrm flipH="1">
              <a:off x="4752002" y="4599013"/>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16" name="グループ化 115">
            <a:extLst>
              <a:ext uri="{FF2B5EF4-FFF2-40B4-BE49-F238E27FC236}">
                <a16:creationId xmlns:a16="http://schemas.microsoft.com/office/drawing/2014/main" id="{95D14CC8-0B90-EBD3-10FC-77B44F348069}"/>
              </a:ext>
            </a:extLst>
          </p:cNvPr>
          <p:cNvGrpSpPr/>
          <p:nvPr/>
        </p:nvGrpSpPr>
        <p:grpSpPr>
          <a:xfrm>
            <a:off x="1061961" y="4778657"/>
            <a:ext cx="2430027" cy="1980380"/>
            <a:chOff x="1781969" y="3068996"/>
            <a:chExt cx="2430027" cy="1980380"/>
          </a:xfrm>
        </p:grpSpPr>
        <p:sp>
          <p:nvSpPr>
            <p:cNvPr id="117" name="正方形/長方形 116">
              <a:extLst>
                <a:ext uri="{FF2B5EF4-FFF2-40B4-BE49-F238E27FC236}">
                  <a16:creationId xmlns:a16="http://schemas.microsoft.com/office/drawing/2014/main" id="{BD678E7C-4EAD-CE6C-23A8-9074CAA83C9E}"/>
                </a:ext>
              </a:extLst>
            </p:cNvPr>
            <p:cNvSpPr/>
            <p:nvPr/>
          </p:nvSpPr>
          <p:spPr bwMode="auto">
            <a:xfrm>
              <a:off x="2411976" y="3338999"/>
              <a:ext cx="1440016"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18" name="円/楕円 69">
              <a:extLst>
                <a:ext uri="{FF2B5EF4-FFF2-40B4-BE49-F238E27FC236}">
                  <a16:creationId xmlns:a16="http://schemas.microsoft.com/office/drawing/2014/main" id="{ED4BA50F-F4DD-10DA-3407-0287CF3E1545}"/>
                </a:ext>
              </a:extLst>
            </p:cNvPr>
            <p:cNvSpPr/>
            <p:nvPr/>
          </p:nvSpPr>
          <p:spPr>
            <a:xfrm rot="5400000">
              <a:off x="3448243"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19" name="直線コネクタ 118">
              <a:extLst>
                <a:ext uri="{FF2B5EF4-FFF2-40B4-BE49-F238E27FC236}">
                  <a16:creationId xmlns:a16="http://schemas.microsoft.com/office/drawing/2014/main" id="{BFD30F71-C15A-DE8E-AB5B-BC010ABDC17B}"/>
                </a:ext>
              </a:extLst>
            </p:cNvPr>
            <p:cNvCxnSpPr>
              <a:cxnSpLocks/>
            </p:cNvCxnSpPr>
            <p:nvPr/>
          </p:nvCxnSpPr>
          <p:spPr>
            <a:xfrm flipH="1">
              <a:off x="2051972"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20" name="グループ化 119">
              <a:extLst>
                <a:ext uri="{FF2B5EF4-FFF2-40B4-BE49-F238E27FC236}">
                  <a16:creationId xmlns:a16="http://schemas.microsoft.com/office/drawing/2014/main" id="{4E5C5CAB-6161-7F97-C7B8-0E4DE4B06E8B}"/>
                </a:ext>
              </a:extLst>
            </p:cNvPr>
            <p:cNvGrpSpPr/>
            <p:nvPr/>
          </p:nvGrpSpPr>
          <p:grpSpPr>
            <a:xfrm>
              <a:off x="2591978" y="3429000"/>
              <a:ext cx="360004" cy="720007"/>
              <a:chOff x="3131985" y="5049018"/>
              <a:chExt cx="180002" cy="437056"/>
            </a:xfrm>
          </p:grpSpPr>
          <p:grpSp>
            <p:nvGrpSpPr>
              <p:cNvPr id="139" name="グループ化 138">
                <a:extLst>
                  <a:ext uri="{FF2B5EF4-FFF2-40B4-BE49-F238E27FC236}">
                    <a16:creationId xmlns:a16="http://schemas.microsoft.com/office/drawing/2014/main" id="{47ADFD09-1A85-C441-E712-DF5F68E6D71A}"/>
                  </a:ext>
                </a:extLst>
              </p:cNvPr>
              <p:cNvGrpSpPr/>
              <p:nvPr/>
            </p:nvGrpSpPr>
            <p:grpSpPr>
              <a:xfrm>
                <a:off x="3131985" y="5139021"/>
                <a:ext cx="180002" cy="254126"/>
                <a:chOff x="3131984" y="5191944"/>
                <a:chExt cx="270003" cy="201854"/>
              </a:xfrm>
            </p:grpSpPr>
            <p:sp>
              <p:nvSpPr>
                <p:cNvPr id="142" name="Freeform 42">
                  <a:extLst>
                    <a:ext uri="{FF2B5EF4-FFF2-40B4-BE49-F238E27FC236}">
                      <a16:creationId xmlns:a16="http://schemas.microsoft.com/office/drawing/2014/main" id="{29F3CC17-6D56-2E90-380D-5DE0BDC30B08}"/>
                    </a:ext>
                  </a:extLst>
                </p:cNvPr>
                <p:cNvSpPr>
                  <a:spLocks/>
                </p:cNvSpPr>
                <p:nvPr/>
              </p:nvSpPr>
              <p:spPr bwMode="auto">
                <a:xfrm>
                  <a:off x="3131984" y="5229020"/>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43" name="Freeform 42">
                  <a:extLst>
                    <a:ext uri="{FF2B5EF4-FFF2-40B4-BE49-F238E27FC236}">
                      <a16:creationId xmlns:a16="http://schemas.microsoft.com/office/drawing/2014/main" id="{1EB97324-4485-5D3D-FA42-CAD4961F09EB}"/>
                    </a:ext>
                  </a:extLst>
                </p:cNvPr>
                <p:cNvSpPr>
                  <a:spLocks/>
                </p:cNvSpPr>
                <p:nvPr/>
              </p:nvSpPr>
              <p:spPr bwMode="auto">
                <a:xfrm>
                  <a:off x="3131984" y="526733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44" name="Freeform 42">
                  <a:extLst>
                    <a:ext uri="{FF2B5EF4-FFF2-40B4-BE49-F238E27FC236}">
                      <a16:creationId xmlns:a16="http://schemas.microsoft.com/office/drawing/2014/main" id="{7EFF58AC-C0EA-6E2E-20AB-E246FD819A2A}"/>
                    </a:ext>
                  </a:extLst>
                </p:cNvPr>
                <p:cNvSpPr>
                  <a:spLocks/>
                </p:cNvSpPr>
                <p:nvPr/>
              </p:nvSpPr>
              <p:spPr bwMode="auto">
                <a:xfrm>
                  <a:off x="3131984" y="5303797"/>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sp>
              <p:nvSpPr>
                <p:cNvPr id="145" name="Freeform 42">
                  <a:extLst>
                    <a:ext uri="{FF2B5EF4-FFF2-40B4-BE49-F238E27FC236}">
                      <a16:creationId xmlns:a16="http://schemas.microsoft.com/office/drawing/2014/main" id="{7DE4A70E-AD92-B2F0-B2F3-A008F1BB9CAE}"/>
                    </a:ext>
                  </a:extLst>
                </p:cNvPr>
                <p:cNvSpPr>
                  <a:spLocks/>
                </p:cNvSpPr>
                <p:nvPr/>
              </p:nvSpPr>
              <p:spPr bwMode="auto">
                <a:xfrm flipV="1">
                  <a:off x="3131984" y="5191944"/>
                  <a:ext cx="270003" cy="90001"/>
                </a:xfrm>
                <a:custGeom>
                  <a:avLst/>
                  <a:gdLst>
                    <a:gd name="T0" fmla="*/ 3025 w 5991"/>
                    <a:gd name="T1" fmla="*/ 3393 h 3396"/>
                    <a:gd name="T2" fmla="*/ 3330 w 5991"/>
                    <a:gd name="T3" fmla="*/ 3377 h 3396"/>
                    <a:gd name="T4" fmla="*/ 3627 w 5991"/>
                    <a:gd name="T5" fmla="*/ 3342 h 3396"/>
                    <a:gd name="T6" fmla="*/ 3916 w 5991"/>
                    <a:gd name="T7" fmla="*/ 3293 h 3396"/>
                    <a:gd name="T8" fmla="*/ 4193 w 5991"/>
                    <a:gd name="T9" fmla="*/ 3228 h 3396"/>
                    <a:gd name="T10" fmla="*/ 4458 w 5991"/>
                    <a:gd name="T11" fmla="*/ 3150 h 3396"/>
                    <a:gd name="T12" fmla="*/ 4708 w 5991"/>
                    <a:gd name="T13" fmla="*/ 3059 h 3396"/>
                    <a:gd name="T14" fmla="*/ 4941 w 5991"/>
                    <a:gd name="T15" fmla="*/ 2955 h 3396"/>
                    <a:gd name="T16" fmla="*/ 5157 w 5991"/>
                    <a:gd name="T17" fmla="*/ 2839 h 3396"/>
                    <a:gd name="T18" fmla="*/ 5350 w 5991"/>
                    <a:gd name="T19" fmla="*/ 2714 h 3396"/>
                    <a:gd name="T20" fmla="*/ 5523 w 5991"/>
                    <a:gd name="T21" fmla="*/ 2578 h 3396"/>
                    <a:gd name="T22" fmla="*/ 5671 w 5991"/>
                    <a:gd name="T23" fmla="*/ 2434 h 3396"/>
                    <a:gd name="T24" fmla="*/ 5794 w 5991"/>
                    <a:gd name="T25" fmla="*/ 2282 h 3396"/>
                    <a:gd name="T26" fmla="*/ 5889 w 5991"/>
                    <a:gd name="T27" fmla="*/ 2123 h 3396"/>
                    <a:gd name="T28" fmla="*/ 5953 w 5991"/>
                    <a:gd name="T29" fmla="*/ 1956 h 3396"/>
                    <a:gd name="T30" fmla="*/ 5986 w 5991"/>
                    <a:gd name="T31" fmla="*/ 1786 h 3396"/>
                    <a:gd name="T32" fmla="*/ 5990 w 5991"/>
                    <a:gd name="T33" fmla="*/ 1654 h 3396"/>
                    <a:gd name="T34" fmla="*/ 5964 w 5991"/>
                    <a:gd name="T35" fmla="*/ 1482 h 3396"/>
                    <a:gd name="T36" fmla="*/ 5908 w 5991"/>
                    <a:gd name="T37" fmla="*/ 1315 h 3396"/>
                    <a:gd name="T38" fmla="*/ 5819 w 5991"/>
                    <a:gd name="T39" fmla="*/ 1154 h 3396"/>
                    <a:gd name="T40" fmla="*/ 5704 w 5991"/>
                    <a:gd name="T41" fmla="*/ 1000 h 3396"/>
                    <a:gd name="T42" fmla="*/ 5563 w 5991"/>
                    <a:gd name="T43" fmla="*/ 852 h 3396"/>
                    <a:gd name="T44" fmla="*/ 5396 w 5991"/>
                    <a:gd name="T45" fmla="*/ 715 h 3396"/>
                    <a:gd name="T46" fmla="*/ 5207 w 5991"/>
                    <a:gd name="T47" fmla="*/ 587 h 3396"/>
                    <a:gd name="T48" fmla="*/ 4996 w 5991"/>
                    <a:gd name="T49" fmla="*/ 469 h 3396"/>
                    <a:gd name="T50" fmla="*/ 4768 w 5991"/>
                    <a:gd name="T51" fmla="*/ 363 h 3396"/>
                    <a:gd name="T52" fmla="*/ 4522 w 5991"/>
                    <a:gd name="T53" fmla="*/ 268 h 3396"/>
                    <a:gd name="T54" fmla="*/ 4261 w 5991"/>
                    <a:gd name="T55" fmla="*/ 186 h 3396"/>
                    <a:gd name="T56" fmla="*/ 3986 w 5991"/>
                    <a:gd name="T57" fmla="*/ 118 h 3396"/>
                    <a:gd name="T58" fmla="*/ 3700 w 5991"/>
                    <a:gd name="T59" fmla="*/ 65 h 3396"/>
                    <a:gd name="T60" fmla="*/ 3404 w 5991"/>
                    <a:gd name="T61" fmla="*/ 27 h 3396"/>
                    <a:gd name="T62" fmla="*/ 3102 w 5991"/>
                    <a:gd name="T63" fmla="*/ 5 h 3396"/>
                    <a:gd name="T64" fmla="*/ 2870 w 5991"/>
                    <a:gd name="T65" fmla="*/ 0 h 3396"/>
                    <a:gd name="T66" fmla="*/ 2272 w 5991"/>
                    <a:gd name="T67" fmla="*/ 20 h 3396"/>
                    <a:gd name="T68" fmla="*/ 1724 w 5991"/>
                    <a:gd name="T69" fmla="*/ 79 h 3396"/>
                    <a:gd name="T70" fmla="*/ 1235 w 5991"/>
                    <a:gd name="T71" fmla="*/ 170 h 3396"/>
                    <a:gd name="T72" fmla="*/ 862 w 5991"/>
                    <a:gd name="T73" fmla="*/ 276 h 3396"/>
                    <a:gd name="T74" fmla="*/ 677 w 5991"/>
                    <a:gd name="T75" fmla="*/ 345 h 3396"/>
                    <a:gd name="T76" fmla="*/ 510 w 5991"/>
                    <a:gd name="T77" fmla="*/ 420 h 3396"/>
                    <a:gd name="T78" fmla="*/ 365 w 5991"/>
                    <a:gd name="T79" fmla="*/ 502 h 3396"/>
                    <a:gd name="T80" fmla="*/ 242 w 5991"/>
                    <a:gd name="T81" fmla="*/ 588 h 3396"/>
                    <a:gd name="T82" fmla="*/ 143 w 5991"/>
                    <a:gd name="T83" fmla="*/ 678 h 3396"/>
                    <a:gd name="T84" fmla="*/ 69 w 5991"/>
                    <a:gd name="T85" fmla="*/ 773 h 3396"/>
                    <a:gd name="T86" fmla="*/ 21 w 5991"/>
                    <a:gd name="T87" fmla="*/ 872 h 3396"/>
                    <a:gd name="T88" fmla="*/ 0 w 5991"/>
                    <a:gd name="T89" fmla="*/ 973 h 3396"/>
                    <a:gd name="T90" fmla="*/ 2 w 5991"/>
                    <a:gd name="T91" fmla="*/ 1050 h 3396"/>
                    <a:gd name="T92" fmla="*/ 30 w 5991"/>
                    <a:gd name="T93" fmla="*/ 1151 h 3396"/>
                    <a:gd name="T94" fmla="*/ 86 w 5991"/>
                    <a:gd name="T95" fmla="*/ 1249 h 3396"/>
                    <a:gd name="T96" fmla="*/ 166 w 5991"/>
                    <a:gd name="T97" fmla="*/ 1342 h 3396"/>
                    <a:gd name="T98" fmla="*/ 270 w 5991"/>
                    <a:gd name="T99" fmla="*/ 1432 h 3396"/>
                    <a:gd name="T100" fmla="*/ 398 w 5991"/>
                    <a:gd name="T101" fmla="*/ 1517 h 3396"/>
                    <a:gd name="T102" fmla="*/ 550 w 5991"/>
                    <a:gd name="T103" fmla="*/ 1596 h 3396"/>
                    <a:gd name="T104" fmla="*/ 721 w 5991"/>
                    <a:gd name="T105" fmla="*/ 1670 h 3396"/>
                    <a:gd name="T106" fmla="*/ 912 w 5991"/>
                    <a:gd name="T107" fmla="*/ 1738 h 3396"/>
                    <a:gd name="T108" fmla="*/ 1351 w 5991"/>
                    <a:gd name="T109" fmla="*/ 1854 h 3396"/>
                    <a:gd name="T110" fmla="*/ 1856 w 5991"/>
                    <a:gd name="T111" fmla="*/ 1937 h 3396"/>
                    <a:gd name="T112" fmla="*/ 2417 w 5991"/>
                    <a:gd name="T113" fmla="*/ 1986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91" h="3396">
                      <a:moveTo>
                        <a:pt x="2870" y="3396"/>
                      </a:moveTo>
                      <a:lnTo>
                        <a:pt x="2870" y="3396"/>
                      </a:lnTo>
                      <a:lnTo>
                        <a:pt x="2948" y="3395"/>
                      </a:lnTo>
                      <a:lnTo>
                        <a:pt x="3025" y="3393"/>
                      </a:lnTo>
                      <a:lnTo>
                        <a:pt x="3102" y="3391"/>
                      </a:lnTo>
                      <a:lnTo>
                        <a:pt x="3179" y="3387"/>
                      </a:lnTo>
                      <a:lnTo>
                        <a:pt x="3254" y="3382"/>
                      </a:lnTo>
                      <a:lnTo>
                        <a:pt x="3330" y="3377"/>
                      </a:lnTo>
                      <a:lnTo>
                        <a:pt x="3404" y="3369"/>
                      </a:lnTo>
                      <a:lnTo>
                        <a:pt x="3480" y="3361"/>
                      </a:lnTo>
                      <a:lnTo>
                        <a:pt x="3553" y="3352"/>
                      </a:lnTo>
                      <a:lnTo>
                        <a:pt x="3627" y="3342"/>
                      </a:lnTo>
                      <a:lnTo>
                        <a:pt x="3700" y="3332"/>
                      </a:lnTo>
                      <a:lnTo>
                        <a:pt x="3772" y="3319"/>
                      </a:lnTo>
                      <a:lnTo>
                        <a:pt x="3844" y="3306"/>
                      </a:lnTo>
                      <a:lnTo>
                        <a:pt x="3916" y="3293"/>
                      </a:lnTo>
                      <a:lnTo>
                        <a:pt x="3986" y="3278"/>
                      </a:lnTo>
                      <a:lnTo>
                        <a:pt x="4056" y="3262"/>
                      </a:lnTo>
                      <a:lnTo>
                        <a:pt x="4125" y="3246"/>
                      </a:lnTo>
                      <a:lnTo>
                        <a:pt x="4193" y="3228"/>
                      </a:lnTo>
                      <a:lnTo>
                        <a:pt x="4261" y="3210"/>
                      </a:lnTo>
                      <a:lnTo>
                        <a:pt x="4327" y="3191"/>
                      </a:lnTo>
                      <a:lnTo>
                        <a:pt x="4393" y="3170"/>
                      </a:lnTo>
                      <a:lnTo>
                        <a:pt x="4458" y="3150"/>
                      </a:lnTo>
                      <a:lnTo>
                        <a:pt x="4522" y="3128"/>
                      </a:lnTo>
                      <a:lnTo>
                        <a:pt x="4585" y="3106"/>
                      </a:lnTo>
                      <a:lnTo>
                        <a:pt x="4647" y="3083"/>
                      </a:lnTo>
                      <a:lnTo>
                        <a:pt x="4708" y="3059"/>
                      </a:lnTo>
                      <a:lnTo>
                        <a:pt x="4768" y="3033"/>
                      </a:lnTo>
                      <a:lnTo>
                        <a:pt x="4827" y="3009"/>
                      </a:lnTo>
                      <a:lnTo>
                        <a:pt x="4885" y="2982"/>
                      </a:lnTo>
                      <a:lnTo>
                        <a:pt x="4941" y="2955"/>
                      </a:lnTo>
                      <a:lnTo>
                        <a:pt x="4996" y="2927"/>
                      </a:lnTo>
                      <a:lnTo>
                        <a:pt x="5052" y="2898"/>
                      </a:lnTo>
                      <a:lnTo>
                        <a:pt x="5104" y="2869"/>
                      </a:lnTo>
                      <a:lnTo>
                        <a:pt x="5157" y="2839"/>
                      </a:lnTo>
                      <a:lnTo>
                        <a:pt x="5207" y="2809"/>
                      </a:lnTo>
                      <a:lnTo>
                        <a:pt x="5255" y="2778"/>
                      </a:lnTo>
                      <a:lnTo>
                        <a:pt x="5304" y="2746"/>
                      </a:lnTo>
                      <a:lnTo>
                        <a:pt x="5350" y="2714"/>
                      </a:lnTo>
                      <a:lnTo>
                        <a:pt x="5396" y="2680"/>
                      </a:lnTo>
                      <a:lnTo>
                        <a:pt x="5440" y="2647"/>
                      </a:lnTo>
                      <a:lnTo>
                        <a:pt x="5482" y="2613"/>
                      </a:lnTo>
                      <a:lnTo>
                        <a:pt x="5523" y="2578"/>
                      </a:lnTo>
                      <a:lnTo>
                        <a:pt x="5563" y="2543"/>
                      </a:lnTo>
                      <a:lnTo>
                        <a:pt x="5600" y="2507"/>
                      </a:lnTo>
                      <a:lnTo>
                        <a:pt x="5636" y="2470"/>
                      </a:lnTo>
                      <a:lnTo>
                        <a:pt x="5671" y="2434"/>
                      </a:lnTo>
                      <a:lnTo>
                        <a:pt x="5704" y="2397"/>
                      </a:lnTo>
                      <a:lnTo>
                        <a:pt x="5736" y="2359"/>
                      </a:lnTo>
                      <a:lnTo>
                        <a:pt x="5766" y="2320"/>
                      </a:lnTo>
                      <a:lnTo>
                        <a:pt x="5794" y="2282"/>
                      </a:lnTo>
                      <a:lnTo>
                        <a:pt x="5819" y="2242"/>
                      </a:lnTo>
                      <a:lnTo>
                        <a:pt x="5845" y="2202"/>
                      </a:lnTo>
                      <a:lnTo>
                        <a:pt x="5867" y="2163"/>
                      </a:lnTo>
                      <a:lnTo>
                        <a:pt x="5889" y="2123"/>
                      </a:lnTo>
                      <a:lnTo>
                        <a:pt x="5908" y="2082"/>
                      </a:lnTo>
                      <a:lnTo>
                        <a:pt x="5925" y="2040"/>
                      </a:lnTo>
                      <a:lnTo>
                        <a:pt x="5940" y="1999"/>
                      </a:lnTo>
                      <a:lnTo>
                        <a:pt x="5953" y="1956"/>
                      </a:lnTo>
                      <a:lnTo>
                        <a:pt x="5964" y="1914"/>
                      </a:lnTo>
                      <a:lnTo>
                        <a:pt x="5973" y="1872"/>
                      </a:lnTo>
                      <a:lnTo>
                        <a:pt x="5981" y="1828"/>
                      </a:lnTo>
                      <a:lnTo>
                        <a:pt x="5986" y="1786"/>
                      </a:lnTo>
                      <a:lnTo>
                        <a:pt x="5990" y="1742"/>
                      </a:lnTo>
                      <a:lnTo>
                        <a:pt x="5991" y="1699"/>
                      </a:lnTo>
                      <a:lnTo>
                        <a:pt x="5991" y="1699"/>
                      </a:lnTo>
                      <a:lnTo>
                        <a:pt x="5990" y="1654"/>
                      </a:lnTo>
                      <a:lnTo>
                        <a:pt x="5986" y="1610"/>
                      </a:lnTo>
                      <a:lnTo>
                        <a:pt x="5981" y="1568"/>
                      </a:lnTo>
                      <a:lnTo>
                        <a:pt x="5973" y="1524"/>
                      </a:lnTo>
                      <a:lnTo>
                        <a:pt x="5964" y="1482"/>
                      </a:lnTo>
                      <a:lnTo>
                        <a:pt x="5953" y="1440"/>
                      </a:lnTo>
                      <a:lnTo>
                        <a:pt x="5940" y="1397"/>
                      </a:lnTo>
                      <a:lnTo>
                        <a:pt x="5925" y="1356"/>
                      </a:lnTo>
                      <a:lnTo>
                        <a:pt x="5908" y="1315"/>
                      </a:lnTo>
                      <a:lnTo>
                        <a:pt x="5889" y="1274"/>
                      </a:lnTo>
                      <a:lnTo>
                        <a:pt x="5867" y="1233"/>
                      </a:lnTo>
                      <a:lnTo>
                        <a:pt x="5845" y="1193"/>
                      </a:lnTo>
                      <a:lnTo>
                        <a:pt x="5819" y="1154"/>
                      </a:lnTo>
                      <a:lnTo>
                        <a:pt x="5794" y="1114"/>
                      </a:lnTo>
                      <a:lnTo>
                        <a:pt x="5766" y="1076"/>
                      </a:lnTo>
                      <a:lnTo>
                        <a:pt x="5736" y="1037"/>
                      </a:lnTo>
                      <a:lnTo>
                        <a:pt x="5704" y="1000"/>
                      </a:lnTo>
                      <a:lnTo>
                        <a:pt x="5671" y="961"/>
                      </a:lnTo>
                      <a:lnTo>
                        <a:pt x="5636" y="926"/>
                      </a:lnTo>
                      <a:lnTo>
                        <a:pt x="5600" y="888"/>
                      </a:lnTo>
                      <a:lnTo>
                        <a:pt x="5563" y="852"/>
                      </a:lnTo>
                      <a:lnTo>
                        <a:pt x="5523" y="818"/>
                      </a:lnTo>
                      <a:lnTo>
                        <a:pt x="5482" y="783"/>
                      </a:lnTo>
                      <a:lnTo>
                        <a:pt x="5440" y="749"/>
                      </a:lnTo>
                      <a:lnTo>
                        <a:pt x="5396" y="715"/>
                      </a:lnTo>
                      <a:lnTo>
                        <a:pt x="5350" y="682"/>
                      </a:lnTo>
                      <a:lnTo>
                        <a:pt x="5304" y="650"/>
                      </a:lnTo>
                      <a:lnTo>
                        <a:pt x="5255" y="618"/>
                      </a:lnTo>
                      <a:lnTo>
                        <a:pt x="5207" y="587"/>
                      </a:lnTo>
                      <a:lnTo>
                        <a:pt x="5157" y="556"/>
                      </a:lnTo>
                      <a:lnTo>
                        <a:pt x="5104" y="527"/>
                      </a:lnTo>
                      <a:lnTo>
                        <a:pt x="5052" y="497"/>
                      </a:lnTo>
                      <a:lnTo>
                        <a:pt x="4996" y="469"/>
                      </a:lnTo>
                      <a:lnTo>
                        <a:pt x="4941" y="441"/>
                      </a:lnTo>
                      <a:lnTo>
                        <a:pt x="4885" y="414"/>
                      </a:lnTo>
                      <a:lnTo>
                        <a:pt x="4827" y="388"/>
                      </a:lnTo>
                      <a:lnTo>
                        <a:pt x="4768" y="363"/>
                      </a:lnTo>
                      <a:lnTo>
                        <a:pt x="4708" y="337"/>
                      </a:lnTo>
                      <a:lnTo>
                        <a:pt x="4647" y="314"/>
                      </a:lnTo>
                      <a:lnTo>
                        <a:pt x="4585" y="290"/>
                      </a:lnTo>
                      <a:lnTo>
                        <a:pt x="4522" y="268"/>
                      </a:lnTo>
                      <a:lnTo>
                        <a:pt x="4458" y="246"/>
                      </a:lnTo>
                      <a:lnTo>
                        <a:pt x="4393" y="226"/>
                      </a:lnTo>
                      <a:lnTo>
                        <a:pt x="4327" y="205"/>
                      </a:lnTo>
                      <a:lnTo>
                        <a:pt x="4261" y="186"/>
                      </a:lnTo>
                      <a:lnTo>
                        <a:pt x="4193" y="168"/>
                      </a:lnTo>
                      <a:lnTo>
                        <a:pt x="4125" y="150"/>
                      </a:lnTo>
                      <a:lnTo>
                        <a:pt x="4056" y="133"/>
                      </a:lnTo>
                      <a:lnTo>
                        <a:pt x="3986" y="118"/>
                      </a:lnTo>
                      <a:lnTo>
                        <a:pt x="3916" y="104"/>
                      </a:lnTo>
                      <a:lnTo>
                        <a:pt x="3844" y="90"/>
                      </a:lnTo>
                      <a:lnTo>
                        <a:pt x="3772" y="77"/>
                      </a:lnTo>
                      <a:lnTo>
                        <a:pt x="3700" y="65"/>
                      </a:lnTo>
                      <a:lnTo>
                        <a:pt x="3627" y="54"/>
                      </a:lnTo>
                      <a:lnTo>
                        <a:pt x="3553" y="44"/>
                      </a:lnTo>
                      <a:lnTo>
                        <a:pt x="3480" y="35"/>
                      </a:lnTo>
                      <a:lnTo>
                        <a:pt x="3404" y="27"/>
                      </a:lnTo>
                      <a:lnTo>
                        <a:pt x="3330" y="20"/>
                      </a:lnTo>
                      <a:lnTo>
                        <a:pt x="3254" y="14"/>
                      </a:lnTo>
                      <a:lnTo>
                        <a:pt x="3179" y="9"/>
                      </a:lnTo>
                      <a:lnTo>
                        <a:pt x="3102" y="5"/>
                      </a:lnTo>
                      <a:lnTo>
                        <a:pt x="3025" y="3"/>
                      </a:lnTo>
                      <a:lnTo>
                        <a:pt x="2948" y="1"/>
                      </a:lnTo>
                      <a:lnTo>
                        <a:pt x="2870" y="0"/>
                      </a:lnTo>
                      <a:lnTo>
                        <a:pt x="2870" y="0"/>
                      </a:lnTo>
                      <a:lnTo>
                        <a:pt x="2716" y="1"/>
                      </a:lnTo>
                      <a:lnTo>
                        <a:pt x="2566" y="5"/>
                      </a:lnTo>
                      <a:lnTo>
                        <a:pt x="2417" y="12"/>
                      </a:lnTo>
                      <a:lnTo>
                        <a:pt x="2272" y="20"/>
                      </a:lnTo>
                      <a:lnTo>
                        <a:pt x="2130" y="32"/>
                      </a:lnTo>
                      <a:lnTo>
                        <a:pt x="1990" y="45"/>
                      </a:lnTo>
                      <a:lnTo>
                        <a:pt x="1856" y="62"/>
                      </a:lnTo>
                      <a:lnTo>
                        <a:pt x="1724" y="79"/>
                      </a:lnTo>
                      <a:lnTo>
                        <a:pt x="1596" y="99"/>
                      </a:lnTo>
                      <a:lnTo>
                        <a:pt x="1471" y="120"/>
                      </a:lnTo>
                      <a:lnTo>
                        <a:pt x="1351" y="145"/>
                      </a:lnTo>
                      <a:lnTo>
                        <a:pt x="1235" y="170"/>
                      </a:lnTo>
                      <a:lnTo>
                        <a:pt x="1123" y="199"/>
                      </a:lnTo>
                      <a:lnTo>
                        <a:pt x="1015" y="228"/>
                      </a:lnTo>
                      <a:lnTo>
                        <a:pt x="912" y="260"/>
                      </a:lnTo>
                      <a:lnTo>
                        <a:pt x="862" y="276"/>
                      </a:lnTo>
                      <a:lnTo>
                        <a:pt x="815" y="292"/>
                      </a:lnTo>
                      <a:lnTo>
                        <a:pt x="768" y="310"/>
                      </a:lnTo>
                      <a:lnTo>
                        <a:pt x="721" y="328"/>
                      </a:lnTo>
                      <a:lnTo>
                        <a:pt x="677" y="345"/>
                      </a:lnTo>
                      <a:lnTo>
                        <a:pt x="633" y="364"/>
                      </a:lnTo>
                      <a:lnTo>
                        <a:pt x="591" y="382"/>
                      </a:lnTo>
                      <a:lnTo>
                        <a:pt x="550" y="401"/>
                      </a:lnTo>
                      <a:lnTo>
                        <a:pt x="510" y="420"/>
                      </a:lnTo>
                      <a:lnTo>
                        <a:pt x="471" y="441"/>
                      </a:lnTo>
                      <a:lnTo>
                        <a:pt x="434" y="460"/>
                      </a:lnTo>
                      <a:lnTo>
                        <a:pt x="398" y="481"/>
                      </a:lnTo>
                      <a:lnTo>
                        <a:pt x="365" y="502"/>
                      </a:lnTo>
                      <a:lnTo>
                        <a:pt x="332" y="523"/>
                      </a:lnTo>
                      <a:lnTo>
                        <a:pt x="301" y="545"/>
                      </a:lnTo>
                      <a:lnTo>
                        <a:pt x="270" y="567"/>
                      </a:lnTo>
                      <a:lnTo>
                        <a:pt x="242" y="588"/>
                      </a:lnTo>
                      <a:lnTo>
                        <a:pt x="215" y="610"/>
                      </a:lnTo>
                      <a:lnTo>
                        <a:pt x="189" y="633"/>
                      </a:lnTo>
                      <a:lnTo>
                        <a:pt x="166" y="655"/>
                      </a:lnTo>
                      <a:lnTo>
                        <a:pt x="143" y="678"/>
                      </a:lnTo>
                      <a:lnTo>
                        <a:pt x="123" y="702"/>
                      </a:lnTo>
                      <a:lnTo>
                        <a:pt x="104" y="726"/>
                      </a:lnTo>
                      <a:lnTo>
                        <a:pt x="86" y="750"/>
                      </a:lnTo>
                      <a:lnTo>
                        <a:pt x="69" y="773"/>
                      </a:lnTo>
                      <a:lnTo>
                        <a:pt x="55" y="797"/>
                      </a:lnTo>
                      <a:lnTo>
                        <a:pt x="42" y="822"/>
                      </a:lnTo>
                      <a:lnTo>
                        <a:pt x="30" y="847"/>
                      </a:lnTo>
                      <a:lnTo>
                        <a:pt x="21" y="872"/>
                      </a:lnTo>
                      <a:lnTo>
                        <a:pt x="14" y="897"/>
                      </a:lnTo>
                      <a:lnTo>
                        <a:pt x="7" y="922"/>
                      </a:lnTo>
                      <a:lnTo>
                        <a:pt x="2" y="947"/>
                      </a:lnTo>
                      <a:lnTo>
                        <a:pt x="0" y="973"/>
                      </a:lnTo>
                      <a:lnTo>
                        <a:pt x="0" y="999"/>
                      </a:lnTo>
                      <a:lnTo>
                        <a:pt x="0" y="999"/>
                      </a:lnTo>
                      <a:lnTo>
                        <a:pt x="0" y="1024"/>
                      </a:lnTo>
                      <a:lnTo>
                        <a:pt x="2" y="1050"/>
                      </a:lnTo>
                      <a:lnTo>
                        <a:pt x="7" y="1076"/>
                      </a:lnTo>
                      <a:lnTo>
                        <a:pt x="14" y="1101"/>
                      </a:lnTo>
                      <a:lnTo>
                        <a:pt x="21" y="1127"/>
                      </a:lnTo>
                      <a:lnTo>
                        <a:pt x="30" y="1151"/>
                      </a:lnTo>
                      <a:lnTo>
                        <a:pt x="42" y="1176"/>
                      </a:lnTo>
                      <a:lnTo>
                        <a:pt x="55" y="1200"/>
                      </a:lnTo>
                      <a:lnTo>
                        <a:pt x="69" y="1224"/>
                      </a:lnTo>
                      <a:lnTo>
                        <a:pt x="86" y="1249"/>
                      </a:lnTo>
                      <a:lnTo>
                        <a:pt x="104" y="1273"/>
                      </a:lnTo>
                      <a:lnTo>
                        <a:pt x="123" y="1296"/>
                      </a:lnTo>
                      <a:lnTo>
                        <a:pt x="143" y="1319"/>
                      </a:lnTo>
                      <a:lnTo>
                        <a:pt x="166" y="1342"/>
                      </a:lnTo>
                      <a:lnTo>
                        <a:pt x="189" y="1365"/>
                      </a:lnTo>
                      <a:lnTo>
                        <a:pt x="215" y="1388"/>
                      </a:lnTo>
                      <a:lnTo>
                        <a:pt x="242" y="1410"/>
                      </a:lnTo>
                      <a:lnTo>
                        <a:pt x="270" y="1432"/>
                      </a:lnTo>
                      <a:lnTo>
                        <a:pt x="301" y="1454"/>
                      </a:lnTo>
                      <a:lnTo>
                        <a:pt x="332" y="1475"/>
                      </a:lnTo>
                      <a:lnTo>
                        <a:pt x="365" y="1496"/>
                      </a:lnTo>
                      <a:lnTo>
                        <a:pt x="398" y="1517"/>
                      </a:lnTo>
                      <a:lnTo>
                        <a:pt x="434" y="1537"/>
                      </a:lnTo>
                      <a:lnTo>
                        <a:pt x="471" y="1558"/>
                      </a:lnTo>
                      <a:lnTo>
                        <a:pt x="510" y="1577"/>
                      </a:lnTo>
                      <a:lnTo>
                        <a:pt x="550" y="1596"/>
                      </a:lnTo>
                      <a:lnTo>
                        <a:pt x="591" y="1615"/>
                      </a:lnTo>
                      <a:lnTo>
                        <a:pt x="633" y="1634"/>
                      </a:lnTo>
                      <a:lnTo>
                        <a:pt x="677" y="1652"/>
                      </a:lnTo>
                      <a:lnTo>
                        <a:pt x="721" y="1670"/>
                      </a:lnTo>
                      <a:lnTo>
                        <a:pt x="768" y="1688"/>
                      </a:lnTo>
                      <a:lnTo>
                        <a:pt x="815" y="1705"/>
                      </a:lnTo>
                      <a:lnTo>
                        <a:pt x="862" y="1722"/>
                      </a:lnTo>
                      <a:lnTo>
                        <a:pt x="912" y="1738"/>
                      </a:lnTo>
                      <a:lnTo>
                        <a:pt x="1015" y="1769"/>
                      </a:lnTo>
                      <a:lnTo>
                        <a:pt x="1123" y="1800"/>
                      </a:lnTo>
                      <a:lnTo>
                        <a:pt x="1235" y="1827"/>
                      </a:lnTo>
                      <a:lnTo>
                        <a:pt x="1351" y="1854"/>
                      </a:lnTo>
                      <a:lnTo>
                        <a:pt x="1471" y="1877"/>
                      </a:lnTo>
                      <a:lnTo>
                        <a:pt x="1596" y="1899"/>
                      </a:lnTo>
                      <a:lnTo>
                        <a:pt x="1724" y="1919"/>
                      </a:lnTo>
                      <a:lnTo>
                        <a:pt x="1856" y="1937"/>
                      </a:lnTo>
                      <a:lnTo>
                        <a:pt x="1990" y="1952"/>
                      </a:lnTo>
                      <a:lnTo>
                        <a:pt x="2130" y="1966"/>
                      </a:lnTo>
                      <a:lnTo>
                        <a:pt x="2272" y="1977"/>
                      </a:lnTo>
                      <a:lnTo>
                        <a:pt x="2417" y="1986"/>
                      </a:lnTo>
                      <a:lnTo>
                        <a:pt x="2566" y="1992"/>
                      </a:lnTo>
                      <a:lnTo>
                        <a:pt x="2716" y="1996"/>
                      </a:lnTo>
                      <a:lnTo>
                        <a:pt x="2870" y="19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78093" rtl="0" eaLnBrk="1" latinLnBrk="0" hangingPunct="1">
                    <a:defRPr sz="1883" kern="1200">
                      <a:solidFill>
                        <a:schemeClr val="tx1"/>
                      </a:solidFill>
                      <a:latin typeface="+mn-lt"/>
                      <a:ea typeface="+mn-ea"/>
                      <a:cs typeface="+mn-cs"/>
                    </a:defRPr>
                  </a:lvl1pPr>
                  <a:lvl2pPr marL="478093" algn="l" defTabSz="478093" rtl="0" eaLnBrk="1" latinLnBrk="0" hangingPunct="1">
                    <a:defRPr sz="1883" kern="1200">
                      <a:solidFill>
                        <a:schemeClr val="tx1"/>
                      </a:solidFill>
                      <a:latin typeface="+mn-lt"/>
                      <a:ea typeface="+mn-ea"/>
                      <a:cs typeface="+mn-cs"/>
                    </a:defRPr>
                  </a:lvl2pPr>
                  <a:lvl3pPr marL="956184" algn="l" defTabSz="478093" rtl="0" eaLnBrk="1" latinLnBrk="0" hangingPunct="1">
                    <a:defRPr sz="1883" kern="1200">
                      <a:solidFill>
                        <a:schemeClr val="tx1"/>
                      </a:solidFill>
                      <a:latin typeface="+mn-lt"/>
                      <a:ea typeface="+mn-ea"/>
                      <a:cs typeface="+mn-cs"/>
                    </a:defRPr>
                  </a:lvl3pPr>
                  <a:lvl4pPr marL="1434277" algn="l" defTabSz="478093" rtl="0" eaLnBrk="1" latinLnBrk="0" hangingPunct="1">
                    <a:defRPr sz="1883" kern="1200">
                      <a:solidFill>
                        <a:schemeClr val="tx1"/>
                      </a:solidFill>
                      <a:latin typeface="+mn-lt"/>
                      <a:ea typeface="+mn-ea"/>
                      <a:cs typeface="+mn-cs"/>
                    </a:defRPr>
                  </a:lvl4pPr>
                  <a:lvl5pPr marL="1912370" algn="l" defTabSz="478093" rtl="0" eaLnBrk="1" latinLnBrk="0" hangingPunct="1">
                    <a:defRPr sz="1883" kern="1200">
                      <a:solidFill>
                        <a:schemeClr val="tx1"/>
                      </a:solidFill>
                      <a:latin typeface="+mn-lt"/>
                      <a:ea typeface="+mn-ea"/>
                      <a:cs typeface="+mn-cs"/>
                    </a:defRPr>
                  </a:lvl5pPr>
                  <a:lvl6pPr marL="2390462" algn="l" defTabSz="478093" rtl="0" eaLnBrk="1" latinLnBrk="0" hangingPunct="1">
                    <a:defRPr sz="1883" kern="1200">
                      <a:solidFill>
                        <a:schemeClr val="tx1"/>
                      </a:solidFill>
                      <a:latin typeface="+mn-lt"/>
                      <a:ea typeface="+mn-ea"/>
                      <a:cs typeface="+mn-cs"/>
                    </a:defRPr>
                  </a:lvl6pPr>
                  <a:lvl7pPr marL="2868554" algn="l" defTabSz="478093" rtl="0" eaLnBrk="1" latinLnBrk="0" hangingPunct="1">
                    <a:defRPr sz="1883" kern="1200">
                      <a:solidFill>
                        <a:schemeClr val="tx1"/>
                      </a:solidFill>
                      <a:latin typeface="+mn-lt"/>
                      <a:ea typeface="+mn-ea"/>
                      <a:cs typeface="+mn-cs"/>
                    </a:defRPr>
                  </a:lvl7pPr>
                  <a:lvl8pPr marL="3346646" algn="l" defTabSz="478093" rtl="0" eaLnBrk="1" latinLnBrk="0" hangingPunct="1">
                    <a:defRPr sz="1883" kern="1200">
                      <a:solidFill>
                        <a:schemeClr val="tx1"/>
                      </a:solidFill>
                      <a:latin typeface="+mn-lt"/>
                      <a:ea typeface="+mn-ea"/>
                      <a:cs typeface="+mn-cs"/>
                    </a:defRPr>
                  </a:lvl8pPr>
                  <a:lvl9pPr marL="3824739" algn="l" defTabSz="478093" rtl="0" eaLnBrk="1" latinLnBrk="0" hangingPunct="1">
                    <a:defRPr sz="1883" kern="1200">
                      <a:solidFill>
                        <a:schemeClr val="tx1"/>
                      </a:solidFill>
                      <a:latin typeface="+mn-lt"/>
                      <a:ea typeface="+mn-ea"/>
                      <a:cs typeface="+mn-cs"/>
                    </a:defRPr>
                  </a:lvl9pPr>
                </a:lstStyle>
                <a:p>
                  <a:endParaRPr lang="ja-JP" altLang="en-US"/>
                </a:p>
              </p:txBody>
            </p:sp>
          </p:grpSp>
          <p:cxnSp>
            <p:nvCxnSpPr>
              <p:cNvPr id="140" name="直線コネクタ 139">
                <a:extLst>
                  <a:ext uri="{FF2B5EF4-FFF2-40B4-BE49-F238E27FC236}">
                    <a16:creationId xmlns:a16="http://schemas.microsoft.com/office/drawing/2014/main" id="{B990B850-91F8-00A7-1E1B-2F1D5D396529}"/>
                  </a:ext>
                </a:extLst>
              </p:cNvPr>
              <p:cNvCxnSpPr>
                <a:cxnSpLocks/>
              </p:cNvCxnSpPr>
              <p:nvPr/>
            </p:nvCxnSpPr>
            <p:spPr>
              <a:xfrm>
                <a:off x="3221985" y="5049018"/>
                <a:ext cx="0" cy="9000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BC91E689-C8E1-F377-1D4C-518531BB7BB1}"/>
                  </a:ext>
                </a:extLst>
              </p:cNvPr>
              <p:cNvCxnSpPr>
                <a:cxnSpLocks/>
              </p:cNvCxnSpPr>
              <p:nvPr/>
            </p:nvCxnSpPr>
            <p:spPr>
              <a:xfrm>
                <a:off x="3221985" y="5392898"/>
                <a:ext cx="0" cy="93176"/>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21" name="直線コネクタ 120">
              <a:extLst>
                <a:ext uri="{FF2B5EF4-FFF2-40B4-BE49-F238E27FC236}">
                  <a16:creationId xmlns:a16="http://schemas.microsoft.com/office/drawing/2014/main" id="{E6A7C64A-A368-1CAA-9C38-5C69AB65DEDB}"/>
                </a:ext>
              </a:extLst>
            </p:cNvPr>
            <p:cNvCxnSpPr>
              <a:cxnSpLocks/>
            </p:cNvCxnSpPr>
            <p:nvPr/>
          </p:nvCxnSpPr>
          <p:spPr>
            <a:xfrm flipH="1">
              <a:off x="2411976" y="4149008"/>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7F0A5510-BD08-9DD2-213E-072A8DA884DE}"/>
                </a:ext>
              </a:extLst>
            </p:cNvPr>
            <p:cNvCxnSpPr>
              <a:cxnSpLocks/>
              <a:endCxn id="123" idx="4"/>
            </p:cNvCxnSpPr>
            <p:nvPr/>
          </p:nvCxnSpPr>
          <p:spPr>
            <a:xfrm>
              <a:off x="3311986"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23" name="円/楕円 68">
              <a:extLst>
                <a:ext uri="{FF2B5EF4-FFF2-40B4-BE49-F238E27FC236}">
                  <a16:creationId xmlns:a16="http://schemas.microsoft.com/office/drawing/2014/main" id="{929A66B2-4D7A-2E43-B375-6831EE9A5994}"/>
                </a:ext>
              </a:extLst>
            </p:cNvPr>
            <p:cNvSpPr/>
            <p:nvPr/>
          </p:nvSpPr>
          <p:spPr>
            <a:xfrm rot="5400000">
              <a:off x="3445709"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24" name="直線コネクタ 123">
              <a:extLst>
                <a:ext uri="{FF2B5EF4-FFF2-40B4-BE49-F238E27FC236}">
                  <a16:creationId xmlns:a16="http://schemas.microsoft.com/office/drawing/2014/main" id="{589610C9-808A-BD2C-0D09-4F075CD483B1}"/>
                </a:ext>
              </a:extLst>
            </p:cNvPr>
            <p:cNvCxnSpPr>
              <a:cxnSpLocks/>
              <a:endCxn id="118" idx="2"/>
            </p:cNvCxnSpPr>
            <p:nvPr/>
          </p:nvCxnSpPr>
          <p:spPr>
            <a:xfrm>
              <a:off x="3491988"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5A978208-8A4B-35FA-FEC3-A23647411FA5}"/>
                </a:ext>
              </a:extLst>
            </p:cNvPr>
            <p:cNvCxnSpPr>
              <a:cxnSpLocks/>
            </p:cNvCxnSpPr>
            <p:nvPr/>
          </p:nvCxnSpPr>
          <p:spPr>
            <a:xfrm>
              <a:off x="3491988"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26" name="Rectangle 93">
              <a:extLst>
                <a:ext uri="{FF2B5EF4-FFF2-40B4-BE49-F238E27FC236}">
                  <a16:creationId xmlns:a16="http://schemas.microsoft.com/office/drawing/2014/main" id="{A51776E7-696D-8A3E-254A-A00D782ED992}"/>
                </a:ext>
              </a:extLst>
            </p:cNvPr>
            <p:cNvSpPr>
              <a:spLocks noChangeArrowheads="1"/>
            </p:cNvSpPr>
            <p:nvPr/>
          </p:nvSpPr>
          <p:spPr bwMode="auto">
            <a:xfrm>
              <a:off x="2051972" y="3068996"/>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27" name="Rectangle 93">
              <a:extLst>
                <a:ext uri="{FF2B5EF4-FFF2-40B4-BE49-F238E27FC236}">
                  <a16:creationId xmlns:a16="http://schemas.microsoft.com/office/drawing/2014/main" id="{7ED1C07E-D9EC-72CF-CC41-104FC6887984}"/>
                </a:ext>
              </a:extLst>
            </p:cNvPr>
            <p:cNvSpPr>
              <a:spLocks noChangeArrowheads="1"/>
            </p:cNvSpPr>
            <p:nvPr/>
          </p:nvSpPr>
          <p:spPr bwMode="auto">
            <a:xfrm>
              <a:off x="2051972"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B</a:t>
              </a:r>
            </a:p>
          </p:txBody>
        </p:sp>
        <p:sp>
          <p:nvSpPr>
            <p:cNvPr id="128" name="Rectangle 93">
              <a:extLst>
                <a:ext uri="{FF2B5EF4-FFF2-40B4-BE49-F238E27FC236}">
                  <a16:creationId xmlns:a16="http://schemas.microsoft.com/office/drawing/2014/main" id="{D60566E5-A930-D618-3D31-5E19BEB84F7D}"/>
                </a:ext>
              </a:extLst>
            </p:cNvPr>
            <p:cNvSpPr>
              <a:spLocks noChangeArrowheads="1"/>
            </p:cNvSpPr>
            <p:nvPr/>
          </p:nvSpPr>
          <p:spPr bwMode="auto">
            <a:xfrm>
              <a:off x="3850917"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29" name="Rectangle 93">
              <a:extLst>
                <a:ext uri="{FF2B5EF4-FFF2-40B4-BE49-F238E27FC236}">
                  <a16:creationId xmlns:a16="http://schemas.microsoft.com/office/drawing/2014/main" id="{1FAB49B4-09A4-C89D-136C-1D1DC9C89FB4}"/>
                </a:ext>
              </a:extLst>
            </p:cNvPr>
            <p:cNvSpPr>
              <a:spLocks noChangeArrowheads="1"/>
            </p:cNvSpPr>
            <p:nvPr/>
          </p:nvSpPr>
          <p:spPr bwMode="auto">
            <a:xfrm>
              <a:off x="3850917"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30" name="直線コネクタ 129">
              <a:extLst>
                <a:ext uri="{FF2B5EF4-FFF2-40B4-BE49-F238E27FC236}">
                  <a16:creationId xmlns:a16="http://schemas.microsoft.com/office/drawing/2014/main" id="{673B1C82-7542-15F1-0733-33BEFC132DF1}"/>
                </a:ext>
              </a:extLst>
            </p:cNvPr>
            <p:cNvCxnSpPr>
              <a:cxnSpLocks/>
            </p:cNvCxnSpPr>
            <p:nvPr/>
          </p:nvCxnSpPr>
          <p:spPr>
            <a:xfrm flipH="1">
              <a:off x="3491988"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31" name="グループ化 152">
              <a:extLst>
                <a:ext uri="{FF2B5EF4-FFF2-40B4-BE49-F238E27FC236}">
                  <a16:creationId xmlns:a16="http://schemas.microsoft.com/office/drawing/2014/main" id="{CAFF5ED6-EF28-24DA-CAAC-6952564262B0}"/>
                </a:ext>
              </a:extLst>
            </p:cNvPr>
            <p:cNvGrpSpPr/>
            <p:nvPr/>
          </p:nvGrpSpPr>
          <p:grpSpPr>
            <a:xfrm>
              <a:off x="1961971" y="4599013"/>
              <a:ext cx="180002" cy="90001"/>
              <a:chOff x="3643306" y="4500570"/>
              <a:chExt cx="428628" cy="144464"/>
            </a:xfrm>
          </p:grpSpPr>
          <p:cxnSp>
            <p:nvCxnSpPr>
              <p:cNvPr id="136" name="直線コネクタ 135">
                <a:extLst>
                  <a:ext uri="{FF2B5EF4-FFF2-40B4-BE49-F238E27FC236}">
                    <a16:creationId xmlns:a16="http://schemas.microsoft.com/office/drawing/2014/main" id="{CB8C67DE-0CA3-D6C2-7C26-58C915E952F1}"/>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37" name="直線コネクタ 136">
                <a:extLst>
                  <a:ext uri="{FF2B5EF4-FFF2-40B4-BE49-F238E27FC236}">
                    <a16:creationId xmlns:a16="http://schemas.microsoft.com/office/drawing/2014/main" id="{9E118613-628E-0FB8-C2F6-8BBA1AEAEDFB}"/>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38" name="直線コネクタ 137">
                <a:extLst>
                  <a:ext uri="{FF2B5EF4-FFF2-40B4-BE49-F238E27FC236}">
                    <a16:creationId xmlns:a16="http://schemas.microsoft.com/office/drawing/2014/main" id="{04B7B6FD-F31A-E2DB-7F6F-1848FA0969D4}"/>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132" name="直線コネクタ 131">
              <a:extLst>
                <a:ext uri="{FF2B5EF4-FFF2-40B4-BE49-F238E27FC236}">
                  <a16:creationId xmlns:a16="http://schemas.microsoft.com/office/drawing/2014/main" id="{E26F5A49-BC52-20B9-A390-D7738576DE90}"/>
                </a:ext>
              </a:extLst>
            </p:cNvPr>
            <p:cNvCxnSpPr>
              <a:cxnSpLocks/>
            </p:cNvCxnSpPr>
            <p:nvPr/>
          </p:nvCxnSpPr>
          <p:spPr>
            <a:xfrm flipH="1">
              <a:off x="2051972" y="4149008"/>
              <a:ext cx="450543"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E5EB6F29-C42A-9D3F-1CD2-F0B5CCA420EC}"/>
                </a:ext>
              </a:extLst>
            </p:cNvPr>
            <p:cNvCxnSpPr>
              <a:cxnSpLocks/>
            </p:cNvCxnSpPr>
            <p:nvPr/>
          </p:nvCxnSpPr>
          <p:spPr>
            <a:xfrm flipV="1">
              <a:off x="2051972" y="414900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DCC2A513-F729-CB68-E078-F3332360153D}"/>
                </a:ext>
              </a:extLst>
            </p:cNvPr>
            <p:cNvCxnSpPr>
              <a:cxnSpLocks/>
            </p:cNvCxnSpPr>
            <p:nvPr/>
          </p:nvCxnSpPr>
          <p:spPr>
            <a:xfrm flipH="1">
              <a:off x="3491988"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35" name="Rectangle 93">
              <a:extLst>
                <a:ext uri="{FF2B5EF4-FFF2-40B4-BE49-F238E27FC236}">
                  <a16:creationId xmlns:a16="http://schemas.microsoft.com/office/drawing/2014/main" id="{C30564BC-6651-2ABF-9988-E2887F2DD06E}"/>
                </a:ext>
              </a:extLst>
            </p:cNvPr>
            <p:cNvSpPr>
              <a:spLocks noChangeArrowheads="1"/>
            </p:cNvSpPr>
            <p:nvPr/>
          </p:nvSpPr>
          <p:spPr bwMode="auto">
            <a:xfrm>
              <a:off x="1781969" y="468901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grpSp>
        <p:nvGrpSpPr>
          <p:cNvPr id="146" name="グループ化 145">
            <a:extLst>
              <a:ext uri="{FF2B5EF4-FFF2-40B4-BE49-F238E27FC236}">
                <a16:creationId xmlns:a16="http://schemas.microsoft.com/office/drawing/2014/main" id="{CC7E6CA6-8853-4314-3378-98E0F01BE79C}"/>
              </a:ext>
            </a:extLst>
          </p:cNvPr>
          <p:cNvGrpSpPr/>
          <p:nvPr/>
        </p:nvGrpSpPr>
        <p:grpSpPr>
          <a:xfrm>
            <a:off x="4121995" y="4778657"/>
            <a:ext cx="1531092" cy="1440374"/>
            <a:chOff x="5202007" y="3068996"/>
            <a:chExt cx="1531092" cy="1440374"/>
          </a:xfrm>
        </p:grpSpPr>
        <p:sp>
          <p:nvSpPr>
            <p:cNvPr id="147" name="正方形/長方形 146">
              <a:extLst>
                <a:ext uri="{FF2B5EF4-FFF2-40B4-BE49-F238E27FC236}">
                  <a16:creationId xmlns:a16="http://schemas.microsoft.com/office/drawing/2014/main" id="{4E141899-E225-2F4B-BB52-1360445FC643}"/>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48" name="円/楕円 69">
              <a:extLst>
                <a:ext uri="{FF2B5EF4-FFF2-40B4-BE49-F238E27FC236}">
                  <a16:creationId xmlns:a16="http://schemas.microsoft.com/office/drawing/2014/main" id="{600D3A32-988A-0F3E-B57E-7F14969C8DA6}"/>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49" name="直線コネクタ 148">
              <a:extLst>
                <a:ext uri="{FF2B5EF4-FFF2-40B4-BE49-F238E27FC236}">
                  <a16:creationId xmlns:a16="http://schemas.microsoft.com/office/drawing/2014/main" id="{CE2635B5-3C68-61FC-1474-92F269FC3020}"/>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50" name="直線コネクタ 149">
              <a:extLst>
                <a:ext uri="{FF2B5EF4-FFF2-40B4-BE49-F238E27FC236}">
                  <a16:creationId xmlns:a16="http://schemas.microsoft.com/office/drawing/2014/main" id="{461B59BC-5267-04AE-65DD-D54C828225E7}"/>
                </a:ext>
              </a:extLst>
            </p:cNvPr>
            <p:cNvCxnSpPr>
              <a:cxnSpLocks/>
              <a:endCxn id="151"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1" name="円/楕円 68">
              <a:extLst>
                <a:ext uri="{FF2B5EF4-FFF2-40B4-BE49-F238E27FC236}">
                  <a16:creationId xmlns:a16="http://schemas.microsoft.com/office/drawing/2014/main" id="{892EA8D7-F12B-814F-C2D8-F9ECECA97AE3}"/>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52" name="直線コネクタ 151">
              <a:extLst>
                <a:ext uri="{FF2B5EF4-FFF2-40B4-BE49-F238E27FC236}">
                  <a16:creationId xmlns:a16="http://schemas.microsoft.com/office/drawing/2014/main" id="{EE864F98-A751-C916-E4FA-1B6797C1CBCE}"/>
                </a:ext>
              </a:extLst>
            </p:cNvPr>
            <p:cNvCxnSpPr>
              <a:cxnSpLocks/>
              <a:endCxn id="148"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B51911EE-FA5E-A938-56AF-98831150360D}"/>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4" name="Rectangle 93">
              <a:extLst>
                <a:ext uri="{FF2B5EF4-FFF2-40B4-BE49-F238E27FC236}">
                  <a16:creationId xmlns:a16="http://schemas.microsoft.com/office/drawing/2014/main" id="{968C3A1F-78A6-B791-C230-0A8C635D9363}"/>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55" name="Rectangle 93">
              <a:extLst>
                <a:ext uri="{FF2B5EF4-FFF2-40B4-BE49-F238E27FC236}">
                  <a16:creationId xmlns:a16="http://schemas.microsoft.com/office/drawing/2014/main" id="{403DC8B5-C085-9A7C-0330-5339B267438E}"/>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56" name="Rectangle 93">
              <a:extLst>
                <a:ext uri="{FF2B5EF4-FFF2-40B4-BE49-F238E27FC236}">
                  <a16:creationId xmlns:a16="http://schemas.microsoft.com/office/drawing/2014/main" id="{5360BB60-B906-FA1B-183B-2A4B54C0AD9E}"/>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57" name="直線コネクタ 156">
              <a:extLst>
                <a:ext uri="{FF2B5EF4-FFF2-40B4-BE49-F238E27FC236}">
                  <a16:creationId xmlns:a16="http://schemas.microsoft.com/office/drawing/2014/main" id="{695B64A2-A5CE-BCC1-CAAB-72B4CC6F06C1}"/>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43CB5E89-514F-B514-F32A-47303D78FE38}"/>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aphicFrame>
        <p:nvGraphicFramePr>
          <p:cNvPr id="159" name="Group 383">
            <a:extLst>
              <a:ext uri="{FF2B5EF4-FFF2-40B4-BE49-F238E27FC236}">
                <a16:creationId xmlns:a16="http://schemas.microsoft.com/office/drawing/2014/main" id="{3BD41258-3AD6-AE2B-A55C-196DF3A20A86}"/>
              </a:ext>
            </a:extLst>
          </p:cNvPr>
          <p:cNvGraphicFramePr>
            <a:graphicFrameLocks/>
          </p:cNvGraphicFramePr>
          <p:nvPr>
            <p:extLst>
              <p:ext uri="{D42A27DB-BD31-4B8C-83A1-F6EECF244321}">
                <p14:modId xmlns:p14="http://schemas.microsoft.com/office/powerpoint/2010/main" val="3926343264"/>
              </p:ext>
            </p:extLst>
          </p:nvPr>
        </p:nvGraphicFramePr>
        <p:xfrm>
          <a:off x="6732024" y="4868658"/>
          <a:ext cx="1080012" cy="1243014"/>
        </p:xfrm>
        <a:graphic>
          <a:graphicData uri="http://schemas.openxmlformats.org/drawingml/2006/table">
            <a:tbl>
              <a:tblPr/>
              <a:tblGrid>
                <a:gridCol w="360004">
                  <a:extLst>
                    <a:ext uri="{9D8B030D-6E8A-4147-A177-3AD203B41FA5}">
                      <a16:colId xmlns:a16="http://schemas.microsoft.com/office/drawing/2014/main" val="20000"/>
                    </a:ext>
                  </a:extLst>
                </a:gridCol>
                <a:gridCol w="720008">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G</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D~S</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OFF</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ON</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175" name="グループ化 174">
            <a:extLst>
              <a:ext uri="{FF2B5EF4-FFF2-40B4-BE49-F238E27FC236}">
                <a16:creationId xmlns:a16="http://schemas.microsoft.com/office/drawing/2014/main" id="{70E40F74-A137-0E69-570D-7FB66CC234E0}"/>
              </a:ext>
            </a:extLst>
          </p:cNvPr>
          <p:cNvGrpSpPr/>
          <p:nvPr/>
        </p:nvGrpSpPr>
        <p:grpSpPr>
          <a:xfrm>
            <a:off x="4121995" y="2708992"/>
            <a:ext cx="1531092" cy="1440374"/>
            <a:chOff x="5202007" y="2708992"/>
            <a:chExt cx="1531092" cy="1440374"/>
          </a:xfrm>
        </p:grpSpPr>
        <p:grpSp>
          <p:nvGrpSpPr>
            <p:cNvPr id="176" name="グループ化 175">
              <a:extLst>
                <a:ext uri="{FF2B5EF4-FFF2-40B4-BE49-F238E27FC236}">
                  <a16:creationId xmlns:a16="http://schemas.microsoft.com/office/drawing/2014/main" id="{25127F68-3A4B-1C6C-EA2A-A159460C85B4}"/>
                </a:ext>
              </a:extLst>
            </p:cNvPr>
            <p:cNvGrpSpPr/>
            <p:nvPr/>
          </p:nvGrpSpPr>
          <p:grpSpPr>
            <a:xfrm>
              <a:off x="5202007" y="2708992"/>
              <a:ext cx="1531092" cy="1440374"/>
              <a:chOff x="5202007" y="3068996"/>
              <a:chExt cx="1531092" cy="1440374"/>
            </a:xfrm>
          </p:grpSpPr>
          <p:sp>
            <p:nvSpPr>
              <p:cNvPr id="178" name="正方形/長方形 177">
                <a:extLst>
                  <a:ext uri="{FF2B5EF4-FFF2-40B4-BE49-F238E27FC236}">
                    <a16:creationId xmlns:a16="http://schemas.microsoft.com/office/drawing/2014/main" id="{EA594EAD-5526-6353-16E7-05B5B15EE2F4}"/>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79" name="円/楕円 69">
                <a:extLst>
                  <a:ext uri="{FF2B5EF4-FFF2-40B4-BE49-F238E27FC236}">
                    <a16:creationId xmlns:a16="http://schemas.microsoft.com/office/drawing/2014/main" id="{6632A975-1F0D-3173-E21D-F16656F0ABE0}"/>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0" name="直線コネクタ 179">
                <a:extLst>
                  <a:ext uri="{FF2B5EF4-FFF2-40B4-BE49-F238E27FC236}">
                    <a16:creationId xmlns:a16="http://schemas.microsoft.com/office/drawing/2014/main" id="{FD66C0F4-C538-3A88-7989-57162868230D}"/>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BF816A18-3A3C-2030-6775-B5AA2219837C}"/>
                  </a:ext>
                </a:extLst>
              </p:cNvPr>
              <p:cNvCxnSpPr>
                <a:cxnSpLocks/>
                <a:endCxn id="182"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2" name="円/楕円 68">
                <a:extLst>
                  <a:ext uri="{FF2B5EF4-FFF2-40B4-BE49-F238E27FC236}">
                    <a16:creationId xmlns:a16="http://schemas.microsoft.com/office/drawing/2014/main" id="{615B6818-7118-EDBC-4337-C67527E8B7D5}"/>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3" name="直線コネクタ 182">
                <a:extLst>
                  <a:ext uri="{FF2B5EF4-FFF2-40B4-BE49-F238E27FC236}">
                    <a16:creationId xmlns:a16="http://schemas.microsoft.com/office/drawing/2014/main" id="{F1945EFE-97E5-14E9-2D0F-0D13BED3808B}"/>
                  </a:ext>
                </a:extLst>
              </p:cNvPr>
              <p:cNvCxnSpPr>
                <a:cxnSpLocks/>
                <a:endCxn id="179"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CEFFAFF0-1C6A-28BE-B3DE-2F37A31A7CB2}"/>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5" name="Rectangle 93">
                <a:extLst>
                  <a:ext uri="{FF2B5EF4-FFF2-40B4-BE49-F238E27FC236}">
                    <a16:creationId xmlns:a16="http://schemas.microsoft.com/office/drawing/2014/main" id="{060D4439-6FE8-B7F7-9DF7-4E07F2B863E6}"/>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86" name="Rectangle 93">
                <a:extLst>
                  <a:ext uri="{FF2B5EF4-FFF2-40B4-BE49-F238E27FC236}">
                    <a16:creationId xmlns:a16="http://schemas.microsoft.com/office/drawing/2014/main" id="{C8515DAB-204D-4E18-CF55-7FF64866A0D1}"/>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187" name="Rectangle 93">
                <a:extLst>
                  <a:ext uri="{FF2B5EF4-FFF2-40B4-BE49-F238E27FC236}">
                    <a16:creationId xmlns:a16="http://schemas.microsoft.com/office/drawing/2014/main" id="{6CB5095F-9128-D168-D265-4303A0A655B1}"/>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188" name="直線コネクタ 187">
                <a:extLst>
                  <a:ext uri="{FF2B5EF4-FFF2-40B4-BE49-F238E27FC236}">
                    <a16:creationId xmlns:a16="http://schemas.microsoft.com/office/drawing/2014/main" id="{C3B4EDD0-4053-094E-B220-08E20325C3FC}"/>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FED498CA-3F54-E241-EFB7-C94611F43662}"/>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177" name="円/楕円 69">
              <a:extLst>
                <a:ext uri="{FF2B5EF4-FFF2-40B4-BE49-F238E27FC236}">
                  <a16:creationId xmlns:a16="http://schemas.microsoft.com/office/drawing/2014/main" id="{2F9912FF-6F8E-5ADF-1E3F-A62C806B051F}"/>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Tree>
    <p:extLst>
      <p:ext uri="{BB962C8B-B14F-4D97-AF65-F5344CB8AC3E}">
        <p14:creationId xmlns:p14="http://schemas.microsoft.com/office/powerpoint/2010/main" val="5791419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812E4A-FE2E-5220-C4AC-78FF3A4EB4A3}"/>
              </a:ext>
            </a:extLst>
          </p:cNvPr>
          <p:cNvSpPr>
            <a:spLocks noGrp="1"/>
          </p:cNvSpPr>
          <p:nvPr>
            <p:ph type="title"/>
          </p:nvPr>
        </p:nvSpPr>
        <p:spPr/>
        <p:txBody>
          <a:bodyPr/>
          <a:lstStyle/>
          <a:p>
            <a:r>
              <a:rPr lang="en-US" altLang="ja-JP" dirty="0"/>
              <a:t>P </a:t>
            </a:r>
            <a:r>
              <a:rPr lang="ja-JP" altLang="en-US" dirty="0"/>
              <a:t>と </a:t>
            </a:r>
            <a:r>
              <a:rPr lang="en-US" altLang="ja-JP" dirty="0"/>
              <a:t>N </a:t>
            </a:r>
            <a:r>
              <a:rPr lang="ja-JP" altLang="en-US" dirty="0"/>
              <a:t>が，どっちかどっちだかわからない？</a:t>
            </a:r>
            <a:endParaRPr lang="en-US" altLang="ja-JP" dirty="0"/>
          </a:p>
        </p:txBody>
      </p:sp>
      <p:sp>
        <p:nvSpPr>
          <p:cNvPr id="74" name="コンテンツ プレースホルダー 73">
            <a:extLst>
              <a:ext uri="{FF2B5EF4-FFF2-40B4-BE49-F238E27FC236}">
                <a16:creationId xmlns:a16="http://schemas.microsoft.com/office/drawing/2014/main" id="{13AE580E-0DE3-8C22-2E92-7F7074A83ACE}"/>
              </a:ext>
            </a:extLst>
          </p:cNvPr>
          <p:cNvSpPr>
            <a:spLocks noGrp="1"/>
          </p:cNvSpPr>
          <p:nvPr>
            <p:ph sz="quarter" idx="10"/>
          </p:nvPr>
        </p:nvSpPr>
        <p:spPr>
          <a:xfrm>
            <a:off x="611956" y="1088973"/>
            <a:ext cx="8280092" cy="990011"/>
          </a:xfrm>
        </p:spPr>
        <p:txBody>
          <a:bodyPr anchor="t"/>
          <a:lstStyle/>
          <a:p>
            <a:r>
              <a:rPr lang="ja-JP" altLang="en-US" dirty="0"/>
              <a:t>論理回路では白丸は反転を表す</a:t>
            </a:r>
            <a:endParaRPr lang="en-US" altLang="ja-JP" dirty="0"/>
          </a:p>
          <a:p>
            <a:pPr lvl="1"/>
            <a:r>
              <a:rPr lang="ja-JP" altLang="en-US" dirty="0"/>
              <a:t>白丸なしの </a:t>
            </a:r>
            <a:r>
              <a:rPr lang="en-US" altLang="ja-JP" dirty="0"/>
              <a:t>N</a:t>
            </a:r>
            <a:r>
              <a:rPr lang="ja-JP" altLang="en-US" dirty="0"/>
              <a:t>型は１で </a:t>
            </a:r>
            <a:r>
              <a:rPr lang="en-US" altLang="ja-JP" dirty="0"/>
              <a:t>ON </a:t>
            </a:r>
            <a:r>
              <a:rPr lang="ja-JP" altLang="en-US" dirty="0"/>
              <a:t>，０で </a:t>
            </a:r>
            <a:r>
              <a:rPr lang="en-US" altLang="ja-JP" dirty="0"/>
              <a:t>OFF</a:t>
            </a:r>
          </a:p>
          <a:p>
            <a:pPr lvl="1"/>
            <a:r>
              <a:rPr lang="ja-JP" altLang="en-US" dirty="0"/>
              <a:t>白丸があったらそこで反転するので </a:t>
            </a:r>
            <a:r>
              <a:rPr lang="en-US" altLang="ja-JP" dirty="0"/>
              <a:t>0 </a:t>
            </a:r>
            <a:r>
              <a:rPr lang="ja-JP" altLang="en-US" dirty="0"/>
              <a:t>で </a:t>
            </a:r>
            <a:r>
              <a:rPr lang="en-US" altLang="ja-JP" dirty="0"/>
              <a:t>ON </a:t>
            </a:r>
            <a:br>
              <a:rPr lang="en-US" altLang="ja-JP" dirty="0"/>
            </a:br>
            <a:r>
              <a:rPr lang="ja-JP" altLang="en-US" dirty="0"/>
              <a:t>･･･と憶えると良いかもしれない</a:t>
            </a:r>
            <a:endParaRPr lang="en-US" dirty="0"/>
          </a:p>
        </p:txBody>
      </p:sp>
      <p:graphicFrame>
        <p:nvGraphicFramePr>
          <p:cNvPr id="88" name="Group 383">
            <a:extLst>
              <a:ext uri="{FF2B5EF4-FFF2-40B4-BE49-F238E27FC236}">
                <a16:creationId xmlns:a16="http://schemas.microsoft.com/office/drawing/2014/main" id="{98F62C4B-867C-9B2A-4C5B-F68DF987ED12}"/>
              </a:ext>
            </a:extLst>
          </p:cNvPr>
          <p:cNvGraphicFramePr>
            <a:graphicFrameLocks/>
          </p:cNvGraphicFramePr>
          <p:nvPr>
            <p:extLst>
              <p:ext uri="{D42A27DB-BD31-4B8C-83A1-F6EECF244321}">
                <p14:modId xmlns:p14="http://schemas.microsoft.com/office/powerpoint/2010/main" val="3557692018"/>
              </p:ext>
            </p:extLst>
          </p:nvPr>
        </p:nvGraphicFramePr>
        <p:xfrm>
          <a:off x="5112006" y="3068996"/>
          <a:ext cx="1080012" cy="1243014"/>
        </p:xfrm>
        <a:graphic>
          <a:graphicData uri="http://schemas.openxmlformats.org/drawingml/2006/table">
            <a:tbl>
              <a:tblPr/>
              <a:tblGrid>
                <a:gridCol w="360004">
                  <a:extLst>
                    <a:ext uri="{9D8B030D-6E8A-4147-A177-3AD203B41FA5}">
                      <a16:colId xmlns:a16="http://schemas.microsoft.com/office/drawing/2014/main" val="20000"/>
                    </a:ext>
                  </a:extLst>
                </a:gridCol>
                <a:gridCol w="720008">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G</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D~S</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ON</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OFF</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146" name="グループ化 145">
            <a:extLst>
              <a:ext uri="{FF2B5EF4-FFF2-40B4-BE49-F238E27FC236}">
                <a16:creationId xmlns:a16="http://schemas.microsoft.com/office/drawing/2014/main" id="{CC7E6CA6-8853-4314-3378-98E0F01BE79C}"/>
              </a:ext>
            </a:extLst>
          </p:cNvPr>
          <p:cNvGrpSpPr/>
          <p:nvPr/>
        </p:nvGrpSpPr>
        <p:grpSpPr>
          <a:xfrm>
            <a:off x="2501977" y="5049018"/>
            <a:ext cx="1531092" cy="1440374"/>
            <a:chOff x="5202007" y="3068996"/>
            <a:chExt cx="1531092" cy="1440374"/>
          </a:xfrm>
        </p:grpSpPr>
        <p:sp>
          <p:nvSpPr>
            <p:cNvPr id="147" name="正方形/長方形 146">
              <a:extLst>
                <a:ext uri="{FF2B5EF4-FFF2-40B4-BE49-F238E27FC236}">
                  <a16:creationId xmlns:a16="http://schemas.microsoft.com/office/drawing/2014/main" id="{4E141899-E225-2F4B-BB52-1360445FC643}"/>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48" name="円/楕円 69">
              <a:extLst>
                <a:ext uri="{FF2B5EF4-FFF2-40B4-BE49-F238E27FC236}">
                  <a16:creationId xmlns:a16="http://schemas.microsoft.com/office/drawing/2014/main" id="{600D3A32-988A-0F3E-B57E-7F14969C8DA6}"/>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49" name="直線コネクタ 148">
              <a:extLst>
                <a:ext uri="{FF2B5EF4-FFF2-40B4-BE49-F238E27FC236}">
                  <a16:creationId xmlns:a16="http://schemas.microsoft.com/office/drawing/2014/main" id="{CE2635B5-3C68-61FC-1474-92F269FC3020}"/>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50" name="直線コネクタ 149">
              <a:extLst>
                <a:ext uri="{FF2B5EF4-FFF2-40B4-BE49-F238E27FC236}">
                  <a16:creationId xmlns:a16="http://schemas.microsoft.com/office/drawing/2014/main" id="{461B59BC-5267-04AE-65DD-D54C828225E7}"/>
                </a:ext>
              </a:extLst>
            </p:cNvPr>
            <p:cNvCxnSpPr>
              <a:cxnSpLocks/>
              <a:endCxn id="151"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1" name="円/楕円 68">
              <a:extLst>
                <a:ext uri="{FF2B5EF4-FFF2-40B4-BE49-F238E27FC236}">
                  <a16:creationId xmlns:a16="http://schemas.microsoft.com/office/drawing/2014/main" id="{892EA8D7-F12B-814F-C2D8-F9ECECA97AE3}"/>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52" name="直線コネクタ 151">
              <a:extLst>
                <a:ext uri="{FF2B5EF4-FFF2-40B4-BE49-F238E27FC236}">
                  <a16:creationId xmlns:a16="http://schemas.microsoft.com/office/drawing/2014/main" id="{EE864F98-A751-C916-E4FA-1B6797C1CBCE}"/>
                </a:ext>
              </a:extLst>
            </p:cNvPr>
            <p:cNvCxnSpPr>
              <a:cxnSpLocks/>
              <a:endCxn id="148"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B51911EE-FA5E-A938-56AF-98831150360D}"/>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4" name="Rectangle 93">
              <a:extLst>
                <a:ext uri="{FF2B5EF4-FFF2-40B4-BE49-F238E27FC236}">
                  <a16:creationId xmlns:a16="http://schemas.microsoft.com/office/drawing/2014/main" id="{968C3A1F-78A6-B791-C230-0A8C635D9363}"/>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55" name="Rectangle 93">
              <a:extLst>
                <a:ext uri="{FF2B5EF4-FFF2-40B4-BE49-F238E27FC236}">
                  <a16:creationId xmlns:a16="http://schemas.microsoft.com/office/drawing/2014/main" id="{403DC8B5-C085-9A7C-0330-5339B267438E}"/>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56" name="Rectangle 93">
              <a:extLst>
                <a:ext uri="{FF2B5EF4-FFF2-40B4-BE49-F238E27FC236}">
                  <a16:creationId xmlns:a16="http://schemas.microsoft.com/office/drawing/2014/main" id="{5360BB60-B906-FA1B-183B-2A4B54C0AD9E}"/>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57" name="直線コネクタ 156">
              <a:extLst>
                <a:ext uri="{FF2B5EF4-FFF2-40B4-BE49-F238E27FC236}">
                  <a16:creationId xmlns:a16="http://schemas.microsoft.com/office/drawing/2014/main" id="{695B64A2-A5CE-BCC1-CAAB-72B4CC6F06C1}"/>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43CB5E89-514F-B514-F32A-47303D78FE38}"/>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aphicFrame>
        <p:nvGraphicFramePr>
          <p:cNvPr id="159" name="Group 383">
            <a:extLst>
              <a:ext uri="{FF2B5EF4-FFF2-40B4-BE49-F238E27FC236}">
                <a16:creationId xmlns:a16="http://schemas.microsoft.com/office/drawing/2014/main" id="{3BD41258-3AD6-AE2B-A55C-196DF3A20A86}"/>
              </a:ext>
            </a:extLst>
          </p:cNvPr>
          <p:cNvGraphicFramePr>
            <a:graphicFrameLocks/>
          </p:cNvGraphicFramePr>
          <p:nvPr>
            <p:extLst>
              <p:ext uri="{D42A27DB-BD31-4B8C-83A1-F6EECF244321}">
                <p14:modId xmlns:p14="http://schemas.microsoft.com/office/powerpoint/2010/main" val="273878604"/>
              </p:ext>
            </p:extLst>
          </p:nvPr>
        </p:nvGraphicFramePr>
        <p:xfrm>
          <a:off x="5112006" y="5139019"/>
          <a:ext cx="1080012" cy="1243014"/>
        </p:xfrm>
        <a:graphic>
          <a:graphicData uri="http://schemas.openxmlformats.org/drawingml/2006/table">
            <a:tbl>
              <a:tblPr/>
              <a:tblGrid>
                <a:gridCol w="360004">
                  <a:extLst>
                    <a:ext uri="{9D8B030D-6E8A-4147-A177-3AD203B41FA5}">
                      <a16:colId xmlns:a16="http://schemas.microsoft.com/office/drawing/2014/main" val="20000"/>
                    </a:ext>
                  </a:extLst>
                </a:gridCol>
                <a:gridCol w="720008">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G</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D~S</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OFF</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ON</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 name="Rectangle 93">
            <a:extLst>
              <a:ext uri="{FF2B5EF4-FFF2-40B4-BE49-F238E27FC236}">
                <a16:creationId xmlns:a16="http://schemas.microsoft.com/office/drawing/2014/main" id="{C012B7A3-4143-89D2-A014-1C5C0DD2793A}"/>
              </a:ext>
            </a:extLst>
          </p:cNvPr>
          <p:cNvSpPr>
            <a:spLocks noChangeArrowheads="1"/>
          </p:cNvSpPr>
          <p:nvPr/>
        </p:nvSpPr>
        <p:spPr bwMode="auto">
          <a:xfrm>
            <a:off x="1601967" y="3519001"/>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P </a:t>
            </a:r>
            <a:r>
              <a:rPr lang="ja-JP" altLang="en-US" b="0" i="0" dirty="0">
                <a:latin typeface="+mj-lt"/>
              </a:rPr>
              <a:t>型</a:t>
            </a:r>
            <a:endParaRPr lang="en-US" altLang="ja-JP" dirty="0"/>
          </a:p>
        </p:txBody>
      </p:sp>
      <p:sp>
        <p:nvSpPr>
          <p:cNvPr id="4" name="Rectangle 93">
            <a:extLst>
              <a:ext uri="{FF2B5EF4-FFF2-40B4-BE49-F238E27FC236}">
                <a16:creationId xmlns:a16="http://schemas.microsoft.com/office/drawing/2014/main" id="{F4BFB046-7FCD-865D-761B-A18E37E560DF}"/>
              </a:ext>
            </a:extLst>
          </p:cNvPr>
          <p:cNvSpPr>
            <a:spLocks noChangeArrowheads="1"/>
          </p:cNvSpPr>
          <p:nvPr/>
        </p:nvSpPr>
        <p:spPr bwMode="auto">
          <a:xfrm>
            <a:off x="1601967" y="5679025"/>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N </a:t>
            </a:r>
            <a:r>
              <a:rPr lang="ja-JP" altLang="en-US" b="0" i="0" dirty="0">
                <a:latin typeface="+mj-lt"/>
              </a:rPr>
              <a:t>型</a:t>
            </a:r>
            <a:endParaRPr lang="en-US" altLang="ja-JP" dirty="0"/>
          </a:p>
        </p:txBody>
      </p:sp>
      <p:grpSp>
        <p:nvGrpSpPr>
          <p:cNvPr id="5" name="グループ化 4">
            <a:extLst>
              <a:ext uri="{FF2B5EF4-FFF2-40B4-BE49-F238E27FC236}">
                <a16:creationId xmlns:a16="http://schemas.microsoft.com/office/drawing/2014/main" id="{C7872D9C-0F93-A6B1-1398-616EEFD2856A}"/>
              </a:ext>
            </a:extLst>
          </p:cNvPr>
          <p:cNvGrpSpPr/>
          <p:nvPr/>
        </p:nvGrpSpPr>
        <p:grpSpPr>
          <a:xfrm>
            <a:off x="2501977" y="3068996"/>
            <a:ext cx="1531092" cy="1440374"/>
            <a:chOff x="5202007" y="2708992"/>
            <a:chExt cx="1531092" cy="1440374"/>
          </a:xfrm>
        </p:grpSpPr>
        <p:grpSp>
          <p:nvGrpSpPr>
            <p:cNvPr id="6" name="グループ化 5">
              <a:extLst>
                <a:ext uri="{FF2B5EF4-FFF2-40B4-BE49-F238E27FC236}">
                  <a16:creationId xmlns:a16="http://schemas.microsoft.com/office/drawing/2014/main" id="{90EB1ACE-EA0D-31A7-8E8A-71CD04B5FA9D}"/>
                </a:ext>
              </a:extLst>
            </p:cNvPr>
            <p:cNvGrpSpPr/>
            <p:nvPr/>
          </p:nvGrpSpPr>
          <p:grpSpPr>
            <a:xfrm>
              <a:off x="5202007" y="2708992"/>
              <a:ext cx="1531092" cy="1440374"/>
              <a:chOff x="5202007" y="3068996"/>
              <a:chExt cx="1531092" cy="1440374"/>
            </a:xfrm>
          </p:grpSpPr>
          <p:sp>
            <p:nvSpPr>
              <p:cNvPr id="8" name="正方形/長方形 7">
                <a:extLst>
                  <a:ext uri="{FF2B5EF4-FFF2-40B4-BE49-F238E27FC236}">
                    <a16:creationId xmlns:a16="http://schemas.microsoft.com/office/drawing/2014/main" id="{C36F5242-5F1D-C983-A2A8-939C17ED9B3F}"/>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9" name="円/楕円 69">
                <a:extLst>
                  <a:ext uri="{FF2B5EF4-FFF2-40B4-BE49-F238E27FC236}">
                    <a16:creationId xmlns:a16="http://schemas.microsoft.com/office/drawing/2014/main" id="{8344B2EE-2AAE-B9AC-BADC-7D9C851630DA}"/>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0" name="直線コネクタ 9">
                <a:extLst>
                  <a:ext uri="{FF2B5EF4-FFF2-40B4-BE49-F238E27FC236}">
                    <a16:creationId xmlns:a16="http://schemas.microsoft.com/office/drawing/2014/main" id="{92B6BB9F-E5C1-6506-6797-180D4A44B059}"/>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6808941D-DB09-DF9D-B496-05A373DC0A90}"/>
                  </a:ext>
                </a:extLst>
              </p:cNvPr>
              <p:cNvCxnSpPr>
                <a:cxnSpLocks/>
                <a:endCxn id="12"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2" name="円/楕円 68">
                <a:extLst>
                  <a:ext uri="{FF2B5EF4-FFF2-40B4-BE49-F238E27FC236}">
                    <a16:creationId xmlns:a16="http://schemas.microsoft.com/office/drawing/2014/main" id="{FFEB6709-5234-C6AF-7E29-117F869C1BC5}"/>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3" name="直線コネクタ 12">
                <a:extLst>
                  <a:ext uri="{FF2B5EF4-FFF2-40B4-BE49-F238E27FC236}">
                    <a16:creationId xmlns:a16="http://schemas.microsoft.com/office/drawing/2014/main" id="{FC4B33E7-93F7-1F86-C52B-C520EC0F6AE9}"/>
                  </a:ext>
                </a:extLst>
              </p:cNvPr>
              <p:cNvCxnSpPr>
                <a:cxnSpLocks/>
                <a:endCxn id="9"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B63FF0A-D2A0-0F0A-DB21-C79F3412E0E1}"/>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 name="Rectangle 93">
                <a:extLst>
                  <a:ext uri="{FF2B5EF4-FFF2-40B4-BE49-F238E27FC236}">
                    <a16:creationId xmlns:a16="http://schemas.microsoft.com/office/drawing/2014/main" id="{0E548F21-DA52-ABF6-94AB-AD6FAE878E9D}"/>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6" name="Rectangle 93">
                <a:extLst>
                  <a:ext uri="{FF2B5EF4-FFF2-40B4-BE49-F238E27FC236}">
                    <a16:creationId xmlns:a16="http://schemas.microsoft.com/office/drawing/2014/main" id="{EA2B7287-707E-A2EA-777F-8EB64CEA0D01}"/>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17" name="Rectangle 93">
                <a:extLst>
                  <a:ext uri="{FF2B5EF4-FFF2-40B4-BE49-F238E27FC236}">
                    <a16:creationId xmlns:a16="http://schemas.microsoft.com/office/drawing/2014/main" id="{F7F9E823-95DA-25D5-6F81-8E2CBB44DF87}"/>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18" name="直線コネクタ 17">
                <a:extLst>
                  <a:ext uri="{FF2B5EF4-FFF2-40B4-BE49-F238E27FC236}">
                    <a16:creationId xmlns:a16="http://schemas.microsoft.com/office/drawing/2014/main" id="{71EB4DEE-C08C-F869-F1CD-4D22CB25D81B}"/>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AC5CD8AB-8468-FF95-5DA1-5214A8CE8901}"/>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7" name="円/楕円 69">
              <a:extLst>
                <a:ext uri="{FF2B5EF4-FFF2-40B4-BE49-F238E27FC236}">
                  <a16:creationId xmlns:a16="http://schemas.microsoft.com/office/drawing/2014/main" id="{CA4A715B-A176-4511-73C9-00A50FDD7E98}"/>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Tree>
    <p:extLst>
      <p:ext uri="{BB962C8B-B14F-4D97-AF65-F5344CB8AC3E}">
        <p14:creationId xmlns:p14="http://schemas.microsoft.com/office/powerpoint/2010/main" val="813588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5A63B8-65B7-A399-D319-FBFDEFB131C2}"/>
              </a:ext>
            </a:extLst>
          </p:cNvPr>
          <p:cNvSpPr>
            <a:spLocks noGrp="1"/>
          </p:cNvSpPr>
          <p:nvPr>
            <p:ph type="title"/>
          </p:nvPr>
        </p:nvSpPr>
        <p:spPr/>
        <p:txBody>
          <a:bodyPr/>
          <a:lstStyle/>
          <a:p>
            <a:r>
              <a:rPr kumimoji="1" lang="en-US" altLang="ja-JP" dirty="0"/>
              <a:t>NOT </a:t>
            </a:r>
            <a:r>
              <a:rPr kumimoji="1" lang="ja-JP" altLang="en-US" dirty="0"/>
              <a:t>ゲート</a:t>
            </a:r>
            <a:endParaRPr kumimoji="1" lang="en-US" dirty="0"/>
          </a:p>
        </p:txBody>
      </p:sp>
      <p:sp>
        <p:nvSpPr>
          <p:cNvPr id="3" name="コンテンツ プレースホルダー 2">
            <a:extLst>
              <a:ext uri="{FF2B5EF4-FFF2-40B4-BE49-F238E27FC236}">
                <a16:creationId xmlns:a16="http://schemas.microsoft.com/office/drawing/2014/main" id="{896B1366-8D7A-2F6B-E38A-902BB7AA69A2}"/>
              </a:ext>
            </a:extLst>
          </p:cNvPr>
          <p:cNvSpPr>
            <a:spLocks noGrp="1"/>
          </p:cNvSpPr>
          <p:nvPr>
            <p:ph sz="quarter" idx="10"/>
          </p:nvPr>
        </p:nvSpPr>
        <p:spPr>
          <a:xfrm>
            <a:off x="611956" y="1358977"/>
            <a:ext cx="8280092" cy="540006"/>
          </a:xfrm>
        </p:spPr>
        <p:txBody>
          <a:bodyPr/>
          <a:lstStyle/>
          <a:p>
            <a:r>
              <a:rPr kumimoji="1" lang="en-US" altLang="ja-JP" dirty="0"/>
              <a:t>P </a:t>
            </a:r>
            <a:r>
              <a:rPr kumimoji="1" lang="ja-JP" altLang="en-US" dirty="0"/>
              <a:t>型と </a:t>
            </a:r>
            <a:r>
              <a:rPr kumimoji="1" lang="en-US" altLang="ja-JP" dirty="0"/>
              <a:t>N </a:t>
            </a:r>
            <a:r>
              <a:rPr kumimoji="1" lang="ja-JP" altLang="en-US" dirty="0"/>
              <a:t>型を並べて右のように繋ぐと </a:t>
            </a:r>
            <a:r>
              <a:rPr kumimoji="1" lang="en-US" altLang="ja-JP" dirty="0"/>
              <a:t>NOT </a:t>
            </a:r>
            <a:r>
              <a:rPr kumimoji="1" lang="ja-JP" altLang="en-US" dirty="0"/>
              <a:t>ゲートができる</a:t>
            </a:r>
            <a:endParaRPr lang="en-US" dirty="0"/>
          </a:p>
        </p:txBody>
      </p:sp>
      <p:grpSp>
        <p:nvGrpSpPr>
          <p:cNvPr id="71" name="グループ化 70">
            <a:extLst>
              <a:ext uri="{FF2B5EF4-FFF2-40B4-BE49-F238E27FC236}">
                <a16:creationId xmlns:a16="http://schemas.microsoft.com/office/drawing/2014/main" id="{13D01704-AAE9-CD16-4719-7051308AB196}"/>
              </a:ext>
            </a:extLst>
          </p:cNvPr>
          <p:cNvGrpSpPr/>
          <p:nvPr/>
        </p:nvGrpSpPr>
        <p:grpSpPr>
          <a:xfrm>
            <a:off x="5202007" y="4329010"/>
            <a:ext cx="1531092" cy="1440374"/>
            <a:chOff x="5202007" y="3068996"/>
            <a:chExt cx="1531092" cy="1440374"/>
          </a:xfrm>
        </p:grpSpPr>
        <p:sp>
          <p:nvSpPr>
            <p:cNvPr id="73" name="正方形/長方形 72">
              <a:extLst>
                <a:ext uri="{FF2B5EF4-FFF2-40B4-BE49-F238E27FC236}">
                  <a16:creationId xmlns:a16="http://schemas.microsoft.com/office/drawing/2014/main" id="{EA18C221-C4DE-C0C4-7C81-9D2CB4F72F8A}"/>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74" name="円/楕円 69">
              <a:extLst>
                <a:ext uri="{FF2B5EF4-FFF2-40B4-BE49-F238E27FC236}">
                  <a16:creationId xmlns:a16="http://schemas.microsoft.com/office/drawing/2014/main" id="{4E686B30-962A-880E-A98F-02AB8EF5BD2A}"/>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75" name="直線コネクタ 74">
              <a:extLst>
                <a:ext uri="{FF2B5EF4-FFF2-40B4-BE49-F238E27FC236}">
                  <a16:creationId xmlns:a16="http://schemas.microsoft.com/office/drawing/2014/main" id="{47A9F7C8-9004-A920-1FBC-F17608599FE5}"/>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7E298F31-C91B-81F1-F941-73A4983BBA75}"/>
                </a:ext>
              </a:extLst>
            </p:cNvPr>
            <p:cNvCxnSpPr>
              <a:cxnSpLocks/>
              <a:endCxn id="149"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49" name="円/楕円 68">
              <a:extLst>
                <a:ext uri="{FF2B5EF4-FFF2-40B4-BE49-F238E27FC236}">
                  <a16:creationId xmlns:a16="http://schemas.microsoft.com/office/drawing/2014/main" id="{558CF1AE-6202-2001-2213-5F3CDC77FDA1}"/>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50" name="直線コネクタ 149">
              <a:extLst>
                <a:ext uri="{FF2B5EF4-FFF2-40B4-BE49-F238E27FC236}">
                  <a16:creationId xmlns:a16="http://schemas.microsoft.com/office/drawing/2014/main" id="{E36FF8AF-258B-8E49-267D-BFE100BB30B6}"/>
                </a:ext>
              </a:extLst>
            </p:cNvPr>
            <p:cNvCxnSpPr>
              <a:cxnSpLocks/>
              <a:endCxn id="74"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C7BF13BD-6123-9E3F-65C7-C5E96DCA7B09}"/>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7" name="Rectangle 93">
              <a:extLst>
                <a:ext uri="{FF2B5EF4-FFF2-40B4-BE49-F238E27FC236}">
                  <a16:creationId xmlns:a16="http://schemas.microsoft.com/office/drawing/2014/main" id="{B9DF31B6-787C-3AEC-662B-586C189B377D}"/>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58" name="Rectangle 93">
              <a:extLst>
                <a:ext uri="{FF2B5EF4-FFF2-40B4-BE49-F238E27FC236}">
                  <a16:creationId xmlns:a16="http://schemas.microsoft.com/office/drawing/2014/main" id="{D84A6B59-F541-53D8-B49E-49CD449E4065}"/>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59" name="Rectangle 93">
              <a:extLst>
                <a:ext uri="{FF2B5EF4-FFF2-40B4-BE49-F238E27FC236}">
                  <a16:creationId xmlns:a16="http://schemas.microsoft.com/office/drawing/2014/main" id="{C2ADC63A-6DEA-935C-3BFD-89651BFABD73}"/>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60" name="直線コネクタ 159">
              <a:extLst>
                <a:ext uri="{FF2B5EF4-FFF2-40B4-BE49-F238E27FC236}">
                  <a16:creationId xmlns:a16="http://schemas.microsoft.com/office/drawing/2014/main" id="{BA056C96-A326-6ABA-5796-6AFC78D804FB}"/>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1504E12C-6059-0586-3126-E6961816D97E}"/>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77" name="直線コネクタ 176">
            <a:extLst>
              <a:ext uri="{FF2B5EF4-FFF2-40B4-BE49-F238E27FC236}">
                <a16:creationId xmlns:a16="http://schemas.microsoft.com/office/drawing/2014/main" id="{928B3203-E5C2-CF46-61F6-BABC7477CB35}"/>
              </a:ext>
            </a:extLst>
          </p:cNvPr>
          <p:cNvCxnSpPr>
            <a:cxnSpLocks/>
          </p:cNvCxnSpPr>
          <p:nvPr/>
        </p:nvCxnSpPr>
        <p:spPr>
          <a:xfrm flipV="1">
            <a:off x="5292008" y="3248998"/>
            <a:ext cx="0" cy="180002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A3311C02-85F8-68F1-5F65-AC10266FCF12}"/>
              </a:ext>
            </a:extLst>
          </p:cNvPr>
          <p:cNvCxnSpPr>
            <a:cxnSpLocks/>
          </p:cNvCxnSpPr>
          <p:nvPr/>
        </p:nvCxnSpPr>
        <p:spPr>
          <a:xfrm flipH="1">
            <a:off x="4572000" y="4149008"/>
            <a:ext cx="720008" cy="0"/>
          </a:xfrm>
          <a:prstGeom prst="line">
            <a:avLst/>
          </a:prstGeom>
          <a:ln w="6350" cap="rnd">
            <a:solidFill>
              <a:srgbClr val="000000"/>
            </a:solidFill>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139FE574-285A-9442-5B07-7EC80DAAFB34}"/>
              </a:ext>
            </a:extLst>
          </p:cNvPr>
          <p:cNvCxnSpPr>
            <a:cxnSpLocks/>
          </p:cNvCxnSpPr>
          <p:nvPr/>
        </p:nvCxnSpPr>
        <p:spPr>
          <a:xfrm>
            <a:off x="6732024" y="4149008"/>
            <a:ext cx="720008" cy="0"/>
          </a:xfrm>
          <a:prstGeom prst="line">
            <a:avLst/>
          </a:prstGeom>
          <a:ln w="6350" cap="rnd">
            <a:solidFill>
              <a:srgbClr val="000000"/>
            </a:solidFill>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943135B1-A379-BCE0-5461-407CCC647509}"/>
              </a:ext>
            </a:extLst>
          </p:cNvPr>
          <p:cNvCxnSpPr>
            <a:cxnSpLocks/>
          </p:cNvCxnSpPr>
          <p:nvPr/>
        </p:nvCxnSpPr>
        <p:spPr>
          <a:xfrm flipV="1">
            <a:off x="6732024" y="3609002"/>
            <a:ext cx="0" cy="108001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1" name="Rectangle 93">
            <a:extLst>
              <a:ext uri="{FF2B5EF4-FFF2-40B4-BE49-F238E27FC236}">
                <a16:creationId xmlns:a16="http://schemas.microsoft.com/office/drawing/2014/main" id="{B3B61D5E-B8AE-E693-7105-3497841309B4}"/>
              </a:ext>
            </a:extLst>
          </p:cNvPr>
          <p:cNvSpPr>
            <a:spLocks noChangeArrowheads="1"/>
          </p:cNvSpPr>
          <p:nvPr/>
        </p:nvSpPr>
        <p:spPr bwMode="auto">
          <a:xfrm>
            <a:off x="4572000" y="3789004"/>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latin typeface="+mn-ea"/>
              </a:rPr>
              <a:t>a</a:t>
            </a:r>
          </a:p>
        </p:txBody>
      </p:sp>
      <p:sp>
        <p:nvSpPr>
          <p:cNvPr id="182" name="Rectangle 93">
            <a:extLst>
              <a:ext uri="{FF2B5EF4-FFF2-40B4-BE49-F238E27FC236}">
                <a16:creationId xmlns:a16="http://schemas.microsoft.com/office/drawing/2014/main" id="{2CDD9B44-8741-C041-53F4-C2F41A386FE9}"/>
              </a:ext>
            </a:extLst>
          </p:cNvPr>
          <p:cNvSpPr>
            <a:spLocks noChangeArrowheads="1"/>
          </p:cNvSpPr>
          <p:nvPr/>
        </p:nvSpPr>
        <p:spPr bwMode="auto">
          <a:xfrm>
            <a:off x="7092028" y="3789004"/>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latin typeface="+mn-ea"/>
              </a:rPr>
              <a:t>b</a:t>
            </a:r>
          </a:p>
        </p:txBody>
      </p:sp>
      <p:grpSp>
        <p:nvGrpSpPr>
          <p:cNvPr id="201" name="グループ化 200">
            <a:extLst>
              <a:ext uri="{FF2B5EF4-FFF2-40B4-BE49-F238E27FC236}">
                <a16:creationId xmlns:a16="http://schemas.microsoft.com/office/drawing/2014/main" id="{E9F3AD11-1B8C-4F4D-2159-6B668DC90479}"/>
              </a:ext>
            </a:extLst>
          </p:cNvPr>
          <p:cNvGrpSpPr/>
          <p:nvPr/>
        </p:nvGrpSpPr>
        <p:grpSpPr>
          <a:xfrm>
            <a:off x="6372020" y="5409022"/>
            <a:ext cx="450005" cy="900368"/>
            <a:chOff x="7272030" y="5768668"/>
            <a:chExt cx="450005" cy="900368"/>
          </a:xfrm>
        </p:grpSpPr>
        <p:grpSp>
          <p:nvGrpSpPr>
            <p:cNvPr id="202" name="グループ化 152">
              <a:extLst>
                <a:ext uri="{FF2B5EF4-FFF2-40B4-BE49-F238E27FC236}">
                  <a16:creationId xmlns:a16="http://schemas.microsoft.com/office/drawing/2014/main" id="{5122EF21-CBC1-F0DB-5471-4728735CF77E}"/>
                </a:ext>
              </a:extLst>
            </p:cNvPr>
            <p:cNvGrpSpPr/>
            <p:nvPr/>
          </p:nvGrpSpPr>
          <p:grpSpPr>
            <a:xfrm>
              <a:off x="7542033" y="6218673"/>
              <a:ext cx="180002" cy="90001"/>
              <a:chOff x="3643306" y="4500570"/>
              <a:chExt cx="428628" cy="144464"/>
            </a:xfrm>
          </p:grpSpPr>
          <p:cxnSp>
            <p:nvCxnSpPr>
              <p:cNvPr id="205" name="直線コネクタ 204">
                <a:extLst>
                  <a:ext uri="{FF2B5EF4-FFF2-40B4-BE49-F238E27FC236}">
                    <a16:creationId xmlns:a16="http://schemas.microsoft.com/office/drawing/2014/main" id="{B75BCA22-861F-81DF-639D-AFF814CA1311}"/>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06" name="直線コネクタ 205">
                <a:extLst>
                  <a:ext uri="{FF2B5EF4-FFF2-40B4-BE49-F238E27FC236}">
                    <a16:creationId xmlns:a16="http://schemas.microsoft.com/office/drawing/2014/main" id="{452FF76C-BDE3-A109-910E-720655A941EC}"/>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07" name="直線コネクタ 206">
                <a:extLst>
                  <a:ext uri="{FF2B5EF4-FFF2-40B4-BE49-F238E27FC236}">
                    <a16:creationId xmlns:a16="http://schemas.microsoft.com/office/drawing/2014/main" id="{444297C8-2435-6ADF-A6A9-6A6DB7D0EEA0}"/>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203" name="直線コネクタ 202">
              <a:extLst>
                <a:ext uri="{FF2B5EF4-FFF2-40B4-BE49-F238E27FC236}">
                  <a16:creationId xmlns:a16="http://schemas.microsoft.com/office/drawing/2014/main" id="{C41B1FB4-4C07-338B-3A33-31725CC79702}"/>
                </a:ext>
              </a:extLst>
            </p:cNvPr>
            <p:cNvCxnSpPr>
              <a:cxnSpLocks/>
            </p:cNvCxnSpPr>
            <p:nvPr/>
          </p:nvCxnSpPr>
          <p:spPr>
            <a:xfrm flipV="1">
              <a:off x="7632034" y="576866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04" name="Rectangle 93">
              <a:extLst>
                <a:ext uri="{FF2B5EF4-FFF2-40B4-BE49-F238E27FC236}">
                  <a16:creationId xmlns:a16="http://schemas.microsoft.com/office/drawing/2014/main" id="{BBB74C7C-D3C2-109D-C3E4-6BA96F67869B}"/>
                </a:ext>
              </a:extLst>
            </p:cNvPr>
            <p:cNvSpPr>
              <a:spLocks noChangeArrowheads="1"/>
            </p:cNvSpPr>
            <p:nvPr/>
          </p:nvSpPr>
          <p:spPr bwMode="auto">
            <a:xfrm>
              <a:off x="7272030" y="630867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grpSp>
        <p:nvGrpSpPr>
          <p:cNvPr id="209" name="グループ化 208">
            <a:extLst>
              <a:ext uri="{FF2B5EF4-FFF2-40B4-BE49-F238E27FC236}">
                <a16:creationId xmlns:a16="http://schemas.microsoft.com/office/drawing/2014/main" id="{4CD9389D-D546-904E-66A7-411876C945B2}"/>
              </a:ext>
            </a:extLst>
          </p:cNvPr>
          <p:cNvGrpSpPr/>
          <p:nvPr/>
        </p:nvGrpSpPr>
        <p:grpSpPr>
          <a:xfrm>
            <a:off x="6462021" y="2078985"/>
            <a:ext cx="450049" cy="810009"/>
            <a:chOff x="7362031" y="2528632"/>
            <a:chExt cx="450049" cy="810009"/>
          </a:xfrm>
        </p:grpSpPr>
        <p:cxnSp>
          <p:nvCxnSpPr>
            <p:cNvPr id="210" name="直線コネクタ 209">
              <a:extLst>
                <a:ext uri="{FF2B5EF4-FFF2-40B4-BE49-F238E27FC236}">
                  <a16:creationId xmlns:a16="http://schemas.microsoft.com/office/drawing/2014/main" id="{B1E0F621-8199-B58E-19B1-E80C8E425D42}"/>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1" name="直線コネクタ 210">
              <a:extLst>
                <a:ext uri="{FF2B5EF4-FFF2-40B4-BE49-F238E27FC236}">
                  <a16:creationId xmlns:a16="http://schemas.microsoft.com/office/drawing/2014/main" id="{FA184D6D-25C4-5EB7-05E1-B075BEB8A08F}"/>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12" name="Rectangle 93">
              <a:extLst>
                <a:ext uri="{FF2B5EF4-FFF2-40B4-BE49-F238E27FC236}">
                  <a16:creationId xmlns:a16="http://schemas.microsoft.com/office/drawing/2014/main" id="{10B6A348-D917-0950-4BA6-B9AB5A81B721}"/>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sp>
        <p:nvSpPr>
          <p:cNvPr id="269" name="Line 17">
            <a:extLst>
              <a:ext uri="{FF2B5EF4-FFF2-40B4-BE49-F238E27FC236}">
                <a16:creationId xmlns:a16="http://schemas.microsoft.com/office/drawing/2014/main" id="{9B850B57-38F6-77D8-648B-FD79D1C31546}"/>
              </a:ext>
            </a:extLst>
          </p:cNvPr>
          <p:cNvSpPr>
            <a:spLocks noChangeShapeType="1"/>
          </p:cNvSpPr>
          <p:nvPr/>
        </p:nvSpPr>
        <p:spPr bwMode="auto">
          <a:xfrm>
            <a:off x="1693197" y="3429358"/>
            <a:ext cx="1439863"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70" name="Rectangle 25">
            <a:extLst>
              <a:ext uri="{FF2B5EF4-FFF2-40B4-BE49-F238E27FC236}">
                <a16:creationId xmlns:a16="http://schemas.microsoft.com/office/drawing/2014/main" id="{3F01350B-3906-F8ED-EB89-C5C379F6EE7C}"/>
              </a:ext>
            </a:extLst>
          </p:cNvPr>
          <p:cNvSpPr>
            <a:spLocks noChangeArrowheads="1"/>
          </p:cNvSpPr>
          <p:nvPr/>
        </p:nvSpPr>
        <p:spPr bwMode="auto">
          <a:xfrm>
            <a:off x="1331247" y="3249971"/>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a</a:t>
            </a:r>
          </a:p>
        </p:txBody>
      </p:sp>
      <p:sp>
        <p:nvSpPr>
          <p:cNvPr id="271" name="Rectangle 27">
            <a:extLst>
              <a:ext uri="{FF2B5EF4-FFF2-40B4-BE49-F238E27FC236}">
                <a16:creationId xmlns:a16="http://schemas.microsoft.com/office/drawing/2014/main" id="{B549399D-82A1-38E4-4EE9-A98BD194BBDE}"/>
              </a:ext>
            </a:extLst>
          </p:cNvPr>
          <p:cNvSpPr>
            <a:spLocks noChangeArrowheads="1"/>
          </p:cNvSpPr>
          <p:nvPr/>
        </p:nvSpPr>
        <p:spPr bwMode="auto">
          <a:xfrm>
            <a:off x="3131984" y="3248998"/>
            <a:ext cx="360362"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b</a:t>
            </a:r>
          </a:p>
        </p:txBody>
      </p:sp>
      <p:pic>
        <p:nvPicPr>
          <p:cNvPr id="272" name="Picture 28" descr="NOT">
            <a:extLst>
              <a:ext uri="{FF2B5EF4-FFF2-40B4-BE49-F238E27FC236}">
                <a16:creationId xmlns:a16="http://schemas.microsoft.com/office/drawing/2014/main" id="{6028E41C-089C-A866-CE81-21B27B7932CA}"/>
              </a:ext>
            </a:extLst>
          </p:cNvPr>
          <p:cNvPicPr>
            <a:picLocks noChangeAspect="1" noChangeArrowheads="1"/>
          </p:cNvPicPr>
          <p:nvPr/>
        </p:nvPicPr>
        <p:blipFill>
          <a:blip r:embed="rId2" cstate="print"/>
          <a:srcRect/>
          <a:stretch>
            <a:fillRect/>
          </a:stretch>
        </p:blipFill>
        <p:spPr bwMode="auto">
          <a:xfrm>
            <a:off x="2051972" y="3068996"/>
            <a:ext cx="717550" cy="720725"/>
          </a:xfrm>
          <a:prstGeom prst="rect">
            <a:avLst/>
          </a:prstGeom>
          <a:noFill/>
        </p:spPr>
      </p:pic>
      <p:grpSp>
        <p:nvGrpSpPr>
          <p:cNvPr id="273" name="グループ化 272">
            <a:extLst>
              <a:ext uri="{FF2B5EF4-FFF2-40B4-BE49-F238E27FC236}">
                <a16:creationId xmlns:a16="http://schemas.microsoft.com/office/drawing/2014/main" id="{E61A1C39-0DFE-CC48-0E51-2CDD4BC68362}"/>
              </a:ext>
            </a:extLst>
          </p:cNvPr>
          <p:cNvGrpSpPr/>
          <p:nvPr/>
        </p:nvGrpSpPr>
        <p:grpSpPr>
          <a:xfrm>
            <a:off x="5202007" y="2528990"/>
            <a:ext cx="1531092" cy="1440374"/>
            <a:chOff x="5202007" y="2708992"/>
            <a:chExt cx="1531092" cy="1440374"/>
          </a:xfrm>
        </p:grpSpPr>
        <p:grpSp>
          <p:nvGrpSpPr>
            <p:cNvPr id="274" name="グループ化 273">
              <a:extLst>
                <a:ext uri="{FF2B5EF4-FFF2-40B4-BE49-F238E27FC236}">
                  <a16:creationId xmlns:a16="http://schemas.microsoft.com/office/drawing/2014/main" id="{32FA991B-1677-ACEC-6B6D-593A4974EF50}"/>
                </a:ext>
              </a:extLst>
            </p:cNvPr>
            <p:cNvGrpSpPr/>
            <p:nvPr/>
          </p:nvGrpSpPr>
          <p:grpSpPr>
            <a:xfrm>
              <a:off x="5202007" y="2708992"/>
              <a:ext cx="1531092" cy="1440374"/>
              <a:chOff x="5202007" y="3068996"/>
              <a:chExt cx="1531092" cy="1440374"/>
            </a:xfrm>
          </p:grpSpPr>
          <p:sp>
            <p:nvSpPr>
              <p:cNvPr id="276" name="正方形/長方形 275">
                <a:extLst>
                  <a:ext uri="{FF2B5EF4-FFF2-40B4-BE49-F238E27FC236}">
                    <a16:creationId xmlns:a16="http://schemas.microsoft.com/office/drawing/2014/main" id="{F607EA36-699E-DC1C-19C3-D7DE5314434B}"/>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77" name="円/楕円 69">
                <a:extLst>
                  <a:ext uri="{FF2B5EF4-FFF2-40B4-BE49-F238E27FC236}">
                    <a16:creationId xmlns:a16="http://schemas.microsoft.com/office/drawing/2014/main" id="{2D4B9136-1E58-4A2E-D96A-4486C23F021C}"/>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78" name="直線コネクタ 277">
                <a:extLst>
                  <a:ext uri="{FF2B5EF4-FFF2-40B4-BE49-F238E27FC236}">
                    <a16:creationId xmlns:a16="http://schemas.microsoft.com/office/drawing/2014/main" id="{A18D89AD-117E-03DF-8E66-19E664B35071}"/>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79" name="直線コネクタ 278">
                <a:extLst>
                  <a:ext uri="{FF2B5EF4-FFF2-40B4-BE49-F238E27FC236}">
                    <a16:creationId xmlns:a16="http://schemas.microsoft.com/office/drawing/2014/main" id="{60BAA4C0-EE19-F19A-1686-B8B4D84C27D6}"/>
                  </a:ext>
                </a:extLst>
              </p:cNvPr>
              <p:cNvCxnSpPr>
                <a:cxnSpLocks/>
                <a:endCxn id="280" idx="4"/>
              </p:cNvCxnSpPr>
              <p:nvPr/>
            </p:nvCxnSpPr>
            <p:spPr>
              <a:xfrm>
                <a:off x="5965748" y="3609002"/>
                <a:ext cx="0"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80" name="円/楕円 68">
                <a:extLst>
                  <a:ext uri="{FF2B5EF4-FFF2-40B4-BE49-F238E27FC236}">
                    <a16:creationId xmlns:a16="http://schemas.microsoft.com/office/drawing/2014/main" id="{D1119976-D859-2C1C-A28C-87FF7631D3F1}"/>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81" name="直線コネクタ 280">
                <a:extLst>
                  <a:ext uri="{FF2B5EF4-FFF2-40B4-BE49-F238E27FC236}">
                    <a16:creationId xmlns:a16="http://schemas.microsoft.com/office/drawing/2014/main" id="{23465C44-B50A-33F9-3CBE-11B0166A1819}"/>
                  </a:ext>
                </a:extLst>
              </p:cNvPr>
              <p:cNvCxnSpPr>
                <a:cxnSpLocks/>
                <a:endCxn id="277"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82" name="直線コネクタ 281">
                <a:extLst>
                  <a:ext uri="{FF2B5EF4-FFF2-40B4-BE49-F238E27FC236}">
                    <a16:creationId xmlns:a16="http://schemas.microsoft.com/office/drawing/2014/main" id="{96D407D5-5307-7A0C-066D-16F25ED7585E}"/>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83" name="Rectangle 93">
                <a:extLst>
                  <a:ext uri="{FF2B5EF4-FFF2-40B4-BE49-F238E27FC236}">
                    <a16:creationId xmlns:a16="http://schemas.microsoft.com/office/drawing/2014/main" id="{33BE9391-5F9F-53FB-2276-B52E35CA3FD6}"/>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84" name="Rectangle 93">
                <a:extLst>
                  <a:ext uri="{FF2B5EF4-FFF2-40B4-BE49-F238E27FC236}">
                    <a16:creationId xmlns:a16="http://schemas.microsoft.com/office/drawing/2014/main" id="{33A23124-D35A-AE04-4E8D-C7AE14698FEB}"/>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285" name="Rectangle 93">
                <a:extLst>
                  <a:ext uri="{FF2B5EF4-FFF2-40B4-BE49-F238E27FC236}">
                    <a16:creationId xmlns:a16="http://schemas.microsoft.com/office/drawing/2014/main" id="{2B5D77D3-1F1B-4D87-CD34-A4CE36C90012}"/>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286" name="直線コネクタ 285">
                <a:extLst>
                  <a:ext uri="{FF2B5EF4-FFF2-40B4-BE49-F238E27FC236}">
                    <a16:creationId xmlns:a16="http://schemas.microsoft.com/office/drawing/2014/main" id="{B0AFC59C-2739-D77F-F2BB-BB559CDA2F06}"/>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87" name="直線コネクタ 286">
                <a:extLst>
                  <a:ext uri="{FF2B5EF4-FFF2-40B4-BE49-F238E27FC236}">
                    <a16:creationId xmlns:a16="http://schemas.microsoft.com/office/drawing/2014/main" id="{DB74A23C-4949-E6FB-1226-CFE28F2AE39F}"/>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75" name="円/楕円 69">
              <a:extLst>
                <a:ext uri="{FF2B5EF4-FFF2-40B4-BE49-F238E27FC236}">
                  <a16:creationId xmlns:a16="http://schemas.microsoft.com/office/drawing/2014/main" id="{123417DA-780F-709E-739F-F5CB697AC585}"/>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aphicFrame>
        <p:nvGraphicFramePr>
          <p:cNvPr id="288" name="Group 383">
            <a:extLst>
              <a:ext uri="{FF2B5EF4-FFF2-40B4-BE49-F238E27FC236}">
                <a16:creationId xmlns:a16="http://schemas.microsoft.com/office/drawing/2014/main" id="{CF0BA26F-CC49-A691-C930-0EC9A7C904F1}"/>
              </a:ext>
            </a:extLst>
          </p:cNvPr>
          <p:cNvGraphicFramePr>
            <a:graphicFrameLocks/>
          </p:cNvGraphicFramePr>
          <p:nvPr>
            <p:extLst>
              <p:ext uri="{D42A27DB-BD31-4B8C-83A1-F6EECF244321}">
                <p14:modId xmlns:p14="http://schemas.microsoft.com/office/powerpoint/2010/main" val="4274740441"/>
              </p:ext>
            </p:extLst>
          </p:nvPr>
        </p:nvGraphicFramePr>
        <p:xfrm>
          <a:off x="1961971" y="4149008"/>
          <a:ext cx="958850" cy="1243014"/>
        </p:xfrm>
        <a:graphic>
          <a:graphicData uri="http://schemas.openxmlformats.org/drawingml/2006/table">
            <a:tbl>
              <a:tblPr/>
              <a:tblGrid>
                <a:gridCol w="479425">
                  <a:extLst>
                    <a:ext uri="{9D8B030D-6E8A-4147-A177-3AD203B41FA5}">
                      <a16:colId xmlns:a16="http://schemas.microsoft.com/office/drawing/2014/main" val="20000"/>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a</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b</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ja-JP" altLang="en-US" sz="1600" b="0" i="0" u="none" strike="noStrike" cap="none" normalizeH="0" baseline="0" dirty="0">
                          <a:ln>
                            <a:noFill/>
                          </a:ln>
                          <a:solidFill>
                            <a:schemeClr val="tx1">
                              <a:lumMod val="75000"/>
                              <a:lumOff val="25000"/>
                            </a:schemeClr>
                          </a:solidFill>
                          <a:effectLst/>
                          <a:latin typeface="+mn-ea"/>
                          <a:ea typeface="+mn-ea"/>
                        </a:rPr>
                        <a:t>０</a:t>
                      </a:r>
                      <a:endParaRPr kumimoji="0" lang="en-US" altLang="ja-JP" sz="1600" b="0" i="0" u="none" strike="noStrike" cap="none" normalizeH="0" baseline="0" dirty="0">
                        <a:ln>
                          <a:noFill/>
                        </a:ln>
                        <a:solidFill>
                          <a:schemeClr val="tx1">
                            <a:lumMod val="75000"/>
                            <a:lumOff val="25000"/>
                          </a:schemeClr>
                        </a:solidFill>
                        <a:effectLst/>
                        <a:latin typeface="+mn-ea"/>
                        <a:ea typeface="+mn-ea"/>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46416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5A63B8-65B7-A399-D319-FBFDEFB131C2}"/>
              </a:ext>
            </a:extLst>
          </p:cNvPr>
          <p:cNvSpPr>
            <a:spLocks noGrp="1"/>
          </p:cNvSpPr>
          <p:nvPr>
            <p:ph type="title"/>
          </p:nvPr>
        </p:nvSpPr>
        <p:spPr/>
        <p:txBody>
          <a:bodyPr/>
          <a:lstStyle/>
          <a:p>
            <a:r>
              <a:rPr kumimoji="1" lang="en-US" altLang="ja-JP" dirty="0"/>
              <a:t>NOT </a:t>
            </a:r>
            <a:r>
              <a:rPr kumimoji="1" lang="ja-JP" altLang="en-US" dirty="0"/>
              <a:t>ゲートの動作</a:t>
            </a:r>
            <a:endParaRPr kumimoji="1" lang="en-US" dirty="0"/>
          </a:p>
        </p:txBody>
      </p:sp>
      <p:sp>
        <p:nvSpPr>
          <p:cNvPr id="3" name="コンテンツ プレースホルダー 2">
            <a:extLst>
              <a:ext uri="{FF2B5EF4-FFF2-40B4-BE49-F238E27FC236}">
                <a16:creationId xmlns:a16="http://schemas.microsoft.com/office/drawing/2014/main" id="{896B1366-8D7A-2F6B-E38A-902BB7AA69A2}"/>
              </a:ext>
            </a:extLst>
          </p:cNvPr>
          <p:cNvSpPr>
            <a:spLocks noGrp="1"/>
          </p:cNvSpPr>
          <p:nvPr>
            <p:ph sz="quarter" idx="10"/>
          </p:nvPr>
        </p:nvSpPr>
        <p:spPr>
          <a:xfrm>
            <a:off x="611956" y="1358977"/>
            <a:ext cx="8280092" cy="540006"/>
          </a:xfrm>
        </p:spPr>
        <p:txBody>
          <a:bodyPr/>
          <a:lstStyle/>
          <a:p>
            <a:r>
              <a:rPr lang="ja-JP" altLang="en-US" dirty="0"/>
              <a:t>双方のスイッチが必ず反対の動作になる</a:t>
            </a:r>
            <a:endParaRPr lang="en-US" dirty="0"/>
          </a:p>
          <a:p>
            <a:pPr lvl="1"/>
            <a:r>
              <a:rPr lang="en-US" dirty="0"/>
              <a:t>P </a:t>
            </a:r>
            <a:r>
              <a:rPr lang="ja-JP" altLang="en-US" dirty="0"/>
              <a:t>型は入力が０だと </a:t>
            </a:r>
            <a:r>
              <a:rPr lang="en-US" altLang="ja-JP" dirty="0"/>
              <a:t>ON</a:t>
            </a:r>
          </a:p>
          <a:p>
            <a:pPr lvl="1"/>
            <a:r>
              <a:rPr lang="en-US" dirty="0"/>
              <a:t>N </a:t>
            </a:r>
            <a:r>
              <a:rPr lang="ja-JP" altLang="en-US" dirty="0"/>
              <a:t>型は入力が１だと </a:t>
            </a:r>
            <a:r>
              <a:rPr lang="en-US" altLang="ja-JP" dirty="0"/>
              <a:t>ON</a:t>
            </a:r>
            <a:endParaRPr lang="en-US" dirty="0"/>
          </a:p>
        </p:txBody>
      </p:sp>
      <p:graphicFrame>
        <p:nvGraphicFramePr>
          <p:cNvPr id="151" name="Group 383">
            <a:extLst>
              <a:ext uri="{FF2B5EF4-FFF2-40B4-BE49-F238E27FC236}">
                <a16:creationId xmlns:a16="http://schemas.microsoft.com/office/drawing/2014/main" id="{0FFF554D-5E1A-9E61-177E-DA32E60148C5}"/>
              </a:ext>
            </a:extLst>
          </p:cNvPr>
          <p:cNvGraphicFramePr>
            <a:graphicFrameLocks/>
          </p:cNvGraphicFramePr>
          <p:nvPr>
            <p:extLst>
              <p:ext uri="{D42A27DB-BD31-4B8C-83A1-F6EECF244321}">
                <p14:modId xmlns:p14="http://schemas.microsoft.com/office/powerpoint/2010/main" val="1406077981"/>
              </p:ext>
            </p:extLst>
          </p:nvPr>
        </p:nvGraphicFramePr>
        <p:xfrm>
          <a:off x="7902037" y="1268976"/>
          <a:ext cx="958850" cy="1243014"/>
        </p:xfrm>
        <a:graphic>
          <a:graphicData uri="http://schemas.openxmlformats.org/drawingml/2006/table">
            <a:tbl>
              <a:tblPr/>
              <a:tblGrid>
                <a:gridCol w="479425">
                  <a:extLst>
                    <a:ext uri="{9D8B030D-6E8A-4147-A177-3AD203B41FA5}">
                      <a16:colId xmlns:a16="http://schemas.microsoft.com/office/drawing/2014/main" val="20000"/>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a</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b</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ja-JP" altLang="en-US" sz="1600" b="0" i="0" u="none" strike="noStrike" cap="none" normalizeH="0" baseline="0" dirty="0">
                          <a:ln>
                            <a:noFill/>
                          </a:ln>
                          <a:solidFill>
                            <a:schemeClr val="tx1">
                              <a:lumMod val="75000"/>
                              <a:lumOff val="25000"/>
                            </a:schemeClr>
                          </a:solidFill>
                          <a:effectLst/>
                          <a:latin typeface="+mn-ea"/>
                          <a:ea typeface="+mn-ea"/>
                        </a:rPr>
                        <a:t>０</a:t>
                      </a:r>
                      <a:endParaRPr kumimoji="0" lang="en-US" altLang="ja-JP" sz="1600" b="0" i="0" u="none" strike="noStrike" cap="none" normalizeH="0" baseline="0" dirty="0">
                        <a:ln>
                          <a:noFill/>
                        </a:ln>
                        <a:solidFill>
                          <a:schemeClr val="tx1">
                            <a:lumMod val="75000"/>
                            <a:lumOff val="25000"/>
                          </a:schemeClr>
                        </a:solidFill>
                        <a:effectLst/>
                        <a:latin typeface="+mn-ea"/>
                        <a:ea typeface="+mn-ea"/>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71" name="グループ化 70">
            <a:extLst>
              <a:ext uri="{FF2B5EF4-FFF2-40B4-BE49-F238E27FC236}">
                <a16:creationId xmlns:a16="http://schemas.microsoft.com/office/drawing/2014/main" id="{13D01704-AAE9-CD16-4719-7051308AB196}"/>
              </a:ext>
            </a:extLst>
          </p:cNvPr>
          <p:cNvGrpSpPr/>
          <p:nvPr/>
        </p:nvGrpSpPr>
        <p:grpSpPr>
          <a:xfrm>
            <a:off x="1241963" y="4689014"/>
            <a:ext cx="1531092" cy="1440374"/>
            <a:chOff x="5202007" y="3068996"/>
            <a:chExt cx="1531092" cy="1440374"/>
          </a:xfrm>
        </p:grpSpPr>
        <p:sp>
          <p:nvSpPr>
            <p:cNvPr id="73" name="正方形/長方形 72">
              <a:extLst>
                <a:ext uri="{FF2B5EF4-FFF2-40B4-BE49-F238E27FC236}">
                  <a16:creationId xmlns:a16="http://schemas.microsoft.com/office/drawing/2014/main" id="{EA18C221-C4DE-C0C4-7C81-9D2CB4F72F8A}"/>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74" name="円/楕円 69">
              <a:extLst>
                <a:ext uri="{FF2B5EF4-FFF2-40B4-BE49-F238E27FC236}">
                  <a16:creationId xmlns:a16="http://schemas.microsoft.com/office/drawing/2014/main" id="{4E686B30-962A-880E-A98F-02AB8EF5BD2A}"/>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75" name="直線コネクタ 74">
              <a:extLst>
                <a:ext uri="{FF2B5EF4-FFF2-40B4-BE49-F238E27FC236}">
                  <a16:creationId xmlns:a16="http://schemas.microsoft.com/office/drawing/2014/main" id="{47A9F7C8-9004-A920-1FBC-F17608599FE5}"/>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7E298F31-C91B-81F1-F941-73A4983BBA75}"/>
                </a:ext>
              </a:extLst>
            </p:cNvPr>
            <p:cNvCxnSpPr>
              <a:cxnSpLocks/>
              <a:endCxn id="149"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49" name="円/楕円 68">
              <a:extLst>
                <a:ext uri="{FF2B5EF4-FFF2-40B4-BE49-F238E27FC236}">
                  <a16:creationId xmlns:a16="http://schemas.microsoft.com/office/drawing/2014/main" id="{558CF1AE-6202-2001-2213-5F3CDC77FDA1}"/>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50" name="直線コネクタ 149">
              <a:extLst>
                <a:ext uri="{FF2B5EF4-FFF2-40B4-BE49-F238E27FC236}">
                  <a16:creationId xmlns:a16="http://schemas.microsoft.com/office/drawing/2014/main" id="{E36FF8AF-258B-8E49-267D-BFE100BB30B6}"/>
                </a:ext>
              </a:extLst>
            </p:cNvPr>
            <p:cNvCxnSpPr>
              <a:cxnSpLocks/>
              <a:endCxn id="74"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C7BF13BD-6123-9E3F-65C7-C5E96DCA7B09}"/>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7" name="Rectangle 93">
              <a:extLst>
                <a:ext uri="{FF2B5EF4-FFF2-40B4-BE49-F238E27FC236}">
                  <a16:creationId xmlns:a16="http://schemas.microsoft.com/office/drawing/2014/main" id="{B9DF31B6-787C-3AEC-662B-586C189B377D}"/>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58" name="Rectangle 93">
              <a:extLst>
                <a:ext uri="{FF2B5EF4-FFF2-40B4-BE49-F238E27FC236}">
                  <a16:creationId xmlns:a16="http://schemas.microsoft.com/office/drawing/2014/main" id="{D84A6B59-F541-53D8-B49E-49CD449E4065}"/>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59" name="Rectangle 93">
              <a:extLst>
                <a:ext uri="{FF2B5EF4-FFF2-40B4-BE49-F238E27FC236}">
                  <a16:creationId xmlns:a16="http://schemas.microsoft.com/office/drawing/2014/main" id="{C2ADC63A-6DEA-935C-3BFD-89651BFABD73}"/>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60" name="直線コネクタ 159">
              <a:extLst>
                <a:ext uri="{FF2B5EF4-FFF2-40B4-BE49-F238E27FC236}">
                  <a16:creationId xmlns:a16="http://schemas.microsoft.com/office/drawing/2014/main" id="{BA056C96-A326-6ABA-5796-6AFC78D804FB}"/>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1504E12C-6059-0586-3126-E6961816D97E}"/>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77" name="直線コネクタ 176">
            <a:extLst>
              <a:ext uri="{FF2B5EF4-FFF2-40B4-BE49-F238E27FC236}">
                <a16:creationId xmlns:a16="http://schemas.microsoft.com/office/drawing/2014/main" id="{928B3203-E5C2-CF46-61F6-BABC7477CB35}"/>
              </a:ext>
            </a:extLst>
          </p:cNvPr>
          <p:cNvCxnSpPr>
            <a:cxnSpLocks/>
          </p:cNvCxnSpPr>
          <p:nvPr/>
        </p:nvCxnSpPr>
        <p:spPr>
          <a:xfrm flipV="1">
            <a:off x="1331964" y="3609002"/>
            <a:ext cx="0" cy="180002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A3311C02-85F8-68F1-5F65-AC10266FCF12}"/>
              </a:ext>
            </a:extLst>
          </p:cNvPr>
          <p:cNvCxnSpPr>
            <a:cxnSpLocks/>
          </p:cNvCxnSpPr>
          <p:nvPr/>
        </p:nvCxnSpPr>
        <p:spPr>
          <a:xfrm flipH="1">
            <a:off x="611956" y="4509012"/>
            <a:ext cx="720008" cy="0"/>
          </a:xfrm>
          <a:prstGeom prst="line">
            <a:avLst/>
          </a:prstGeom>
          <a:ln w="6350" cap="rnd">
            <a:solidFill>
              <a:srgbClr val="000000"/>
            </a:solidFill>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139FE574-285A-9442-5B07-7EC80DAAFB34}"/>
              </a:ext>
            </a:extLst>
          </p:cNvPr>
          <p:cNvCxnSpPr>
            <a:cxnSpLocks/>
          </p:cNvCxnSpPr>
          <p:nvPr/>
        </p:nvCxnSpPr>
        <p:spPr>
          <a:xfrm>
            <a:off x="2771980" y="4509012"/>
            <a:ext cx="720008" cy="0"/>
          </a:xfrm>
          <a:prstGeom prst="line">
            <a:avLst/>
          </a:prstGeom>
          <a:ln w="6350" cap="rnd">
            <a:solidFill>
              <a:srgbClr val="000000"/>
            </a:solidFill>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943135B1-A379-BCE0-5461-407CCC647509}"/>
              </a:ext>
            </a:extLst>
          </p:cNvPr>
          <p:cNvCxnSpPr>
            <a:cxnSpLocks/>
          </p:cNvCxnSpPr>
          <p:nvPr/>
        </p:nvCxnSpPr>
        <p:spPr>
          <a:xfrm flipV="1">
            <a:off x="2771980" y="3969006"/>
            <a:ext cx="0" cy="108001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1" name="Rectangle 93">
            <a:extLst>
              <a:ext uri="{FF2B5EF4-FFF2-40B4-BE49-F238E27FC236}">
                <a16:creationId xmlns:a16="http://schemas.microsoft.com/office/drawing/2014/main" id="{B3B61D5E-B8AE-E693-7105-3497841309B4}"/>
              </a:ext>
            </a:extLst>
          </p:cNvPr>
          <p:cNvSpPr>
            <a:spLocks noChangeArrowheads="1"/>
          </p:cNvSpPr>
          <p:nvPr/>
        </p:nvSpPr>
        <p:spPr bwMode="auto">
          <a:xfrm>
            <a:off x="611956"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latin typeface="+mn-ea"/>
              </a:rPr>
              <a:t>a</a:t>
            </a:r>
          </a:p>
        </p:txBody>
      </p:sp>
      <p:sp>
        <p:nvSpPr>
          <p:cNvPr id="182" name="Rectangle 93">
            <a:extLst>
              <a:ext uri="{FF2B5EF4-FFF2-40B4-BE49-F238E27FC236}">
                <a16:creationId xmlns:a16="http://schemas.microsoft.com/office/drawing/2014/main" id="{2CDD9B44-8741-C041-53F4-C2F41A386FE9}"/>
              </a:ext>
            </a:extLst>
          </p:cNvPr>
          <p:cNvSpPr>
            <a:spLocks noChangeArrowheads="1"/>
          </p:cNvSpPr>
          <p:nvPr/>
        </p:nvSpPr>
        <p:spPr bwMode="auto">
          <a:xfrm>
            <a:off x="3131984"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latin typeface="+mn-ea"/>
              </a:rPr>
              <a:t>b</a:t>
            </a:r>
          </a:p>
        </p:txBody>
      </p:sp>
      <p:grpSp>
        <p:nvGrpSpPr>
          <p:cNvPr id="201" name="グループ化 200">
            <a:extLst>
              <a:ext uri="{FF2B5EF4-FFF2-40B4-BE49-F238E27FC236}">
                <a16:creationId xmlns:a16="http://schemas.microsoft.com/office/drawing/2014/main" id="{E9F3AD11-1B8C-4F4D-2159-6B668DC90479}"/>
              </a:ext>
            </a:extLst>
          </p:cNvPr>
          <p:cNvGrpSpPr/>
          <p:nvPr/>
        </p:nvGrpSpPr>
        <p:grpSpPr>
          <a:xfrm>
            <a:off x="2411976" y="5769026"/>
            <a:ext cx="450005" cy="900368"/>
            <a:chOff x="7272030" y="5768668"/>
            <a:chExt cx="450005" cy="900368"/>
          </a:xfrm>
        </p:grpSpPr>
        <p:grpSp>
          <p:nvGrpSpPr>
            <p:cNvPr id="202" name="グループ化 152">
              <a:extLst>
                <a:ext uri="{FF2B5EF4-FFF2-40B4-BE49-F238E27FC236}">
                  <a16:creationId xmlns:a16="http://schemas.microsoft.com/office/drawing/2014/main" id="{5122EF21-CBC1-F0DB-5471-4728735CF77E}"/>
                </a:ext>
              </a:extLst>
            </p:cNvPr>
            <p:cNvGrpSpPr/>
            <p:nvPr/>
          </p:nvGrpSpPr>
          <p:grpSpPr>
            <a:xfrm>
              <a:off x="7542033" y="6218673"/>
              <a:ext cx="180002" cy="90001"/>
              <a:chOff x="3643306" y="4500570"/>
              <a:chExt cx="428628" cy="144464"/>
            </a:xfrm>
          </p:grpSpPr>
          <p:cxnSp>
            <p:nvCxnSpPr>
              <p:cNvPr id="205" name="直線コネクタ 204">
                <a:extLst>
                  <a:ext uri="{FF2B5EF4-FFF2-40B4-BE49-F238E27FC236}">
                    <a16:creationId xmlns:a16="http://schemas.microsoft.com/office/drawing/2014/main" id="{B75BCA22-861F-81DF-639D-AFF814CA1311}"/>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06" name="直線コネクタ 205">
                <a:extLst>
                  <a:ext uri="{FF2B5EF4-FFF2-40B4-BE49-F238E27FC236}">
                    <a16:creationId xmlns:a16="http://schemas.microsoft.com/office/drawing/2014/main" id="{452FF76C-BDE3-A109-910E-720655A941EC}"/>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07" name="直線コネクタ 206">
                <a:extLst>
                  <a:ext uri="{FF2B5EF4-FFF2-40B4-BE49-F238E27FC236}">
                    <a16:creationId xmlns:a16="http://schemas.microsoft.com/office/drawing/2014/main" id="{444297C8-2435-6ADF-A6A9-6A6DB7D0EEA0}"/>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203" name="直線コネクタ 202">
              <a:extLst>
                <a:ext uri="{FF2B5EF4-FFF2-40B4-BE49-F238E27FC236}">
                  <a16:creationId xmlns:a16="http://schemas.microsoft.com/office/drawing/2014/main" id="{C41B1FB4-4C07-338B-3A33-31725CC79702}"/>
                </a:ext>
              </a:extLst>
            </p:cNvPr>
            <p:cNvCxnSpPr>
              <a:cxnSpLocks/>
            </p:cNvCxnSpPr>
            <p:nvPr/>
          </p:nvCxnSpPr>
          <p:spPr>
            <a:xfrm flipV="1">
              <a:off x="7632034" y="576866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04" name="Rectangle 93">
              <a:extLst>
                <a:ext uri="{FF2B5EF4-FFF2-40B4-BE49-F238E27FC236}">
                  <a16:creationId xmlns:a16="http://schemas.microsoft.com/office/drawing/2014/main" id="{BBB74C7C-D3C2-109D-C3E4-6BA96F67869B}"/>
                </a:ext>
              </a:extLst>
            </p:cNvPr>
            <p:cNvSpPr>
              <a:spLocks noChangeArrowheads="1"/>
            </p:cNvSpPr>
            <p:nvPr/>
          </p:nvSpPr>
          <p:spPr bwMode="auto">
            <a:xfrm>
              <a:off x="7272030" y="630867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grpSp>
        <p:nvGrpSpPr>
          <p:cNvPr id="209" name="グループ化 208">
            <a:extLst>
              <a:ext uri="{FF2B5EF4-FFF2-40B4-BE49-F238E27FC236}">
                <a16:creationId xmlns:a16="http://schemas.microsoft.com/office/drawing/2014/main" id="{4CD9389D-D546-904E-66A7-411876C945B2}"/>
              </a:ext>
            </a:extLst>
          </p:cNvPr>
          <p:cNvGrpSpPr/>
          <p:nvPr/>
        </p:nvGrpSpPr>
        <p:grpSpPr>
          <a:xfrm>
            <a:off x="2501977" y="2438989"/>
            <a:ext cx="450049" cy="810009"/>
            <a:chOff x="7362031" y="2528632"/>
            <a:chExt cx="450049" cy="810009"/>
          </a:xfrm>
        </p:grpSpPr>
        <p:cxnSp>
          <p:nvCxnSpPr>
            <p:cNvPr id="210" name="直線コネクタ 209">
              <a:extLst>
                <a:ext uri="{FF2B5EF4-FFF2-40B4-BE49-F238E27FC236}">
                  <a16:creationId xmlns:a16="http://schemas.microsoft.com/office/drawing/2014/main" id="{B1E0F621-8199-B58E-19B1-E80C8E425D42}"/>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1" name="直線コネクタ 210">
              <a:extLst>
                <a:ext uri="{FF2B5EF4-FFF2-40B4-BE49-F238E27FC236}">
                  <a16:creationId xmlns:a16="http://schemas.microsoft.com/office/drawing/2014/main" id="{FA184D6D-25C4-5EB7-05E1-B075BEB8A08F}"/>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12" name="Rectangle 93">
              <a:extLst>
                <a:ext uri="{FF2B5EF4-FFF2-40B4-BE49-F238E27FC236}">
                  <a16:creationId xmlns:a16="http://schemas.microsoft.com/office/drawing/2014/main" id="{10B6A348-D917-0950-4BA6-B9AB5A81B721}"/>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grpSp>
        <p:nvGrpSpPr>
          <p:cNvPr id="213" name="グループ化 212">
            <a:extLst>
              <a:ext uri="{FF2B5EF4-FFF2-40B4-BE49-F238E27FC236}">
                <a16:creationId xmlns:a16="http://schemas.microsoft.com/office/drawing/2014/main" id="{09D2FD2B-BC13-E562-21E6-D1D41708E37A}"/>
              </a:ext>
            </a:extLst>
          </p:cNvPr>
          <p:cNvGrpSpPr/>
          <p:nvPr/>
        </p:nvGrpSpPr>
        <p:grpSpPr>
          <a:xfrm>
            <a:off x="5202007" y="4689014"/>
            <a:ext cx="1531092" cy="1440374"/>
            <a:chOff x="5202007" y="3068996"/>
            <a:chExt cx="1531092" cy="1440374"/>
          </a:xfrm>
        </p:grpSpPr>
        <p:sp>
          <p:nvSpPr>
            <p:cNvPr id="214" name="正方形/長方形 213">
              <a:extLst>
                <a:ext uri="{FF2B5EF4-FFF2-40B4-BE49-F238E27FC236}">
                  <a16:creationId xmlns:a16="http://schemas.microsoft.com/office/drawing/2014/main" id="{6757C420-CC60-25D6-9A6D-3A630A885C30}"/>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15" name="円/楕円 69">
              <a:extLst>
                <a:ext uri="{FF2B5EF4-FFF2-40B4-BE49-F238E27FC236}">
                  <a16:creationId xmlns:a16="http://schemas.microsoft.com/office/drawing/2014/main" id="{33529E84-B0CA-C7E8-9B19-A3ECB8BC757A}"/>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16" name="直線コネクタ 215">
              <a:extLst>
                <a:ext uri="{FF2B5EF4-FFF2-40B4-BE49-F238E27FC236}">
                  <a16:creationId xmlns:a16="http://schemas.microsoft.com/office/drawing/2014/main" id="{CA7B9213-010B-9752-313C-6E229F3CFD47}"/>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5F4A510C-C8E8-C9BD-6017-EBBB22F516BA}"/>
                </a:ext>
              </a:extLst>
            </p:cNvPr>
            <p:cNvCxnSpPr>
              <a:cxnSpLocks/>
              <a:endCxn id="218" idx="4"/>
            </p:cNvCxnSpPr>
            <p:nvPr/>
          </p:nvCxnSpPr>
          <p:spPr>
            <a:xfrm>
              <a:off x="5965748" y="3609002"/>
              <a:ext cx="0"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18" name="円/楕円 68">
              <a:extLst>
                <a:ext uri="{FF2B5EF4-FFF2-40B4-BE49-F238E27FC236}">
                  <a16:creationId xmlns:a16="http://schemas.microsoft.com/office/drawing/2014/main" id="{CA457C54-4381-6979-1980-73A5F193BA52}"/>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19" name="直線コネクタ 218">
              <a:extLst>
                <a:ext uri="{FF2B5EF4-FFF2-40B4-BE49-F238E27FC236}">
                  <a16:creationId xmlns:a16="http://schemas.microsoft.com/office/drawing/2014/main" id="{2B79A774-5E9D-2063-EE49-CEF5BCAD7AC5}"/>
                </a:ext>
              </a:extLst>
            </p:cNvPr>
            <p:cNvCxnSpPr>
              <a:cxnSpLocks/>
              <a:endCxn id="215"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1A665C09-0AC5-0C76-3B57-CC676CB04639}"/>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21" name="Rectangle 93">
              <a:extLst>
                <a:ext uri="{FF2B5EF4-FFF2-40B4-BE49-F238E27FC236}">
                  <a16:creationId xmlns:a16="http://schemas.microsoft.com/office/drawing/2014/main" id="{B9CE869A-1C74-DBEC-4D9A-A2F51E5B34AA}"/>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22" name="Rectangle 93">
              <a:extLst>
                <a:ext uri="{FF2B5EF4-FFF2-40B4-BE49-F238E27FC236}">
                  <a16:creationId xmlns:a16="http://schemas.microsoft.com/office/drawing/2014/main" id="{09ACFBFF-AFB6-5A74-21AF-94314F227432}"/>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223" name="Rectangle 93">
              <a:extLst>
                <a:ext uri="{FF2B5EF4-FFF2-40B4-BE49-F238E27FC236}">
                  <a16:creationId xmlns:a16="http://schemas.microsoft.com/office/drawing/2014/main" id="{60D7CBAA-A512-99C8-E0EE-E321CF5BA915}"/>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224" name="直線コネクタ 223">
              <a:extLst>
                <a:ext uri="{FF2B5EF4-FFF2-40B4-BE49-F238E27FC236}">
                  <a16:creationId xmlns:a16="http://schemas.microsoft.com/office/drawing/2014/main" id="{07460463-69A8-2613-DC65-FA451B7350DD}"/>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360C38AF-BEC8-86BC-AE59-9C3459E0559E}"/>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241" name="直線コネクタ 240">
            <a:extLst>
              <a:ext uri="{FF2B5EF4-FFF2-40B4-BE49-F238E27FC236}">
                <a16:creationId xmlns:a16="http://schemas.microsoft.com/office/drawing/2014/main" id="{B5605DEF-F702-B256-B768-4CE10AECE16F}"/>
              </a:ext>
            </a:extLst>
          </p:cNvPr>
          <p:cNvCxnSpPr>
            <a:cxnSpLocks/>
          </p:cNvCxnSpPr>
          <p:nvPr/>
        </p:nvCxnSpPr>
        <p:spPr>
          <a:xfrm flipV="1">
            <a:off x="5292008" y="3609002"/>
            <a:ext cx="0" cy="180002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2" name="直線コネクタ 241">
            <a:extLst>
              <a:ext uri="{FF2B5EF4-FFF2-40B4-BE49-F238E27FC236}">
                <a16:creationId xmlns:a16="http://schemas.microsoft.com/office/drawing/2014/main" id="{E325F25E-3AA9-2669-EA8F-8AC80EACA77A}"/>
              </a:ext>
            </a:extLst>
          </p:cNvPr>
          <p:cNvCxnSpPr>
            <a:cxnSpLocks/>
          </p:cNvCxnSpPr>
          <p:nvPr/>
        </p:nvCxnSpPr>
        <p:spPr>
          <a:xfrm flipH="1">
            <a:off x="4572000" y="4509012"/>
            <a:ext cx="720008" cy="0"/>
          </a:xfrm>
          <a:prstGeom prst="line">
            <a:avLst/>
          </a:prstGeom>
          <a:ln w="6350" cap="rnd">
            <a:solidFill>
              <a:srgbClr val="000000"/>
            </a:solidFill>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243" name="直線コネクタ 242">
            <a:extLst>
              <a:ext uri="{FF2B5EF4-FFF2-40B4-BE49-F238E27FC236}">
                <a16:creationId xmlns:a16="http://schemas.microsoft.com/office/drawing/2014/main" id="{D0F22FD0-AD30-ABAE-980D-492C439CF21D}"/>
              </a:ext>
            </a:extLst>
          </p:cNvPr>
          <p:cNvCxnSpPr>
            <a:cxnSpLocks/>
          </p:cNvCxnSpPr>
          <p:nvPr/>
        </p:nvCxnSpPr>
        <p:spPr>
          <a:xfrm>
            <a:off x="6732024" y="4509012"/>
            <a:ext cx="720008" cy="0"/>
          </a:xfrm>
          <a:prstGeom prst="line">
            <a:avLst/>
          </a:prstGeom>
          <a:ln w="6350" cap="rnd">
            <a:solidFill>
              <a:srgbClr val="000000"/>
            </a:solidFill>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244" name="直線コネクタ 243">
            <a:extLst>
              <a:ext uri="{FF2B5EF4-FFF2-40B4-BE49-F238E27FC236}">
                <a16:creationId xmlns:a16="http://schemas.microsoft.com/office/drawing/2014/main" id="{224D4022-A50D-5B51-B840-AA3F8829B7DD}"/>
              </a:ext>
            </a:extLst>
          </p:cNvPr>
          <p:cNvCxnSpPr>
            <a:cxnSpLocks/>
          </p:cNvCxnSpPr>
          <p:nvPr/>
        </p:nvCxnSpPr>
        <p:spPr>
          <a:xfrm flipV="1">
            <a:off x="6732024" y="3969006"/>
            <a:ext cx="0" cy="108001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45" name="Rectangle 93">
            <a:extLst>
              <a:ext uri="{FF2B5EF4-FFF2-40B4-BE49-F238E27FC236}">
                <a16:creationId xmlns:a16="http://schemas.microsoft.com/office/drawing/2014/main" id="{23F7DEAA-E52D-E17C-1F0C-60C90883E794}"/>
              </a:ext>
            </a:extLst>
          </p:cNvPr>
          <p:cNvSpPr>
            <a:spLocks noChangeArrowheads="1"/>
          </p:cNvSpPr>
          <p:nvPr/>
        </p:nvSpPr>
        <p:spPr bwMode="auto">
          <a:xfrm>
            <a:off x="457200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latin typeface="+mn-ea"/>
              </a:rPr>
              <a:t>a</a:t>
            </a:r>
          </a:p>
        </p:txBody>
      </p:sp>
      <p:sp>
        <p:nvSpPr>
          <p:cNvPr id="246" name="Rectangle 93">
            <a:extLst>
              <a:ext uri="{FF2B5EF4-FFF2-40B4-BE49-F238E27FC236}">
                <a16:creationId xmlns:a16="http://schemas.microsoft.com/office/drawing/2014/main" id="{8B813A1D-A329-1518-5C96-CD4E7F2CA797}"/>
              </a:ext>
            </a:extLst>
          </p:cNvPr>
          <p:cNvSpPr>
            <a:spLocks noChangeArrowheads="1"/>
          </p:cNvSpPr>
          <p:nvPr/>
        </p:nvSpPr>
        <p:spPr bwMode="auto">
          <a:xfrm>
            <a:off x="7092028"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latin typeface="+mn-ea"/>
              </a:rPr>
              <a:t>b</a:t>
            </a:r>
          </a:p>
        </p:txBody>
      </p:sp>
      <p:grpSp>
        <p:nvGrpSpPr>
          <p:cNvPr id="247" name="グループ化 246">
            <a:extLst>
              <a:ext uri="{FF2B5EF4-FFF2-40B4-BE49-F238E27FC236}">
                <a16:creationId xmlns:a16="http://schemas.microsoft.com/office/drawing/2014/main" id="{9359519E-9A68-A55A-E41A-DA40622E6171}"/>
              </a:ext>
            </a:extLst>
          </p:cNvPr>
          <p:cNvGrpSpPr/>
          <p:nvPr/>
        </p:nvGrpSpPr>
        <p:grpSpPr>
          <a:xfrm>
            <a:off x="6372020" y="5769026"/>
            <a:ext cx="450005" cy="900368"/>
            <a:chOff x="7272030" y="5768668"/>
            <a:chExt cx="450005" cy="900368"/>
          </a:xfrm>
        </p:grpSpPr>
        <p:grpSp>
          <p:nvGrpSpPr>
            <p:cNvPr id="248" name="グループ化 152">
              <a:extLst>
                <a:ext uri="{FF2B5EF4-FFF2-40B4-BE49-F238E27FC236}">
                  <a16:creationId xmlns:a16="http://schemas.microsoft.com/office/drawing/2014/main" id="{2F843937-0A7F-9C8B-D5C2-CBB2D143A921}"/>
                </a:ext>
              </a:extLst>
            </p:cNvPr>
            <p:cNvGrpSpPr/>
            <p:nvPr/>
          </p:nvGrpSpPr>
          <p:grpSpPr>
            <a:xfrm>
              <a:off x="7542033" y="6218673"/>
              <a:ext cx="180002" cy="90001"/>
              <a:chOff x="3643306" y="4500570"/>
              <a:chExt cx="428628" cy="144464"/>
            </a:xfrm>
          </p:grpSpPr>
          <p:cxnSp>
            <p:nvCxnSpPr>
              <p:cNvPr id="251" name="直線コネクタ 250">
                <a:extLst>
                  <a:ext uri="{FF2B5EF4-FFF2-40B4-BE49-F238E27FC236}">
                    <a16:creationId xmlns:a16="http://schemas.microsoft.com/office/drawing/2014/main" id="{C29C0043-F061-476D-1860-E6AA7A463CBA}"/>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52" name="直線コネクタ 251">
                <a:extLst>
                  <a:ext uri="{FF2B5EF4-FFF2-40B4-BE49-F238E27FC236}">
                    <a16:creationId xmlns:a16="http://schemas.microsoft.com/office/drawing/2014/main" id="{1B21F8BE-903E-1AA4-9341-ADB5F8C94F8D}"/>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53" name="直線コネクタ 252">
                <a:extLst>
                  <a:ext uri="{FF2B5EF4-FFF2-40B4-BE49-F238E27FC236}">
                    <a16:creationId xmlns:a16="http://schemas.microsoft.com/office/drawing/2014/main" id="{05959C87-47B1-E546-6899-0BD1E9B649E5}"/>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249" name="直線コネクタ 248">
              <a:extLst>
                <a:ext uri="{FF2B5EF4-FFF2-40B4-BE49-F238E27FC236}">
                  <a16:creationId xmlns:a16="http://schemas.microsoft.com/office/drawing/2014/main" id="{D8F1CCA8-4964-C462-5EBB-81D57772C576}"/>
                </a:ext>
              </a:extLst>
            </p:cNvPr>
            <p:cNvCxnSpPr>
              <a:cxnSpLocks/>
            </p:cNvCxnSpPr>
            <p:nvPr/>
          </p:nvCxnSpPr>
          <p:spPr>
            <a:xfrm flipV="1">
              <a:off x="7632034" y="576866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50" name="Rectangle 93">
              <a:extLst>
                <a:ext uri="{FF2B5EF4-FFF2-40B4-BE49-F238E27FC236}">
                  <a16:creationId xmlns:a16="http://schemas.microsoft.com/office/drawing/2014/main" id="{F537674D-7854-C277-2BB9-04332A9DCF73}"/>
                </a:ext>
              </a:extLst>
            </p:cNvPr>
            <p:cNvSpPr>
              <a:spLocks noChangeArrowheads="1"/>
            </p:cNvSpPr>
            <p:nvPr/>
          </p:nvSpPr>
          <p:spPr bwMode="auto">
            <a:xfrm>
              <a:off x="7272030" y="630867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grpSp>
        <p:nvGrpSpPr>
          <p:cNvPr id="254" name="グループ化 253">
            <a:extLst>
              <a:ext uri="{FF2B5EF4-FFF2-40B4-BE49-F238E27FC236}">
                <a16:creationId xmlns:a16="http://schemas.microsoft.com/office/drawing/2014/main" id="{463F0C2E-68EF-9203-6440-53A4FC134B49}"/>
              </a:ext>
            </a:extLst>
          </p:cNvPr>
          <p:cNvGrpSpPr/>
          <p:nvPr/>
        </p:nvGrpSpPr>
        <p:grpSpPr>
          <a:xfrm>
            <a:off x="6462021" y="2438989"/>
            <a:ext cx="450049" cy="810009"/>
            <a:chOff x="7362031" y="2528632"/>
            <a:chExt cx="450049" cy="810009"/>
          </a:xfrm>
        </p:grpSpPr>
        <p:cxnSp>
          <p:nvCxnSpPr>
            <p:cNvPr id="255" name="直線コネクタ 254">
              <a:extLst>
                <a:ext uri="{FF2B5EF4-FFF2-40B4-BE49-F238E27FC236}">
                  <a16:creationId xmlns:a16="http://schemas.microsoft.com/office/drawing/2014/main" id="{5767B4D0-FA96-44C0-85DB-E5A905127F9B}"/>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56" name="直線コネクタ 255">
              <a:extLst>
                <a:ext uri="{FF2B5EF4-FFF2-40B4-BE49-F238E27FC236}">
                  <a16:creationId xmlns:a16="http://schemas.microsoft.com/office/drawing/2014/main" id="{10A2DAC7-0C81-E91D-5F58-DDAF2E01788E}"/>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57" name="Rectangle 93">
              <a:extLst>
                <a:ext uri="{FF2B5EF4-FFF2-40B4-BE49-F238E27FC236}">
                  <a16:creationId xmlns:a16="http://schemas.microsoft.com/office/drawing/2014/main" id="{78FDD82C-B903-E733-1208-3DDA4D7D4CCA}"/>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sp>
        <p:nvSpPr>
          <p:cNvPr id="258" name="Rectangle 93">
            <a:extLst>
              <a:ext uri="{FF2B5EF4-FFF2-40B4-BE49-F238E27FC236}">
                <a16:creationId xmlns:a16="http://schemas.microsoft.com/office/drawing/2014/main" id="{BFB63D3F-AF71-542E-0C39-90F2213D36D0}"/>
              </a:ext>
            </a:extLst>
          </p:cNvPr>
          <p:cNvSpPr>
            <a:spLocks noChangeArrowheads="1"/>
          </p:cNvSpPr>
          <p:nvPr/>
        </p:nvSpPr>
        <p:spPr bwMode="auto">
          <a:xfrm>
            <a:off x="341953" y="432901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0</a:t>
            </a:r>
          </a:p>
        </p:txBody>
      </p:sp>
      <p:sp>
        <p:nvSpPr>
          <p:cNvPr id="259" name="Rectangle 93">
            <a:extLst>
              <a:ext uri="{FF2B5EF4-FFF2-40B4-BE49-F238E27FC236}">
                <a16:creationId xmlns:a16="http://schemas.microsoft.com/office/drawing/2014/main" id="{0FBB2383-958D-2B78-E519-D84594D14929}"/>
              </a:ext>
            </a:extLst>
          </p:cNvPr>
          <p:cNvSpPr>
            <a:spLocks noChangeArrowheads="1"/>
          </p:cNvSpPr>
          <p:nvPr/>
        </p:nvSpPr>
        <p:spPr bwMode="auto">
          <a:xfrm>
            <a:off x="3491988" y="432901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1</a:t>
            </a:r>
          </a:p>
        </p:txBody>
      </p:sp>
      <p:sp>
        <p:nvSpPr>
          <p:cNvPr id="261" name="Rectangle 93">
            <a:extLst>
              <a:ext uri="{FF2B5EF4-FFF2-40B4-BE49-F238E27FC236}">
                <a16:creationId xmlns:a16="http://schemas.microsoft.com/office/drawing/2014/main" id="{D406EC6A-D193-D572-10B8-DC40E38C8B39}"/>
              </a:ext>
            </a:extLst>
          </p:cNvPr>
          <p:cNvSpPr>
            <a:spLocks noChangeArrowheads="1"/>
          </p:cNvSpPr>
          <p:nvPr/>
        </p:nvSpPr>
        <p:spPr bwMode="auto">
          <a:xfrm>
            <a:off x="4301997" y="432901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1</a:t>
            </a:r>
          </a:p>
        </p:txBody>
      </p:sp>
      <p:sp>
        <p:nvSpPr>
          <p:cNvPr id="262" name="Rectangle 93">
            <a:extLst>
              <a:ext uri="{FF2B5EF4-FFF2-40B4-BE49-F238E27FC236}">
                <a16:creationId xmlns:a16="http://schemas.microsoft.com/office/drawing/2014/main" id="{BD8A4CF3-9B11-E43C-DB2A-F57C05B79ED7}"/>
              </a:ext>
            </a:extLst>
          </p:cNvPr>
          <p:cNvSpPr>
            <a:spLocks noChangeArrowheads="1"/>
          </p:cNvSpPr>
          <p:nvPr/>
        </p:nvSpPr>
        <p:spPr bwMode="auto">
          <a:xfrm>
            <a:off x="7452032" y="432901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0</a:t>
            </a:r>
          </a:p>
        </p:txBody>
      </p:sp>
      <p:grpSp>
        <p:nvGrpSpPr>
          <p:cNvPr id="4" name="グループ化 3">
            <a:extLst>
              <a:ext uri="{FF2B5EF4-FFF2-40B4-BE49-F238E27FC236}">
                <a16:creationId xmlns:a16="http://schemas.microsoft.com/office/drawing/2014/main" id="{9D5C6644-17F7-DF87-B4BB-14D7DEA483B9}"/>
              </a:ext>
            </a:extLst>
          </p:cNvPr>
          <p:cNvGrpSpPr/>
          <p:nvPr/>
        </p:nvGrpSpPr>
        <p:grpSpPr>
          <a:xfrm>
            <a:off x="1241963" y="2888994"/>
            <a:ext cx="1531092" cy="1440374"/>
            <a:chOff x="5202007" y="2708992"/>
            <a:chExt cx="1531092" cy="1440374"/>
          </a:xfrm>
        </p:grpSpPr>
        <p:grpSp>
          <p:nvGrpSpPr>
            <p:cNvPr id="5" name="グループ化 4">
              <a:extLst>
                <a:ext uri="{FF2B5EF4-FFF2-40B4-BE49-F238E27FC236}">
                  <a16:creationId xmlns:a16="http://schemas.microsoft.com/office/drawing/2014/main" id="{0DF5CD34-FE86-8A7F-DB1C-32226169C2A0}"/>
                </a:ext>
              </a:extLst>
            </p:cNvPr>
            <p:cNvGrpSpPr/>
            <p:nvPr/>
          </p:nvGrpSpPr>
          <p:grpSpPr>
            <a:xfrm>
              <a:off x="5202007" y="2708992"/>
              <a:ext cx="1531092" cy="1440374"/>
              <a:chOff x="5202007" y="3068996"/>
              <a:chExt cx="1531092" cy="1440374"/>
            </a:xfrm>
          </p:grpSpPr>
          <p:sp>
            <p:nvSpPr>
              <p:cNvPr id="7" name="正方形/長方形 6">
                <a:extLst>
                  <a:ext uri="{FF2B5EF4-FFF2-40B4-BE49-F238E27FC236}">
                    <a16:creationId xmlns:a16="http://schemas.microsoft.com/office/drawing/2014/main" id="{88AD6DA1-1953-853D-C54C-05F384620795}"/>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8" name="円/楕円 69">
                <a:extLst>
                  <a:ext uri="{FF2B5EF4-FFF2-40B4-BE49-F238E27FC236}">
                    <a16:creationId xmlns:a16="http://schemas.microsoft.com/office/drawing/2014/main" id="{94B33332-1EEB-59C0-993C-9BA78B69F063}"/>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9" name="直線コネクタ 8">
                <a:extLst>
                  <a:ext uri="{FF2B5EF4-FFF2-40B4-BE49-F238E27FC236}">
                    <a16:creationId xmlns:a16="http://schemas.microsoft.com/office/drawing/2014/main" id="{D4DA51BE-3239-81E3-5BEE-622419DE28E4}"/>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095467A8-B891-DD3C-1E68-D419F005983B}"/>
                  </a:ext>
                </a:extLst>
              </p:cNvPr>
              <p:cNvCxnSpPr>
                <a:cxnSpLocks/>
                <a:endCxn id="11" idx="4"/>
              </p:cNvCxnSpPr>
              <p:nvPr/>
            </p:nvCxnSpPr>
            <p:spPr>
              <a:xfrm>
                <a:off x="5965748" y="3609002"/>
                <a:ext cx="0"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1" name="円/楕円 68">
                <a:extLst>
                  <a:ext uri="{FF2B5EF4-FFF2-40B4-BE49-F238E27FC236}">
                    <a16:creationId xmlns:a16="http://schemas.microsoft.com/office/drawing/2014/main" id="{EF147CE7-2645-04D4-94DB-F2DA588A0FF1}"/>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2" name="直線コネクタ 11">
                <a:extLst>
                  <a:ext uri="{FF2B5EF4-FFF2-40B4-BE49-F238E27FC236}">
                    <a16:creationId xmlns:a16="http://schemas.microsoft.com/office/drawing/2014/main" id="{F91270B5-DC2A-699D-2404-B3DF96C71827}"/>
                  </a:ext>
                </a:extLst>
              </p:cNvPr>
              <p:cNvCxnSpPr>
                <a:cxnSpLocks/>
                <a:endCxn id="8"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D9029EA-E148-4262-A462-F8459BF08AF9}"/>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4" name="Rectangle 93">
                <a:extLst>
                  <a:ext uri="{FF2B5EF4-FFF2-40B4-BE49-F238E27FC236}">
                    <a16:creationId xmlns:a16="http://schemas.microsoft.com/office/drawing/2014/main" id="{89BFD26E-1012-E7D4-A523-56E1E1922865}"/>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5" name="Rectangle 93">
                <a:extLst>
                  <a:ext uri="{FF2B5EF4-FFF2-40B4-BE49-F238E27FC236}">
                    <a16:creationId xmlns:a16="http://schemas.microsoft.com/office/drawing/2014/main" id="{DEF67275-5DDA-22E8-08DE-FDC82F49823C}"/>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16" name="Rectangle 93">
                <a:extLst>
                  <a:ext uri="{FF2B5EF4-FFF2-40B4-BE49-F238E27FC236}">
                    <a16:creationId xmlns:a16="http://schemas.microsoft.com/office/drawing/2014/main" id="{4122AD23-BD8D-05BC-1EAB-C4A35C872AD2}"/>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17" name="直線コネクタ 16">
                <a:extLst>
                  <a:ext uri="{FF2B5EF4-FFF2-40B4-BE49-F238E27FC236}">
                    <a16:creationId xmlns:a16="http://schemas.microsoft.com/office/drawing/2014/main" id="{D765D1BA-4A66-C95C-A42B-372211CE23F9}"/>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10FAD92C-2756-D832-D999-5971288DE064}"/>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6" name="円/楕円 69">
              <a:extLst>
                <a:ext uri="{FF2B5EF4-FFF2-40B4-BE49-F238E27FC236}">
                  <a16:creationId xmlns:a16="http://schemas.microsoft.com/office/drawing/2014/main" id="{277D1E25-CDD3-5C43-379E-4F8ACBB558CC}"/>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19" name="グループ化 18">
            <a:extLst>
              <a:ext uri="{FF2B5EF4-FFF2-40B4-BE49-F238E27FC236}">
                <a16:creationId xmlns:a16="http://schemas.microsoft.com/office/drawing/2014/main" id="{DDA7DA1A-A7CB-40B5-08B8-CE47972F26F2}"/>
              </a:ext>
            </a:extLst>
          </p:cNvPr>
          <p:cNvGrpSpPr/>
          <p:nvPr/>
        </p:nvGrpSpPr>
        <p:grpSpPr>
          <a:xfrm>
            <a:off x="5202007" y="2888994"/>
            <a:ext cx="1531092" cy="1440374"/>
            <a:chOff x="5202007" y="2708992"/>
            <a:chExt cx="1531092" cy="1440374"/>
          </a:xfrm>
        </p:grpSpPr>
        <p:grpSp>
          <p:nvGrpSpPr>
            <p:cNvPr id="20" name="グループ化 19">
              <a:extLst>
                <a:ext uri="{FF2B5EF4-FFF2-40B4-BE49-F238E27FC236}">
                  <a16:creationId xmlns:a16="http://schemas.microsoft.com/office/drawing/2014/main" id="{6E93DA43-D468-3460-1773-9FEDA6C00097}"/>
                </a:ext>
              </a:extLst>
            </p:cNvPr>
            <p:cNvGrpSpPr/>
            <p:nvPr/>
          </p:nvGrpSpPr>
          <p:grpSpPr>
            <a:xfrm>
              <a:off x="5202007" y="2708992"/>
              <a:ext cx="1531092" cy="1440374"/>
              <a:chOff x="5202007" y="3068996"/>
              <a:chExt cx="1531092" cy="1440374"/>
            </a:xfrm>
          </p:grpSpPr>
          <p:sp>
            <p:nvSpPr>
              <p:cNvPr id="22" name="正方形/長方形 21">
                <a:extLst>
                  <a:ext uri="{FF2B5EF4-FFF2-40B4-BE49-F238E27FC236}">
                    <a16:creationId xmlns:a16="http://schemas.microsoft.com/office/drawing/2014/main" id="{0F61585C-0E2B-4566-7C7C-52C6798353C1}"/>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3" name="円/楕円 69">
                <a:extLst>
                  <a:ext uri="{FF2B5EF4-FFF2-40B4-BE49-F238E27FC236}">
                    <a16:creationId xmlns:a16="http://schemas.microsoft.com/office/drawing/2014/main" id="{04E46F4D-7D24-83BC-B369-AA5DB8A83C53}"/>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4" name="直線コネクタ 23">
                <a:extLst>
                  <a:ext uri="{FF2B5EF4-FFF2-40B4-BE49-F238E27FC236}">
                    <a16:creationId xmlns:a16="http://schemas.microsoft.com/office/drawing/2014/main" id="{C43D20CE-65E9-12EA-7175-DDDCE5DE30CF}"/>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2CC533A-65FF-F253-56D6-57FA3C3DA974}"/>
                  </a:ext>
                </a:extLst>
              </p:cNvPr>
              <p:cNvCxnSpPr>
                <a:cxnSpLocks/>
                <a:endCxn id="26"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 name="円/楕円 68">
                <a:extLst>
                  <a:ext uri="{FF2B5EF4-FFF2-40B4-BE49-F238E27FC236}">
                    <a16:creationId xmlns:a16="http://schemas.microsoft.com/office/drawing/2014/main" id="{A26AC90B-3976-30F4-6B32-8814E2FF79B6}"/>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7" name="直線コネクタ 26">
                <a:extLst>
                  <a:ext uri="{FF2B5EF4-FFF2-40B4-BE49-F238E27FC236}">
                    <a16:creationId xmlns:a16="http://schemas.microsoft.com/office/drawing/2014/main" id="{18FC9601-D083-0C48-85AB-B6AED0793A02}"/>
                  </a:ext>
                </a:extLst>
              </p:cNvPr>
              <p:cNvCxnSpPr>
                <a:cxnSpLocks/>
                <a:endCxn id="23"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1275D1F4-791C-9327-8D7A-6C190242B6FD}"/>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9" name="Rectangle 93">
                <a:extLst>
                  <a:ext uri="{FF2B5EF4-FFF2-40B4-BE49-F238E27FC236}">
                    <a16:creationId xmlns:a16="http://schemas.microsoft.com/office/drawing/2014/main" id="{049FB911-97B0-C7B2-F0A3-17E8DB0EC211}"/>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30" name="Rectangle 93">
                <a:extLst>
                  <a:ext uri="{FF2B5EF4-FFF2-40B4-BE49-F238E27FC236}">
                    <a16:creationId xmlns:a16="http://schemas.microsoft.com/office/drawing/2014/main" id="{E7AF9F66-308D-B218-3883-8195BEADAFA6}"/>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31" name="Rectangle 93">
                <a:extLst>
                  <a:ext uri="{FF2B5EF4-FFF2-40B4-BE49-F238E27FC236}">
                    <a16:creationId xmlns:a16="http://schemas.microsoft.com/office/drawing/2014/main" id="{6062679B-F9BB-D479-0D8E-DE5C7683ACA5}"/>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32" name="直線コネクタ 31">
                <a:extLst>
                  <a:ext uri="{FF2B5EF4-FFF2-40B4-BE49-F238E27FC236}">
                    <a16:creationId xmlns:a16="http://schemas.microsoft.com/office/drawing/2014/main" id="{9FD4AA1C-3AE5-5813-114E-8C477169F533}"/>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BB4C4CB3-C758-DDCC-7EB9-86631B50AB03}"/>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1" name="円/楕円 69">
              <a:extLst>
                <a:ext uri="{FF2B5EF4-FFF2-40B4-BE49-F238E27FC236}">
                  <a16:creationId xmlns:a16="http://schemas.microsoft.com/office/drawing/2014/main" id="{3812F685-3992-346F-EC81-6D4B27567970}"/>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Tree>
    <p:extLst>
      <p:ext uri="{BB962C8B-B14F-4D97-AF65-F5344CB8AC3E}">
        <p14:creationId xmlns:p14="http://schemas.microsoft.com/office/powerpoint/2010/main" val="17954248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760A71-B915-4093-646D-0853CE010C39}"/>
              </a:ext>
            </a:extLst>
          </p:cNvPr>
          <p:cNvSpPr>
            <a:spLocks noGrp="1"/>
          </p:cNvSpPr>
          <p:nvPr>
            <p:ph type="title"/>
          </p:nvPr>
        </p:nvSpPr>
        <p:spPr/>
        <p:txBody>
          <a:bodyPr/>
          <a:lstStyle/>
          <a:p>
            <a:r>
              <a:rPr lang="en-US" altLang="ja-JP" dirty="0"/>
              <a:t>NAND </a:t>
            </a:r>
            <a:r>
              <a:rPr lang="ja-JP" altLang="en-US" dirty="0"/>
              <a:t>ゲート</a:t>
            </a:r>
            <a:endParaRPr lang="en-US" dirty="0"/>
          </a:p>
        </p:txBody>
      </p:sp>
      <p:sp>
        <p:nvSpPr>
          <p:cNvPr id="3" name="コンテンツ プレースホルダー 2">
            <a:extLst>
              <a:ext uri="{FF2B5EF4-FFF2-40B4-BE49-F238E27FC236}">
                <a16:creationId xmlns:a16="http://schemas.microsoft.com/office/drawing/2014/main" id="{6500B301-4C05-2F54-477C-AF3B848D014B}"/>
              </a:ext>
            </a:extLst>
          </p:cNvPr>
          <p:cNvSpPr>
            <a:spLocks noGrp="1"/>
          </p:cNvSpPr>
          <p:nvPr>
            <p:ph sz="quarter" idx="10"/>
          </p:nvPr>
        </p:nvSpPr>
        <p:spPr>
          <a:xfrm>
            <a:off x="611956" y="1088975"/>
            <a:ext cx="8280092" cy="1620018"/>
          </a:xfrm>
        </p:spPr>
        <p:txBody>
          <a:bodyPr/>
          <a:lstStyle/>
          <a:p>
            <a:r>
              <a:rPr lang="en-US" altLang="ja-JP" dirty="0"/>
              <a:t>NAND </a:t>
            </a:r>
            <a:r>
              <a:rPr lang="ja-JP" altLang="en-US" dirty="0"/>
              <a:t>は </a:t>
            </a:r>
            <a:r>
              <a:rPr lang="en-US" altLang="ja-JP" dirty="0"/>
              <a:t>AND </a:t>
            </a:r>
            <a:r>
              <a:rPr lang="ja-JP" altLang="en-US" dirty="0"/>
              <a:t>の結果の </a:t>
            </a:r>
            <a:r>
              <a:rPr lang="en-US" altLang="ja-JP" dirty="0"/>
              <a:t>NOT </a:t>
            </a:r>
            <a:r>
              <a:rPr lang="ja-JP" altLang="en-US" dirty="0"/>
              <a:t>をとったもの</a:t>
            </a:r>
            <a:endParaRPr lang="en-US" altLang="ja-JP" dirty="0"/>
          </a:p>
          <a:p>
            <a:pPr lvl="1"/>
            <a:r>
              <a:rPr lang="ja-JP" altLang="en-US" dirty="0"/>
              <a:t>左側が </a:t>
            </a:r>
            <a:r>
              <a:rPr lang="en-US" altLang="ja-JP" dirty="0"/>
              <a:t>AND </a:t>
            </a:r>
            <a:r>
              <a:rPr lang="ja-JP" altLang="en-US" dirty="0"/>
              <a:t>右側が </a:t>
            </a:r>
            <a:r>
              <a:rPr lang="en-US" altLang="ja-JP" dirty="0"/>
              <a:t>NAND</a:t>
            </a:r>
          </a:p>
          <a:p>
            <a:pPr lvl="1"/>
            <a:r>
              <a:rPr lang="en-US" altLang="ja-JP" dirty="0"/>
              <a:t>NAND </a:t>
            </a:r>
            <a:r>
              <a:rPr lang="ja-JP" altLang="en-US" dirty="0"/>
              <a:t>は </a:t>
            </a:r>
            <a:r>
              <a:rPr lang="en-US" altLang="ja-JP" dirty="0"/>
              <a:t>AND </a:t>
            </a:r>
            <a:r>
              <a:rPr lang="ja-JP" altLang="en-US" dirty="0"/>
              <a:t>の後ろに白丸（反転）がある形で描く</a:t>
            </a:r>
            <a:endParaRPr lang="en-US" dirty="0"/>
          </a:p>
        </p:txBody>
      </p:sp>
      <p:graphicFrame>
        <p:nvGraphicFramePr>
          <p:cNvPr id="5" name="Group 383">
            <a:extLst>
              <a:ext uri="{FF2B5EF4-FFF2-40B4-BE49-F238E27FC236}">
                <a16:creationId xmlns:a16="http://schemas.microsoft.com/office/drawing/2014/main" id="{44CF10AD-7774-CD1D-534A-0BE39A491A0E}"/>
              </a:ext>
            </a:extLst>
          </p:cNvPr>
          <p:cNvGraphicFramePr>
            <a:graphicFrameLocks/>
          </p:cNvGraphicFramePr>
          <p:nvPr>
            <p:extLst>
              <p:ext uri="{D42A27DB-BD31-4B8C-83A1-F6EECF244321}">
                <p14:modId xmlns:p14="http://schemas.microsoft.com/office/powerpoint/2010/main" val="3943185823"/>
              </p:ext>
            </p:extLst>
          </p:nvPr>
        </p:nvGraphicFramePr>
        <p:xfrm>
          <a:off x="5202007" y="4149008"/>
          <a:ext cx="1439862" cy="207169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c</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Line 9">
            <a:extLst>
              <a:ext uri="{FF2B5EF4-FFF2-40B4-BE49-F238E27FC236}">
                <a16:creationId xmlns:a16="http://schemas.microsoft.com/office/drawing/2014/main" id="{A6267ECB-1E91-FADD-09AD-698517BB0FD1}"/>
              </a:ext>
            </a:extLst>
          </p:cNvPr>
          <p:cNvSpPr>
            <a:spLocks noChangeShapeType="1"/>
          </p:cNvSpPr>
          <p:nvPr/>
        </p:nvSpPr>
        <p:spPr bwMode="auto">
          <a:xfrm>
            <a:off x="5291709" y="3250189"/>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7" name="Line 10">
            <a:extLst>
              <a:ext uri="{FF2B5EF4-FFF2-40B4-BE49-F238E27FC236}">
                <a16:creationId xmlns:a16="http://schemas.microsoft.com/office/drawing/2014/main" id="{B996065F-5CA5-428C-672A-7637E8AA7282}"/>
              </a:ext>
            </a:extLst>
          </p:cNvPr>
          <p:cNvSpPr>
            <a:spLocks noChangeShapeType="1"/>
          </p:cNvSpPr>
          <p:nvPr/>
        </p:nvSpPr>
        <p:spPr bwMode="auto">
          <a:xfrm>
            <a:off x="5291709" y="3610551"/>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8" name="Line 11">
            <a:extLst>
              <a:ext uri="{FF2B5EF4-FFF2-40B4-BE49-F238E27FC236}">
                <a16:creationId xmlns:a16="http://schemas.microsoft.com/office/drawing/2014/main" id="{10FB03F6-469A-BABA-08D1-7648F9846B2E}"/>
              </a:ext>
            </a:extLst>
          </p:cNvPr>
          <p:cNvSpPr>
            <a:spLocks noChangeShapeType="1"/>
          </p:cNvSpPr>
          <p:nvPr/>
        </p:nvSpPr>
        <p:spPr bwMode="auto">
          <a:xfrm>
            <a:off x="6372020" y="3429000"/>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9" name="Rectangle 18">
            <a:extLst>
              <a:ext uri="{FF2B5EF4-FFF2-40B4-BE49-F238E27FC236}">
                <a16:creationId xmlns:a16="http://schemas.microsoft.com/office/drawing/2014/main" id="{978EF72D-C281-DB3E-72A1-88AC45F75039}"/>
              </a:ext>
            </a:extLst>
          </p:cNvPr>
          <p:cNvSpPr>
            <a:spLocks noChangeArrowheads="1"/>
          </p:cNvSpPr>
          <p:nvPr/>
        </p:nvSpPr>
        <p:spPr bwMode="auto">
          <a:xfrm>
            <a:off x="4931346" y="3070801"/>
            <a:ext cx="360363" cy="360363"/>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a</a:t>
            </a:r>
          </a:p>
        </p:txBody>
      </p:sp>
      <p:sp>
        <p:nvSpPr>
          <p:cNvPr id="10" name="Rectangle 20">
            <a:extLst>
              <a:ext uri="{FF2B5EF4-FFF2-40B4-BE49-F238E27FC236}">
                <a16:creationId xmlns:a16="http://schemas.microsoft.com/office/drawing/2014/main" id="{EAA69D3A-3146-D574-DB62-D8DCF8FDFABE}"/>
              </a:ext>
            </a:extLst>
          </p:cNvPr>
          <p:cNvSpPr>
            <a:spLocks noChangeArrowheads="1"/>
          </p:cNvSpPr>
          <p:nvPr/>
        </p:nvSpPr>
        <p:spPr bwMode="auto">
          <a:xfrm>
            <a:off x="4931346" y="3429576"/>
            <a:ext cx="360363" cy="360363"/>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b</a:t>
            </a:r>
          </a:p>
        </p:txBody>
      </p:sp>
      <p:sp>
        <p:nvSpPr>
          <p:cNvPr id="11" name="Rectangle 21">
            <a:extLst>
              <a:ext uri="{FF2B5EF4-FFF2-40B4-BE49-F238E27FC236}">
                <a16:creationId xmlns:a16="http://schemas.microsoft.com/office/drawing/2014/main" id="{9AEA9881-CFB7-983D-4B3D-571EE255FDD2}"/>
              </a:ext>
            </a:extLst>
          </p:cNvPr>
          <p:cNvSpPr>
            <a:spLocks noChangeArrowheads="1"/>
          </p:cNvSpPr>
          <p:nvPr/>
        </p:nvSpPr>
        <p:spPr bwMode="auto">
          <a:xfrm>
            <a:off x="6822025" y="3248998"/>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c</a:t>
            </a:r>
          </a:p>
        </p:txBody>
      </p:sp>
      <p:pic>
        <p:nvPicPr>
          <p:cNvPr id="12" name="Picture 83" descr="NAND">
            <a:extLst>
              <a:ext uri="{FF2B5EF4-FFF2-40B4-BE49-F238E27FC236}">
                <a16:creationId xmlns:a16="http://schemas.microsoft.com/office/drawing/2014/main" id="{684E7946-4FBA-AE72-2460-37948A882C2F}"/>
              </a:ext>
            </a:extLst>
          </p:cNvPr>
          <p:cNvPicPr>
            <a:picLocks noChangeAspect="1" noChangeArrowheads="1"/>
          </p:cNvPicPr>
          <p:nvPr/>
        </p:nvPicPr>
        <p:blipFill>
          <a:blip r:embed="rId2" cstate="print"/>
          <a:srcRect/>
          <a:stretch>
            <a:fillRect/>
          </a:stretch>
        </p:blipFill>
        <p:spPr bwMode="auto">
          <a:xfrm>
            <a:off x="5562011" y="3068996"/>
            <a:ext cx="1079500" cy="720725"/>
          </a:xfrm>
          <a:prstGeom prst="rect">
            <a:avLst/>
          </a:prstGeom>
          <a:noFill/>
        </p:spPr>
      </p:pic>
      <p:sp>
        <p:nvSpPr>
          <p:cNvPr id="16" name="Line 9">
            <a:extLst>
              <a:ext uri="{FF2B5EF4-FFF2-40B4-BE49-F238E27FC236}">
                <a16:creationId xmlns:a16="http://schemas.microsoft.com/office/drawing/2014/main" id="{1C589DBC-DE83-6803-22F9-4B665111054B}"/>
              </a:ext>
            </a:extLst>
          </p:cNvPr>
          <p:cNvSpPr>
            <a:spLocks noChangeShapeType="1"/>
          </p:cNvSpPr>
          <p:nvPr/>
        </p:nvSpPr>
        <p:spPr bwMode="auto">
          <a:xfrm>
            <a:off x="2051673" y="3250189"/>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7" name="Line 10">
            <a:extLst>
              <a:ext uri="{FF2B5EF4-FFF2-40B4-BE49-F238E27FC236}">
                <a16:creationId xmlns:a16="http://schemas.microsoft.com/office/drawing/2014/main" id="{AEDE91A7-9943-AED4-EC04-98D7783F485E}"/>
              </a:ext>
            </a:extLst>
          </p:cNvPr>
          <p:cNvSpPr>
            <a:spLocks noChangeShapeType="1"/>
          </p:cNvSpPr>
          <p:nvPr/>
        </p:nvSpPr>
        <p:spPr bwMode="auto">
          <a:xfrm>
            <a:off x="2051673" y="3610551"/>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8" name="Line 11">
            <a:extLst>
              <a:ext uri="{FF2B5EF4-FFF2-40B4-BE49-F238E27FC236}">
                <a16:creationId xmlns:a16="http://schemas.microsoft.com/office/drawing/2014/main" id="{55B5F2AB-E6BA-1605-5D89-57FC9C5E9107}"/>
              </a:ext>
            </a:extLst>
          </p:cNvPr>
          <p:cNvSpPr>
            <a:spLocks noChangeShapeType="1"/>
          </p:cNvSpPr>
          <p:nvPr/>
        </p:nvSpPr>
        <p:spPr bwMode="auto">
          <a:xfrm>
            <a:off x="3131984" y="3429000"/>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9" name="Rectangle 18">
            <a:extLst>
              <a:ext uri="{FF2B5EF4-FFF2-40B4-BE49-F238E27FC236}">
                <a16:creationId xmlns:a16="http://schemas.microsoft.com/office/drawing/2014/main" id="{F7A038E9-22BD-6904-54BD-5CC3E6F64FF4}"/>
              </a:ext>
            </a:extLst>
          </p:cNvPr>
          <p:cNvSpPr>
            <a:spLocks noChangeArrowheads="1"/>
          </p:cNvSpPr>
          <p:nvPr/>
        </p:nvSpPr>
        <p:spPr bwMode="auto">
          <a:xfrm>
            <a:off x="1691310" y="3070801"/>
            <a:ext cx="360363" cy="360363"/>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a</a:t>
            </a:r>
          </a:p>
        </p:txBody>
      </p:sp>
      <p:sp>
        <p:nvSpPr>
          <p:cNvPr id="20" name="Rectangle 20">
            <a:extLst>
              <a:ext uri="{FF2B5EF4-FFF2-40B4-BE49-F238E27FC236}">
                <a16:creationId xmlns:a16="http://schemas.microsoft.com/office/drawing/2014/main" id="{31A8AACC-768E-627D-55CB-5A62AD4F95E8}"/>
              </a:ext>
            </a:extLst>
          </p:cNvPr>
          <p:cNvSpPr>
            <a:spLocks noChangeArrowheads="1"/>
          </p:cNvSpPr>
          <p:nvPr/>
        </p:nvSpPr>
        <p:spPr bwMode="auto">
          <a:xfrm>
            <a:off x="1691310" y="3429576"/>
            <a:ext cx="360363" cy="360363"/>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b</a:t>
            </a:r>
          </a:p>
        </p:txBody>
      </p:sp>
      <p:sp>
        <p:nvSpPr>
          <p:cNvPr id="21" name="Rectangle 21">
            <a:extLst>
              <a:ext uri="{FF2B5EF4-FFF2-40B4-BE49-F238E27FC236}">
                <a16:creationId xmlns:a16="http://schemas.microsoft.com/office/drawing/2014/main" id="{C320437A-2130-B0D4-8EA2-AEF8FD5DAA76}"/>
              </a:ext>
            </a:extLst>
          </p:cNvPr>
          <p:cNvSpPr>
            <a:spLocks noChangeArrowheads="1"/>
          </p:cNvSpPr>
          <p:nvPr/>
        </p:nvSpPr>
        <p:spPr bwMode="auto">
          <a:xfrm>
            <a:off x="3581989" y="3248998"/>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c</a:t>
            </a:r>
          </a:p>
        </p:txBody>
      </p:sp>
      <p:pic>
        <p:nvPicPr>
          <p:cNvPr id="15" name="Picture 6" descr="AND">
            <a:extLst>
              <a:ext uri="{FF2B5EF4-FFF2-40B4-BE49-F238E27FC236}">
                <a16:creationId xmlns:a16="http://schemas.microsoft.com/office/drawing/2014/main" id="{C4785CDC-BCF4-7A34-A683-C4B224C5FA0A}"/>
              </a:ext>
            </a:extLst>
          </p:cNvPr>
          <p:cNvPicPr>
            <a:picLocks noChangeAspect="1" noChangeArrowheads="1"/>
          </p:cNvPicPr>
          <p:nvPr/>
        </p:nvPicPr>
        <p:blipFill>
          <a:blip r:embed="rId3" cstate="print"/>
          <a:srcRect/>
          <a:stretch>
            <a:fillRect/>
          </a:stretch>
        </p:blipFill>
        <p:spPr bwMode="auto">
          <a:xfrm>
            <a:off x="2321975" y="3068996"/>
            <a:ext cx="1079500" cy="720725"/>
          </a:xfrm>
          <a:prstGeom prst="rect">
            <a:avLst/>
          </a:prstGeom>
          <a:noFill/>
        </p:spPr>
      </p:pic>
      <p:graphicFrame>
        <p:nvGraphicFramePr>
          <p:cNvPr id="23" name="Group 383">
            <a:extLst>
              <a:ext uri="{FF2B5EF4-FFF2-40B4-BE49-F238E27FC236}">
                <a16:creationId xmlns:a16="http://schemas.microsoft.com/office/drawing/2014/main" id="{5C9AE3F8-8A00-CB57-32D8-5F137F45DA83}"/>
              </a:ext>
            </a:extLst>
          </p:cNvPr>
          <p:cNvGraphicFramePr>
            <a:graphicFrameLocks/>
          </p:cNvGraphicFramePr>
          <p:nvPr>
            <p:extLst>
              <p:ext uri="{D42A27DB-BD31-4B8C-83A1-F6EECF244321}">
                <p14:modId xmlns:p14="http://schemas.microsoft.com/office/powerpoint/2010/main" val="2410636230"/>
              </p:ext>
            </p:extLst>
          </p:nvPr>
        </p:nvGraphicFramePr>
        <p:xfrm>
          <a:off x="1961971" y="4149008"/>
          <a:ext cx="1439862" cy="207169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c</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0</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4" name="Rectangle 21">
            <a:extLst>
              <a:ext uri="{FF2B5EF4-FFF2-40B4-BE49-F238E27FC236}">
                <a16:creationId xmlns:a16="http://schemas.microsoft.com/office/drawing/2014/main" id="{E243797F-A5ED-FB45-D3D8-81750EBAB538}"/>
              </a:ext>
            </a:extLst>
          </p:cNvPr>
          <p:cNvSpPr>
            <a:spLocks noChangeArrowheads="1"/>
          </p:cNvSpPr>
          <p:nvPr/>
        </p:nvSpPr>
        <p:spPr bwMode="auto">
          <a:xfrm>
            <a:off x="2591978" y="2708992"/>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AND</a:t>
            </a:r>
          </a:p>
        </p:txBody>
      </p:sp>
      <p:sp>
        <p:nvSpPr>
          <p:cNvPr id="25" name="Rectangle 21">
            <a:extLst>
              <a:ext uri="{FF2B5EF4-FFF2-40B4-BE49-F238E27FC236}">
                <a16:creationId xmlns:a16="http://schemas.microsoft.com/office/drawing/2014/main" id="{226A9DDC-F076-8A5F-4B6E-2230245770FC}"/>
              </a:ext>
            </a:extLst>
          </p:cNvPr>
          <p:cNvSpPr>
            <a:spLocks noChangeArrowheads="1"/>
          </p:cNvSpPr>
          <p:nvPr/>
        </p:nvSpPr>
        <p:spPr bwMode="auto">
          <a:xfrm>
            <a:off x="5832014" y="2708992"/>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NAND</a:t>
            </a:r>
          </a:p>
        </p:txBody>
      </p:sp>
    </p:spTree>
    <p:extLst>
      <p:ext uri="{BB962C8B-B14F-4D97-AF65-F5344CB8AC3E}">
        <p14:creationId xmlns:p14="http://schemas.microsoft.com/office/powerpoint/2010/main" val="2094989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F251229-051B-3D76-6D82-1969A2E93664}"/>
              </a:ext>
            </a:extLst>
          </p:cNvPr>
          <p:cNvSpPr>
            <a:spLocks noGrp="1"/>
          </p:cNvSpPr>
          <p:nvPr>
            <p:ph type="title"/>
          </p:nvPr>
        </p:nvSpPr>
        <p:spPr/>
        <p:txBody>
          <a:bodyPr/>
          <a:lstStyle/>
          <a:p>
            <a:r>
              <a:rPr lang="ja-JP" altLang="en-US" dirty="0"/>
              <a:t>課題３</a:t>
            </a:r>
            <a:endParaRPr lang="en-US" dirty="0"/>
          </a:p>
        </p:txBody>
      </p:sp>
      <p:sp>
        <p:nvSpPr>
          <p:cNvPr id="7" name="コンテンツ プレースホルダー 2">
            <a:extLst>
              <a:ext uri="{FF2B5EF4-FFF2-40B4-BE49-F238E27FC236}">
                <a16:creationId xmlns:a16="http://schemas.microsoft.com/office/drawing/2014/main" id="{E21D1133-FC57-F955-23BE-11C267021F5C}"/>
              </a:ext>
            </a:extLst>
          </p:cNvPr>
          <p:cNvSpPr>
            <a:spLocks noGrp="1"/>
          </p:cNvSpPr>
          <p:nvPr>
            <p:ph sz="quarter" idx="10"/>
          </p:nvPr>
        </p:nvSpPr>
        <p:spPr/>
        <p:txBody>
          <a:bodyPr/>
          <a:lstStyle/>
          <a:p>
            <a:r>
              <a:rPr lang="ja-JP" altLang="en-US" dirty="0"/>
              <a:t>以下では </a:t>
            </a:r>
            <a:r>
              <a:rPr lang="en-US" altLang="ja-JP" dirty="0"/>
              <a:t>2</a:t>
            </a:r>
            <a:r>
              <a:rPr lang="ja-JP" altLang="en-US" dirty="0"/>
              <a:t>進数は </a:t>
            </a:r>
            <a:r>
              <a:rPr lang="en-US" altLang="ja-JP" dirty="0"/>
              <a:t>0b... 16</a:t>
            </a:r>
            <a:r>
              <a:rPr lang="ja-JP" altLang="en-US" dirty="0"/>
              <a:t>進数は </a:t>
            </a:r>
            <a:r>
              <a:rPr lang="en-US" altLang="ja-JP" dirty="0"/>
              <a:t>0x... </a:t>
            </a:r>
            <a:r>
              <a:rPr lang="ja-JP" altLang="en-US" dirty="0"/>
              <a:t>と表記するものとする</a:t>
            </a:r>
            <a:endParaRPr lang="en-US" altLang="ja-JP" dirty="0"/>
          </a:p>
          <a:p>
            <a:r>
              <a:rPr lang="ja-JP" altLang="en-US" dirty="0"/>
              <a:t>以下の１６進数を２進数で表記せよ</a:t>
            </a:r>
            <a:endParaRPr lang="en-US" altLang="ja-JP" dirty="0"/>
          </a:p>
          <a:p>
            <a:pPr lvl="1"/>
            <a:r>
              <a:rPr lang="en-US" altLang="ja-JP" dirty="0"/>
              <a:t>(1) 0x1010 </a:t>
            </a:r>
          </a:p>
          <a:p>
            <a:pPr lvl="2"/>
            <a:r>
              <a:rPr lang="en-US" altLang="ja-JP" dirty="0"/>
              <a:t>0b0001 0000 0001 0000</a:t>
            </a:r>
          </a:p>
          <a:p>
            <a:pPr lvl="1"/>
            <a:r>
              <a:rPr lang="en-US" altLang="ja-JP" dirty="0"/>
              <a:t>(2) 0xab1234cd </a:t>
            </a:r>
          </a:p>
          <a:p>
            <a:pPr lvl="2"/>
            <a:r>
              <a:rPr lang="en-US" altLang="ja-JP" dirty="0"/>
              <a:t>0x1010 1011 0001 0010 0011 0100 1100 1101</a:t>
            </a:r>
          </a:p>
        </p:txBody>
      </p:sp>
      <p:sp>
        <p:nvSpPr>
          <p:cNvPr id="2" name="スライド番号プレースホルダー 1">
            <a:extLst>
              <a:ext uri="{FF2B5EF4-FFF2-40B4-BE49-F238E27FC236}">
                <a16:creationId xmlns:a16="http://schemas.microsoft.com/office/drawing/2014/main" id="{40B77A9A-899F-2270-7269-9E9BA0B25E86}"/>
              </a:ext>
            </a:extLst>
          </p:cNvPr>
          <p:cNvSpPr>
            <a:spLocks noGrp="1"/>
          </p:cNvSpPr>
          <p:nvPr>
            <p:ph type="sldNum" sz="quarter" idx="4294967295"/>
          </p:nvPr>
        </p:nvSpPr>
        <p:spPr>
          <a:xfrm>
            <a:off x="8424863" y="6308725"/>
            <a:ext cx="719137" cy="549275"/>
          </a:xfrm>
        </p:spPr>
        <p:txBody>
          <a:bodyPr/>
          <a:lstStyle/>
          <a:p>
            <a:fld id="{D2D8002D-B5B0-4BAC-B1F6-782DDCCE6D9C}" type="slidenum">
              <a:rPr kumimoji="1" lang="ja-JP" altLang="en-US" smtClean="0"/>
              <a:pPr/>
              <a:t>3</a:t>
            </a:fld>
            <a:endParaRPr kumimoji="1" lang="ja-JP" altLang="en-US" dirty="0"/>
          </a:p>
        </p:txBody>
      </p:sp>
    </p:spTree>
    <p:extLst>
      <p:ext uri="{BB962C8B-B14F-4D97-AF65-F5344CB8AC3E}">
        <p14:creationId xmlns:p14="http://schemas.microsoft.com/office/powerpoint/2010/main" val="7603682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2A9610-628A-D1E2-C8E6-7935414255CC}"/>
              </a:ext>
            </a:extLst>
          </p:cNvPr>
          <p:cNvSpPr>
            <a:spLocks noGrp="1"/>
          </p:cNvSpPr>
          <p:nvPr>
            <p:ph type="title"/>
          </p:nvPr>
        </p:nvSpPr>
        <p:spPr/>
        <p:txBody>
          <a:bodyPr/>
          <a:lstStyle/>
          <a:p>
            <a:r>
              <a:rPr lang="en-US" sz="2800" dirty="0"/>
              <a:t>NAND </a:t>
            </a:r>
            <a:r>
              <a:rPr lang="ja-JP" altLang="en-US" sz="2800" dirty="0"/>
              <a:t>ゲート</a:t>
            </a:r>
            <a:endParaRPr lang="en-US" sz="2800" dirty="0"/>
          </a:p>
        </p:txBody>
      </p:sp>
      <p:sp>
        <p:nvSpPr>
          <p:cNvPr id="275" name="コンテンツ プレースホルダー 274">
            <a:extLst>
              <a:ext uri="{FF2B5EF4-FFF2-40B4-BE49-F238E27FC236}">
                <a16:creationId xmlns:a16="http://schemas.microsoft.com/office/drawing/2014/main" id="{76B0A87F-18D9-248D-84ED-4623A99129B9}"/>
              </a:ext>
            </a:extLst>
          </p:cNvPr>
          <p:cNvSpPr>
            <a:spLocks noGrp="1"/>
          </p:cNvSpPr>
          <p:nvPr>
            <p:ph sz="quarter" idx="11"/>
          </p:nvPr>
        </p:nvSpPr>
        <p:spPr>
          <a:xfrm>
            <a:off x="251952" y="908972"/>
            <a:ext cx="8280092" cy="630007"/>
          </a:xfrm>
        </p:spPr>
        <p:txBody>
          <a:bodyPr/>
          <a:lstStyle/>
          <a:p>
            <a:r>
              <a:rPr kumimoji="1" lang="ja-JP" altLang="en-US" dirty="0"/>
              <a:t>右のように接続すると</a:t>
            </a:r>
            <a:br>
              <a:rPr kumimoji="1" lang="en-US" altLang="ja-JP" dirty="0"/>
            </a:br>
            <a:r>
              <a:rPr kumimoji="1" lang="en-US" altLang="ja-JP" dirty="0"/>
              <a:t>NAND </a:t>
            </a:r>
            <a:r>
              <a:rPr kumimoji="1" lang="ja-JP" altLang="en-US" dirty="0"/>
              <a:t>ゲートが作れる</a:t>
            </a:r>
            <a:endParaRPr kumimoji="1" lang="en-US" dirty="0"/>
          </a:p>
        </p:txBody>
      </p:sp>
      <p:grpSp>
        <p:nvGrpSpPr>
          <p:cNvPr id="3" name="グループ化 2">
            <a:extLst>
              <a:ext uri="{FF2B5EF4-FFF2-40B4-BE49-F238E27FC236}">
                <a16:creationId xmlns:a16="http://schemas.microsoft.com/office/drawing/2014/main" id="{7562FA3F-4ECA-17A8-8E31-60A8DE7947AF}"/>
              </a:ext>
            </a:extLst>
          </p:cNvPr>
          <p:cNvGrpSpPr/>
          <p:nvPr/>
        </p:nvGrpSpPr>
        <p:grpSpPr>
          <a:xfrm>
            <a:off x="5109345" y="3068996"/>
            <a:ext cx="1531092" cy="1440374"/>
            <a:chOff x="5202007" y="3068996"/>
            <a:chExt cx="1531092" cy="1440374"/>
          </a:xfrm>
        </p:grpSpPr>
        <p:sp>
          <p:nvSpPr>
            <p:cNvPr id="4" name="正方形/長方形 3">
              <a:extLst>
                <a:ext uri="{FF2B5EF4-FFF2-40B4-BE49-F238E27FC236}">
                  <a16:creationId xmlns:a16="http://schemas.microsoft.com/office/drawing/2014/main" id="{5FD184A4-F1FE-A602-4B79-7BAB967EE851}"/>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2" name="円/楕円 69">
              <a:extLst>
                <a:ext uri="{FF2B5EF4-FFF2-40B4-BE49-F238E27FC236}">
                  <a16:creationId xmlns:a16="http://schemas.microsoft.com/office/drawing/2014/main" id="{B4FEF43B-98BF-89EB-5422-D7755B4FC1F7}"/>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5" name="直線コネクタ 24">
              <a:extLst>
                <a:ext uri="{FF2B5EF4-FFF2-40B4-BE49-F238E27FC236}">
                  <a16:creationId xmlns:a16="http://schemas.microsoft.com/office/drawing/2014/main" id="{1A374BEF-B776-6082-D66D-DE118065FB78}"/>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8A1C942F-4A3C-9236-A240-A1D8C15D7D80}"/>
                </a:ext>
              </a:extLst>
            </p:cNvPr>
            <p:cNvCxnSpPr>
              <a:cxnSpLocks/>
              <a:endCxn id="28"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8" name="円/楕円 68">
              <a:extLst>
                <a:ext uri="{FF2B5EF4-FFF2-40B4-BE49-F238E27FC236}">
                  <a16:creationId xmlns:a16="http://schemas.microsoft.com/office/drawing/2014/main" id="{D5DC85B3-4070-9F25-1AE8-22553F223780}"/>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9" name="直線コネクタ 28">
              <a:extLst>
                <a:ext uri="{FF2B5EF4-FFF2-40B4-BE49-F238E27FC236}">
                  <a16:creationId xmlns:a16="http://schemas.microsoft.com/office/drawing/2014/main" id="{B68ADCDC-8C16-1E21-FB91-A35115ECBD7C}"/>
                </a:ext>
              </a:extLst>
            </p:cNvPr>
            <p:cNvCxnSpPr>
              <a:cxnSpLocks/>
              <a:endCxn id="22"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3D28686F-93F2-6EED-98F7-1D93AB9B89CC}"/>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42" name="Rectangle 93">
              <a:extLst>
                <a:ext uri="{FF2B5EF4-FFF2-40B4-BE49-F238E27FC236}">
                  <a16:creationId xmlns:a16="http://schemas.microsoft.com/office/drawing/2014/main" id="{54122819-A7B8-F29E-AC4E-594574190A57}"/>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44" name="Rectangle 93">
              <a:extLst>
                <a:ext uri="{FF2B5EF4-FFF2-40B4-BE49-F238E27FC236}">
                  <a16:creationId xmlns:a16="http://schemas.microsoft.com/office/drawing/2014/main" id="{218D8A4F-F2AF-FE12-D0D5-BBA60D57DB4A}"/>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45" name="Rectangle 93">
              <a:extLst>
                <a:ext uri="{FF2B5EF4-FFF2-40B4-BE49-F238E27FC236}">
                  <a16:creationId xmlns:a16="http://schemas.microsoft.com/office/drawing/2014/main" id="{12A9C026-3AC1-97F3-0951-F34D0D38235A}"/>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48" name="直線コネクタ 147">
              <a:extLst>
                <a:ext uri="{FF2B5EF4-FFF2-40B4-BE49-F238E27FC236}">
                  <a16:creationId xmlns:a16="http://schemas.microsoft.com/office/drawing/2014/main" id="{FFE8545A-5BCE-1FE2-4765-60F1BFE22F43}"/>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1E62C331-62A0-2A7F-2998-382E0EAAC3AB}"/>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81" name="グループ化 180">
            <a:extLst>
              <a:ext uri="{FF2B5EF4-FFF2-40B4-BE49-F238E27FC236}">
                <a16:creationId xmlns:a16="http://schemas.microsoft.com/office/drawing/2014/main" id="{78130EE8-B535-1C98-4F69-608823EC70F4}"/>
              </a:ext>
            </a:extLst>
          </p:cNvPr>
          <p:cNvGrpSpPr/>
          <p:nvPr/>
        </p:nvGrpSpPr>
        <p:grpSpPr>
          <a:xfrm>
            <a:off x="5109345" y="4509012"/>
            <a:ext cx="1531092" cy="1440374"/>
            <a:chOff x="5202007" y="3068996"/>
            <a:chExt cx="1531092" cy="1440374"/>
          </a:xfrm>
        </p:grpSpPr>
        <p:sp>
          <p:nvSpPr>
            <p:cNvPr id="182" name="正方形/長方形 181">
              <a:extLst>
                <a:ext uri="{FF2B5EF4-FFF2-40B4-BE49-F238E27FC236}">
                  <a16:creationId xmlns:a16="http://schemas.microsoft.com/office/drawing/2014/main" id="{5D36497F-4C51-62D4-17AA-F8CDEBD39BE3}"/>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83" name="円/楕円 69">
              <a:extLst>
                <a:ext uri="{FF2B5EF4-FFF2-40B4-BE49-F238E27FC236}">
                  <a16:creationId xmlns:a16="http://schemas.microsoft.com/office/drawing/2014/main" id="{E946A75E-DF12-DA2A-78E1-65F38AD0A937}"/>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4" name="直線コネクタ 183">
              <a:extLst>
                <a:ext uri="{FF2B5EF4-FFF2-40B4-BE49-F238E27FC236}">
                  <a16:creationId xmlns:a16="http://schemas.microsoft.com/office/drawing/2014/main" id="{F9A09F99-4D67-BE84-34D2-E9765F1FF45E}"/>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5C6F4416-0241-4869-42A0-99054C02A6FE}"/>
                </a:ext>
              </a:extLst>
            </p:cNvPr>
            <p:cNvCxnSpPr>
              <a:cxnSpLocks/>
              <a:endCxn id="186" idx="4"/>
            </p:cNvCxnSpPr>
            <p:nvPr/>
          </p:nvCxnSpPr>
          <p:spPr>
            <a:xfrm>
              <a:off x="5965748" y="3609002"/>
              <a:ext cx="0"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6" name="円/楕円 68">
              <a:extLst>
                <a:ext uri="{FF2B5EF4-FFF2-40B4-BE49-F238E27FC236}">
                  <a16:creationId xmlns:a16="http://schemas.microsoft.com/office/drawing/2014/main" id="{C4E74ED1-969E-56A5-2DA1-6CBF1A860452}"/>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7" name="直線コネクタ 186">
              <a:extLst>
                <a:ext uri="{FF2B5EF4-FFF2-40B4-BE49-F238E27FC236}">
                  <a16:creationId xmlns:a16="http://schemas.microsoft.com/office/drawing/2014/main" id="{7AB187B5-B2F0-3129-225D-03029396FE71}"/>
                </a:ext>
              </a:extLst>
            </p:cNvPr>
            <p:cNvCxnSpPr>
              <a:cxnSpLocks/>
              <a:endCxn id="183"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36F01245-84C7-0659-3791-9D851EDB9230}"/>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9" name="Rectangle 93">
              <a:extLst>
                <a:ext uri="{FF2B5EF4-FFF2-40B4-BE49-F238E27FC236}">
                  <a16:creationId xmlns:a16="http://schemas.microsoft.com/office/drawing/2014/main" id="{3BFAE4A7-8A5C-11A8-C51A-9C2E35F8A940}"/>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90" name="Rectangle 93">
              <a:extLst>
                <a:ext uri="{FF2B5EF4-FFF2-40B4-BE49-F238E27FC236}">
                  <a16:creationId xmlns:a16="http://schemas.microsoft.com/office/drawing/2014/main" id="{346AB20E-6F24-C876-4D81-DCA51A179F01}"/>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91" name="Rectangle 93">
              <a:extLst>
                <a:ext uri="{FF2B5EF4-FFF2-40B4-BE49-F238E27FC236}">
                  <a16:creationId xmlns:a16="http://schemas.microsoft.com/office/drawing/2014/main" id="{BDE45902-F320-7645-5C24-BFAA45A3322E}"/>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92" name="直線コネクタ 191">
              <a:extLst>
                <a:ext uri="{FF2B5EF4-FFF2-40B4-BE49-F238E27FC236}">
                  <a16:creationId xmlns:a16="http://schemas.microsoft.com/office/drawing/2014/main" id="{8762D339-07BA-4F05-BED0-EE9C25E6D02B}"/>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CA7D9A00-BC48-0B61-BEEE-5467746B88BB}"/>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94" name="直線コネクタ 193">
            <a:extLst>
              <a:ext uri="{FF2B5EF4-FFF2-40B4-BE49-F238E27FC236}">
                <a16:creationId xmlns:a16="http://schemas.microsoft.com/office/drawing/2014/main" id="{DB580ECA-4E0D-14E4-1EA3-21AB3CF0B43A}"/>
              </a:ext>
            </a:extLst>
          </p:cNvPr>
          <p:cNvCxnSpPr>
            <a:cxnSpLocks/>
          </p:cNvCxnSpPr>
          <p:nvPr/>
        </p:nvCxnSpPr>
        <p:spPr>
          <a:xfrm flipH="1">
            <a:off x="5199346" y="2708992"/>
            <a:ext cx="3600040"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ABB4A216-E134-1BD3-8862-06AE5F457314}"/>
              </a:ext>
            </a:extLst>
          </p:cNvPr>
          <p:cNvCxnSpPr>
            <a:cxnSpLocks/>
          </p:cNvCxnSpPr>
          <p:nvPr/>
        </p:nvCxnSpPr>
        <p:spPr>
          <a:xfrm>
            <a:off x="6639362" y="2708992"/>
            <a:ext cx="0" cy="720008"/>
          </a:xfrm>
          <a:prstGeom prst="line">
            <a:avLst/>
          </a:prstGeom>
          <a:ln w="6350" cap="rnd">
            <a:solidFill>
              <a:srgbClr val="000000"/>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203" name="直線コネクタ 202">
            <a:extLst>
              <a:ext uri="{FF2B5EF4-FFF2-40B4-BE49-F238E27FC236}">
                <a16:creationId xmlns:a16="http://schemas.microsoft.com/office/drawing/2014/main" id="{24DFC145-FF1A-5DAD-2768-A7562FD99C2A}"/>
              </a:ext>
            </a:extLst>
          </p:cNvPr>
          <p:cNvCxnSpPr>
            <a:cxnSpLocks/>
          </p:cNvCxnSpPr>
          <p:nvPr/>
        </p:nvCxnSpPr>
        <p:spPr>
          <a:xfrm flipV="1">
            <a:off x="5199346" y="1988984"/>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1CD261B1-1231-B8D1-95D3-708F5A5E77BD}"/>
              </a:ext>
            </a:extLst>
          </p:cNvPr>
          <p:cNvCxnSpPr>
            <a:cxnSpLocks/>
          </p:cNvCxnSpPr>
          <p:nvPr/>
        </p:nvCxnSpPr>
        <p:spPr>
          <a:xfrm flipV="1">
            <a:off x="6639362" y="4149008"/>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6" name="直線コネクタ 205">
            <a:extLst>
              <a:ext uri="{FF2B5EF4-FFF2-40B4-BE49-F238E27FC236}">
                <a16:creationId xmlns:a16="http://schemas.microsoft.com/office/drawing/2014/main" id="{C251C3D6-31B6-C700-8D31-DD5ECEE82AA6}"/>
              </a:ext>
            </a:extLst>
          </p:cNvPr>
          <p:cNvCxnSpPr>
            <a:cxnSpLocks/>
          </p:cNvCxnSpPr>
          <p:nvPr/>
        </p:nvCxnSpPr>
        <p:spPr>
          <a:xfrm flipV="1">
            <a:off x="6639362" y="5589024"/>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14E13B00-B2E4-2896-A4E1-0273179C6C0C}"/>
              </a:ext>
            </a:extLst>
          </p:cNvPr>
          <p:cNvCxnSpPr>
            <a:cxnSpLocks/>
          </p:cNvCxnSpPr>
          <p:nvPr/>
        </p:nvCxnSpPr>
        <p:spPr>
          <a:xfrm flipV="1">
            <a:off x="8079378" y="1988984"/>
            <a:ext cx="0" cy="720008"/>
          </a:xfrm>
          <a:prstGeom prst="line">
            <a:avLst/>
          </a:prstGeom>
          <a:ln w="6350" cap="rnd">
            <a:solidFill>
              <a:srgbClr val="0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211" name="Rectangle 93">
            <a:extLst>
              <a:ext uri="{FF2B5EF4-FFF2-40B4-BE49-F238E27FC236}">
                <a16:creationId xmlns:a16="http://schemas.microsoft.com/office/drawing/2014/main" id="{EE7E8219-0000-F127-EDB2-83B0262FAD54}"/>
              </a:ext>
            </a:extLst>
          </p:cNvPr>
          <p:cNvSpPr>
            <a:spLocks noChangeArrowheads="1"/>
          </p:cNvSpPr>
          <p:nvPr/>
        </p:nvSpPr>
        <p:spPr bwMode="auto">
          <a:xfrm>
            <a:off x="3309325" y="144897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a</a:t>
            </a:r>
          </a:p>
        </p:txBody>
      </p:sp>
      <p:sp>
        <p:nvSpPr>
          <p:cNvPr id="212" name="Rectangle 93">
            <a:extLst>
              <a:ext uri="{FF2B5EF4-FFF2-40B4-BE49-F238E27FC236}">
                <a16:creationId xmlns:a16="http://schemas.microsoft.com/office/drawing/2014/main" id="{F5B5152F-B86B-B54F-AB90-4CB1B2A34E45}"/>
              </a:ext>
            </a:extLst>
          </p:cNvPr>
          <p:cNvSpPr>
            <a:spLocks noChangeArrowheads="1"/>
          </p:cNvSpPr>
          <p:nvPr/>
        </p:nvSpPr>
        <p:spPr bwMode="auto">
          <a:xfrm>
            <a:off x="6279358" y="144897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b</a:t>
            </a:r>
          </a:p>
        </p:txBody>
      </p:sp>
      <p:sp>
        <p:nvSpPr>
          <p:cNvPr id="213" name="Rectangle 93">
            <a:extLst>
              <a:ext uri="{FF2B5EF4-FFF2-40B4-BE49-F238E27FC236}">
                <a16:creationId xmlns:a16="http://schemas.microsoft.com/office/drawing/2014/main" id="{CB840A81-CE05-F538-40D3-266F70063442}"/>
              </a:ext>
            </a:extLst>
          </p:cNvPr>
          <p:cNvSpPr>
            <a:spLocks noChangeArrowheads="1"/>
          </p:cNvSpPr>
          <p:nvPr/>
        </p:nvSpPr>
        <p:spPr bwMode="auto">
          <a:xfrm>
            <a:off x="4839342" y="3609002"/>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a</a:t>
            </a:r>
          </a:p>
        </p:txBody>
      </p:sp>
      <p:sp>
        <p:nvSpPr>
          <p:cNvPr id="214" name="Rectangle 93">
            <a:extLst>
              <a:ext uri="{FF2B5EF4-FFF2-40B4-BE49-F238E27FC236}">
                <a16:creationId xmlns:a16="http://schemas.microsoft.com/office/drawing/2014/main" id="{065267D5-0A2F-DDD9-D46B-E58ACA78171F}"/>
              </a:ext>
            </a:extLst>
          </p:cNvPr>
          <p:cNvSpPr>
            <a:spLocks noChangeArrowheads="1"/>
          </p:cNvSpPr>
          <p:nvPr/>
        </p:nvSpPr>
        <p:spPr bwMode="auto">
          <a:xfrm>
            <a:off x="4839342" y="513901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b</a:t>
            </a:r>
          </a:p>
        </p:txBody>
      </p:sp>
      <p:sp>
        <p:nvSpPr>
          <p:cNvPr id="215" name="Rectangle 93">
            <a:extLst>
              <a:ext uri="{FF2B5EF4-FFF2-40B4-BE49-F238E27FC236}">
                <a16:creationId xmlns:a16="http://schemas.microsoft.com/office/drawing/2014/main" id="{1B341E87-61B2-97DE-9C1C-40C38CE9E011}"/>
              </a:ext>
            </a:extLst>
          </p:cNvPr>
          <p:cNvSpPr>
            <a:spLocks noChangeArrowheads="1"/>
          </p:cNvSpPr>
          <p:nvPr/>
        </p:nvSpPr>
        <p:spPr bwMode="auto">
          <a:xfrm>
            <a:off x="8799386" y="2528990"/>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c</a:t>
            </a:r>
          </a:p>
        </p:txBody>
      </p:sp>
      <p:grpSp>
        <p:nvGrpSpPr>
          <p:cNvPr id="217" name="グループ化 216">
            <a:extLst>
              <a:ext uri="{FF2B5EF4-FFF2-40B4-BE49-F238E27FC236}">
                <a16:creationId xmlns:a16="http://schemas.microsoft.com/office/drawing/2014/main" id="{97C2E1E2-CC98-9F4C-7209-20176F57BA08}"/>
              </a:ext>
            </a:extLst>
          </p:cNvPr>
          <p:cNvGrpSpPr/>
          <p:nvPr/>
        </p:nvGrpSpPr>
        <p:grpSpPr>
          <a:xfrm>
            <a:off x="6279358" y="5859027"/>
            <a:ext cx="450005" cy="900368"/>
            <a:chOff x="7272030" y="5768668"/>
            <a:chExt cx="450005" cy="900368"/>
          </a:xfrm>
        </p:grpSpPr>
        <p:grpSp>
          <p:nvGrpSpPr>
            <p:cNvPr id="218" name="グループ化 152">
              <a:extLst>
                <a:ext uri="{FF2B5EF4-FFF2-40B4-BE49-F238E27FC236}">
                  <a16:creationId xmlns:a16="http://schemas.microsoft.com/office/drawing/2014/main" id="{473CB979-8823-E1AA-0462-54D1BE4F30D3}"/>
                </a:ext>
              </a:extLst>
            </p:cNvPr>
            <p:cNvGrpSpPr/>
            <p:nvPr/>
          </p:nvGrpSpPr>
          <p:grpSpPr>
            <a:xfrm>
              <a:off x="7542033" y="6218673"/>
              <a:ext cx="180002" cy="90001"/>
              <a:chOff x="3643306" y="4500570"/>
              <a:chExt cx="428628" cy="144464"/>
            </a:xfrm>
          </p:grpSpPr>
          <p:cxnSp>
            <p:nvCxnSpPr>
              <p:cNvPr id="221" name="直線コネクタ 220">
                <a:extLst>
                  <a:ext uri="{FF2B5EF4-FFF2-40B4-BE49-F238E27FC236}">
                    <a16:creationId xmlns:a16="http://schemas.microsoft.com/office/drawing/2014/main" id="{6417A278-E1D8-0B3B-430E-5E6E4A32BED9}"/>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22" name="直線コネクタ 221">
                <a:extLst>
                  <a:ext uri="{FF2B5EF4-FFF2-40B4-BE49-F238E27FC236}">
                    <a16:creationId xmlns:a16="http://schemas.microsoft.com/office/drawing/2014/main" id="{C4F2EB27-629F-C2C6-9373-FF714A609F15}"/>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23" name="直線コネクタ 222">
                <a:extLst>
                  <a:ext uri="{FF2B5EF4-FFF2-40B4-BE49-F238E27FC236}">
                    <a16:creationId xmlns:a16="http://schemas.microsoft.com/office/drawing/2014/main" id="{3F0BB9DC-65EA-41E0-0959-90B35B7B802F}"/>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219" name="直線コネクタ 218">
              <a:extLst>
                <a:ext uri="{FF2B5EF4-FFF2-40B4-BE49-F238E27FC236}">
                  <a16:creationId xmlns:a16="http://schemas.microsoft.com/office/drawing/2014/main" id="{2AF1F0B9-65D7-B01E-0BDC-5C5975BCD4BF}"/>
                </a:ext>
              </a:extLst>
            </p:cNvPr>
            <p:cNvCxnSpPr>
              <a:cxnSpLocks/>
            </p:cNvCxnSpPr>
            <p:nvPr/>
          </p:nvCxnSpPr>
          <p:spPr>
            <a:xfrm flipV="1">
              <a:off x="7632034" y="576866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20" name="Rectangle 93">
              <a:extLst>
                <a:ext uri="{FF2B5EF4-FFF2-40B4-BE49-F238E27FC236}">
                  <a16:creationId xmlns:a16="http://schemas.microsoft.com/office/drawing/2014/main" id="{18479E53-A48B-F1B0-C3BB-8D7DB7F95A51}"/>
                </a:ext>
              </a:extLst>
            </p:cNvPr>
            <p:cNvSpPr>
              <a:spLocks noChangeArrowheads="1"/>
            </p:cNvSpPr>
            <p:nvPr/>
          </p:nvSpPr>
          <p:spPr bwMode="auto">
            <a:xfrm>
              <a:off x="7272030" y="630867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grpSp>
        <p:nvGrpSpPr>
          <p:cNvPr id="224" name="グループ化 223">
            <a:extLst>
              <a:ext uri="{FF2B5EF4-FFF2-40B4-BE49-F238E27FC236}">
                <a16:creationId xmlns:a16="http://schemas.microsoft.com/office/drawing/2014/main" id="{1C0058CE-E6CB-1382-E48F-3CFFC9D93A5B}"/>
              </a:ext>
            </a:extLst>
          </p:cNvPr>
          <p:cNvGrpSpPr/>
          <p:nvPr/>
        </p:nvGrpSpPr>
        <p:grpSpPr>
          <a:xfrm>
            <a:off x="4929343" y="458967"/>
            <a:ext cx="450049" cy="810009"/>
            <a:chOff x="7362031" y="2528632"/>
            <a:chExt cx="450049" cy="810009"/>
          </a:xfrm>
        </p:grpSpPr>
        <p:cxnSp>
          <p:nvCxnSpPr>
            <p:cNvPr id="225" name="直線コネクタ 224">
              <a:extLst>
                <a:ext uri="{FF2B5EF4-FFF2-40B4-BE49-F238E27FC236}">
                  <a16:creationId xmlns:a16="http://schemas.microsoft.com/office/drawing/2014/main" id="{A834202A-B3AD-DABC-FC73-C4FABAAE102F}"/>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B9AEB0FC-3ED0-A8BE-EA94-754D90879E1C}"/>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27" name="Rectangle 93">
              <a:extLst>
                <a:ext uri="{FF2B5EF4-FFF2-40B4-BE49-F238E27FC236}">
                  <a16:creationId xmlns:a16="http://schemas.microsoft.com/office/drawing/2014/main" id="{E8B2D051-85A9-9C09-4CE2-AE2F20A1DC3F}"/>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grpSp>
        <p:nvGrpSpPr>
          <p:cNvPr id="228" name="グループ化 227">
            <a:extLst>
              <a:ext uri="{FF2B5EF4-FFF2-40B4-BE49-F238E27FC236}">
                <a16:creationId xmlns:a16="http://schemas.microsoft.com/office/drawing/2014/main" id="{297597D5-C82D-E38F-DAB7-D0BF7CD400E9}"/>
              </a:ext>
            </a:extLst>
          </p:cNvPr>
          <p:cNvGrpSpPr/>
          <p:nvPr/>
        </p:nvGrpSpPr>
        <p:grpSpPr>
          <a:xfrm>
            <a:off x="7809375" y="458967"/>
            <a:ext cx="450049" cy="810009"/>
            <a:chOff x="7362031" y="2528632"/>
            <a:chExt cx="450049" cy="810009"/>
          </a:xfrm>
        </p:grpSpPr>
        <p:cxnSp>
          <p:nvCxnSpPr>
            <p:cNvPr id="229" name="直線コネクタ 228">
              <a:extLst>
                <a:ext uri="{FF2B5EF4-FFF2-40B4-BE49-F238E27FC236}">
                  <a16:creationId xmlns:a16="http://schemas.microsoft.com/office/drawing/2014/main" id="{ED01009A-6891-4495-E776-F573805580AA}"/>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0D8549A2-8D92-8A6A-C6D4-372E24EFBFAB}"/>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31" name="Rectangle 93">
              <a:extLst>
                <a:ext uri="{FF2B5EF4-FFF2-40B4-BE49-F238E27FC236}">
                  <a16:creationId xmlns:a16="http://schemas.microsoft.com/office/drawing/2014/main" id="{8111FA7D-6202-5497-10C6-7A00D4BD7FDB}"/>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graphicFrame>
        <p:nvGraphicFramePr>
          <p:cNvPr id="232" name="Group 383">
            <a:extLst>
              <a:ext uri="{FF2B5EF4-FFF2-40B4-BE49-F238E27FC236}">
                <a16:creationId xmlns:a16="http://schemas.microsoft.com/office/drawing/2014/main" id="{6AD48ACB-5759-4106-CCBB-3D41C1CA6FCA}"/>
              </a:ext>
            </a:extLst>
          </p:cNvPr>
          <p:cNvGraphicFramePr>
            <a:graphicFrameLocks/>
          </p:cNvGraphicFramePr>
          <p:nvPr>
            <p:extLst>
              <p:ext uri="{D42A27DB-BD31-4B8C-83A1-F6EECF244321}">
                <p14:modId xmlns:p14="http://schemas.microsoft.com/office/powerpoint/2010/main" val="101556008"/>
              </p:ext>
            </p:extLst>
          </p:nvPr>
        </p:nvGraphicFramePr>
        <p:xfrm>
          <a:off x="1241963" y="3429000"/>
          <a:ext cx="1439862" cy="207169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c</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33" name="Line 9">
            <a:extLst>
              <a:ext uri="{FF2B5EF4-FFF2-40B4-BE49-F238E27FC236}">
                <a16:creationId xmlns:a16="http://schemas.microsoft.com/office/drawing/2014/main" id="{7C290A15-73EA-1938-FE29-B1E6F989A659}"/>
              </a:ext>
            </a:extLst>
          </p:cNvPr>
          <p:cNvSpPr>
            <a:spLocks noChangeShapeType="1"/>
          </p:cNvSpPr>
          <p:nvPr/>
        </p:nvSpPr>
        <p:spPr bwMode="auto">
          <a:xfrm>
            <a:off x="1331665" y="2530181"/>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34" name="Line 10">
            <a:extLst>
              <a:ext uri="{FF2B5EF4-FFF2-40B4-BE49-F238E27FC236}">
                <a16:creationId xmlns:a16="http://schemas.microsoft.com/office/drawing/2014/main" id="{D30C1346-AA15-54DF-870F-EEF6D6EA322C}"/>
              </a:ext>
            </a:extLst>
          </p:cNvPr>
          <p:cNvSpPr>
            <a:spLocks noChangeShapeType="1"/>
          </p:cNvSpPr>
          <p:nvPr/>
        </p:nvSpPr>
        <p:spPr bwMode="auto">
          <a:xfrm>
            <a:off x="1331665" y="2890543"/>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35" name="Line 11">
            <a:extLst>
              <a:ext uri="{FF2B5EF4-FFF2-40B4-BE49-F238E27FC236}">
                <a16:creationId xmlns:a16="http://schemas.microsoft.com/office/drawing/2014/main" id="{C5E86058-9021-644D-EBD2-53F1B678DBC6}"/>
              </a:ext>
            </a:extLst>
          </p:cNvPr>
          <p:cNvSpPr>
            <a:spLocks noChangeShapeType="1"/>
          </p:cNvSpPr>
          <p:nvPr/>
        </p:nvSpPr>
        <p:spPr bwMode="auto">
          <a:xfrm>
            <a:off x="2411976" y="2708992"/>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36" name="Rectangle 18">
            <a:extLst>
              <a:ext uri="{FF2B5EF4-FFF2-40B4-BE49-F238E27FC236}">
                <a16:creationId xmlns:a16="http://schemas.microsoft.com/office/drawing/2014/main" id="{1A9E5224-72AD-D756-3924-C535C63E6842}"/>
              </a:ext>
            </a:extLst>
          </p:cNvPr>
          <p:cNvSpPr>
            <a:spLocks noChangeArrowheads="1"/>
          </p:cNvSpPr>
          <p:nvPr/>
        </p:nvSpPr>
        <p:spPr bwMode="auto">
          <a:xfrm>
            <a:off x="971302" y="2350793"/>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a</a:t>
            </a:r>
          </a:p>
        </p:txBody>
      </p:sp>
      <p:sp>
        <p:nvSpPr>
          <p:cNvPr id="237" name="Rectangle 20">
            <a:extLst>
              <a:ext uri="{FF2B5EF4-FFF2-40B4-BE49-F238E27FC236}">
                <a16:creationId xmlns:a16="http://schemas.microsoft.com/office/drawing/2014/main" id="{EFCD0B20-8ED0-0F37-F223-0B41A75A6923}"/>
              </a:ext>
            </a:extLst>
          </p:cNvPr>
          <p:cNvSpPr>
            <a:spLocks noChangeArrowheads="1"/>
          </p:cNvSpPr>
          <p:nvPr/>
        </p:nvSpPr>
        <p:spPr bwMode="auto">
          <a:xfrm>
            <a:off x="971302" y="2709568"/>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b</a:t>
            </a:r>
          </a:p>
        </p:txBody>
      </p:sp>
      <p:sp>
        <p:nvSpPr>
          <p:cNvPr id="238" name="Rectangle 21">
            <a:extLst>
              <a:ext uri="{FF2B5EF4-FFF2-40B4-BE49-F238E27FC236}">
                <a16:creationId xmlns:a16="http://schemas.microsoft.com/office/drawing/2014/main" id="{D809770E-4485-1EEA-3D22-37AF747BC4B5}"/>
              </a:ext>
            </a:extLst>
          </p:cNvPr>
          <p:cNvSpPr>
            <a:spLocks noChangeArrowheads="1"/>
          </p:cNvSpPr>
          <p:nvPr/>
        </p:nvSpPr>
        <p:spPr bwMode="auto">
          <a:xfrm>
            <a:off x="3038869" y="2440180"/>
            <a:ext cx="360363" cy="360362"/>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c</a:t>
            </a:r>
          </a:p>
        </p:txBody>
      </p:sp>
      <p:grpSp>
        <p:nvGrpSpPr>
          <p:cNvPr id="240" name="グループ化 239">
            <a:extLst>
              <a:ext uri="{FF2B5EF4-FFF2-40B4-BE49-F238E27FC236}">
                <a16:creationId xmlns:a16="http://schemas.microsoft.com/office/drawing/2014/main" id="{64DC05BE-F391-47A1-1C07-B7685C59B819}"/>
              </a:ext>
            </a:extLst>
          </p:cNvPr>
          <p:cNvGrpSpPr/>
          <p:nvPr/>
        </p:nvGrpSpPr>
        <p:grpSpPr>
          <a:xfrm>
            <a:off x="3669329" y="908972"/>
            <a:ext cx="1531092" cy="1440374"/>
            <a:chOff x="5202007" y="2708992"/>
            <a:chExt cx="1531092" cy="1440374"/>
          </a:xfrm>
        </p:grpSpPr>
        <p:grpSp>
          <p:nvGrpSpPr>
            <p:cNvPr id="241" name="グループ化 240">
              <a:extLst>
                <a:ext uri="{FF2B5EF4-FFF2-40B4-BE49-F238E27FC236}">
                  <a16:creationId xmlns:a16="http://schemas.microsoft.com/office/drawing/2014/main" id="{AD4B61D4-B437-6511-33DD-77F967CE31D0}"/>
                </a:ext>
              </a:extLst>
            </p:cNvPr>
            <p:cNvGrpSpPr/>
            <p:nvPr/>
          </p:nvGrpSpPr>
          <p:grpSpPr>
            <a:xfrm>
              <a:off x="5202007" y="2708992"/>
              <a:ext cx="1531092" cy="1440374"/>
              <a:chOff x="5202007" y="3068996"/>
              <a:chExt cx="1531092" cy="1440374"/>
            </a:xfrm>
          </p:grpSpPr>
          <p:sp>
            <p:nvSpPr>
              <p:cNvPr id="243" name="正方形/長方形 242">
                <a:extLst>
                  <a:ext uri="{FF2B5EF4-FFF2-40B4-BE49-F238E27FC236}">
                    <a16:creationId xmlns:a16="http://schemas.microsoft.com/office/drawing/2014/main" id="{86866406-9D63-F792-50B2-E0CD0FFA0846}"/>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44" name="円/楕円 69">
                <a:extLst>
                  <a:ext uri="{FF2B5EF4-FFF2-40B4-BE49-F238E27FC236}">
                    <a16:creationId xmlns:a16="http://schemas.microsoft.com/office/drawing/2014/main" id="{96371EA1-E139-0315-043E-0B4DF5FBA710}"/>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45" name="直線コネクタ 244">
                <a:extLst>
                  <a:ext uri="{FF2B5EF4-FFF2-40B4-BE49-F238E27FC236}">
                    <a16:creationId xmlns:a16="http://schemas.microsoft.com/office/drawing/2014/main" id="{38203321-0409-23A6-FD7F-45C1B686EB90}"/>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6" name="直線コネクタ 245">
                <a:extLst>
                  <a:ext uri="{FF2B5EF4-FFF2-40B4-BE49-F238E27FC236}">
                    <a16:creationId xmlns:a16="http://schemas.microsoft.com/office/drawing/2014/main" id="{FBA22A40-B145-7319-E97D-68D9B31C874F}"/>
                  </a:ext>
                </a:extLst>
              </p:cNvPr>
              <p:cNvCxnSpPr>
                <a:cxnSpLocks/>
                <a:endCxn id="247" idx="4"/>
              </p:cNvCxnSpPr>
              <p:nvPr/>
            </p:nvCxnSpPr>
            <p:spPr>
              <a:xfrm>
                <a:off x="5965748" y="3609002"/>
                <a:ext cx="0"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47" name="円/楕円 68">
                <a:extLst>
                  <a:ext uri="{FF2B5EF4-FFF2-40B4-BE49-F238E27FC236}">
                    <a16:creationId xmlns:a16="http://schemas.microsoft.com/office/drawing/2014/main" id="{5EB7FC80-3AF0-8CBA-FCEA-A1CE2514967E}"/>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48" name="直線コネクタ 247">
                <a:extLst>
                  <a:ext uri="{FF2B5EF4-FFF2-40B4-BE49-F238E27FC236}">
                    <a16:creationId xmlns:a16="http://schemas.microsoft.com/office/drawing/2014/main" id="{B5F4298D-8C76-C8B8-AD6F-46164F808165}"/>
                  </a:ext>
                </a:extLst>
              </p:cNvPr>
              <p:cNvCxnSpPr>
                <a:cxnSpLocks/>
                <a:endCxn id="244"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87ED5C31-0306-BF9B-5D07-023857BE8BE5}"/>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50" name="Rectangle 93">
                <a:extLst>
                  <a:ext uri="{FF2B5EF4-FFF2-40B4-BE49-F238E27FC236}">
                    <a16:creationId xmlns:a16="http://schemas.microsoft.com/office/drawing/2014/main" id="{1CC9BD9A-C161-908B-530A-AAE16345FFF4}"/>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51" name="Rectangle 93">
                <a:extLst>
                  <a:ext uri="{FF2B5EF4-FFF2-40B4-BE49-F238E27FC236}">
                    <a16:creationId xmlns:a16="http://schemas.microsoft.com/office/drawing/2014/main" id="{8C152B59-926E-806F-0C67-BF036016E37D}"/>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252" name="Rectangle 93">
                <a:extLst>
                  <a:ext uri="{FF2B5EF4-FFF2-40B4-BE49-F238E27FC236}">
                    <a16:creationId xmlns:a16="http://schemas.microsoft.com/office/drawing/2014/main" id="{C1B3EBB4-0E50-4ED8-B062-DA6931AEE4D7}"/>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253" name="直線コネクタ 252">
                <a:extLst>
                  <a:ext uri="{FF2B5EF4-FFF2-40B4-BE49-F238E27FC236}">
                    <a16:creationId xmlns:a16="http://schemas.microsoft.com/office/drawing/2014/main" id="{ABCF7961-5A82-18F0-8D24-68C47EFDD141}"/>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54" name="直線コネクタ 253">
                <a:extLst>
                  <a:ext uri="{FF2B5EF4-FFF2-40B4-BE49-F238E27FC236}">
                    <a16:creationId xmlns:a16="http://schemas.microsoft.com/office/drawing/2014/main" id="{188713DD-5FE2-D0F7-5EC1-DC2D42665FF4}"/>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42" name="円/楕円 69">
              <a:extLst>
                <a:ext uri="{FF2B5EF4-FFF2-40B4-BE49-F238E27FC236}">
                  <a16:creationId xmlns:a16="http://schemas.microsoft.com/office/drawing/2014/main" id="{933751A7-FF78-01EB-35DF-6EF73A031FBB}"/>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255" name="グループ化 254">
            <a:extLst>
              <a:ext uri="{FF2B5EF4-FFF2-40B4-BE49-F238E27FC236}">
                <a16:creationId xmlns:a16="http://schemas.microsoft.com/office/drawing/2014/main" id="{9F9B0FA8-830C-7FF4-5C26-22017E7397F6}"/>
              </a:ext>
            </a:extLst>
          </p:cNvPr>
          <p:cNvGrpSpPr/>
          <p:nvPr/>
        </p:nvGrpSpPr>
        <p:grpSpPr>
          <a:xfrm>
            <a:off x="6549361" y="908972"/>
            <a:ext cx="1531092" cy="1440374"/>
            <a:chOff x="5202007" y="2708992"/>
            <a:chExt cx="1531092" cy="1440374"/>
          </a:xfrm>
        </p:grpSpPr>
        <p:grpSp>
          <p:nvGrpSpPr>
            <p:cNvPr id="256" name="グループ化 255">
              <a:extLst>
                <a:ext uri="{FF2B5EF4-FFF2-40B4-BE49-F238E27FC236}">
                  <a16:creationId xmlns:a16="http://schemas.microsoft.com/office/drawing/2014/main" id="{68E39442-C29F-1899-B368-C5ECE08904B1}"/>
                </a:ext>
              </a:extLst>
            </p:cNvPr>
            <p:cNvGrpSpPr/>
            <p:nvPr/>
          </p:nvGrpSpPr>
          <p:grpSpPr>
            <a:xfrm>
              <a:off x="5202007" y="2708992"/>
              <a:ext cx="1531092" cy="1440374"/>
              <a:chOff x="5202007" y="3068996"/>
              <a:chExt cx="1531092" cy="1440374"/>
            </a:xfrm>
          </p:grpSpPr>
          <p:sp>
            <p:nvSpPr>
              <p:cNvPr id="258" name="正方形/長方形 257">
                <a:extLst>
                  <a:ext uri="{FF2B5EF4-FFF2-40B4-BE49-F238E27FC236}">
                    <a16:creationId xmlns:a16="http://schemas.microsoft.com/office/drawing/2014/main" id="{F0A0894E-14F7-4EAB-E9F3-5450B47F73F7}"/>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59" name="円/楕円 69">
                <a:extLst>
                  <a:ext uri="{FF2B5EF4-FFF2-40B4-BE49-F238E27FC236}">
                    <a16:creationId xmlns:a16="http://schemas.microsoft.com/office/drawing/2014/main" id="{9C21C671-151D-3648-3195-97BD7B17EA5D}"/>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60" name="直線コネクタ 259">
                <a:extLst>
                  <a:ext uri="{FF2B5EF4-FFF2-40B4-BE49-F238E27FC236}">
                    <a16:creationId xmlns:a16="http://schemas.microsoft.com/office/drawing/2014/main" id="{E5ACD0F4-0B92-BB7B-EDE2-34725CE4EBEE}"/>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1" name="直線コネクタ 260">
                <a:extLst>
                  <a:ext uri="{FF2B5EF4-FFF2-40B4-BE49-F238E27FC236}">
                    <a16:creationId xmlns:a16="http://schemas.microsoft.com/office/drawing/2014/main" id="{F85D2DB9-51BF-812C-989F-D84EF291E638}"/>
                  </a:ext>
                </a:extLst>
              </p:cNvPr>
              <p:cNvCxnSpPr>
                <a:cxnSpLocks/>
                <a:endCxn id="262"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2" name="円/楕円 68">
                <a:extLst>
                  <a:ext uri="{FF2B5EF4-FFF2-40B4-BE49-F238E27FC236}">
                    <a16:creationId xmlns:a16="http://schemas.microsoft.com/office/drawing/2014/main" id="{313B59DE-9878-BF57-314D-C173E7F967BB}"/>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63" name="直線コネクタ 262">
                <a:extLst>
                  <a:ext uri="{FF2B5EF4-FFF2-40B4-BE49-F238E27FC236}">
                    <a16:creationId xmlns:a16="http://schemas.microsoft.com/office/drawing/2014/main" id="{2EA6AA04-78CF-CBC1-8A86-A201FFBFBE03}"/>
                  </a:ext>
                </a:extLst>
              </p:cNvPr>
              <p:cNvCxnSpPr>
                <a:cxnSpLocks/>
                <a:endCxn id="259"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3DDF3381-33D2-CA9C-5353-197B8754F644}"/>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5" name="Rectangle 93">
                <a:extLst>
                  <a:ext uri="{FF2B5EF4-FFF2-40B4-BE49-F238E27FC236}">
                    <a16:creationId xmlns:a16="http://schemas.microsoft.com/office/drawing/2014/main" id="{1A5CD5E4-9C26-828A-EE8A-CC6DCAE8431A}"/>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66" name="Rectangle 93">
                <a:extLst>
                  <a:ext uri="{FF2B5EF4-FFF2-40B4-BE49-F238E27FC236}">
                    <a16:creationId xmlns:a16="http://schemas.microsoft.com/office/drawing/2014/main" id="{8AF29F70-4B0B-1C15-ADC4-EC758570862F}"/>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267" name="Rectangle 93">
                <a:extLst>
                  <a:ext uri="{FF2B5EF4-FFF2-40B4-BE49-F238E27FC236}">
                    <a16:creationId xmlns:a16="http://schemas.microsoft.com/office/drawing/2014/main" id="{14E6DE1A-8D0D-C6D6-36F7-E02D704775E9}"/>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268" name="直線コネクタ 267">
                <a:extLst>
                  <a:ext uri="{FF2B5EF4-FFF2-40B4-BE49-F238E27FC236}">
                    <a16:creationId xmlns:a16="http://schemas.microsoft.com/office/drawing/2014/main" id="{3BA9A987-30BA-16EE-F80C-0BC772D8BDA7}"/>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9" name="直線コネクタ 268">
                <a:extLst>
                  <a:ext uri="{FF2B5EF4-FFF2-40B4-BE49-F238E27FC236}">
                    <a16:creationId xmlns:a16="http://schemas.microsoft.com/office/drawing/2014/main" id="{A895D64E-4D3F-993F-6C1D-4C451C76A87A}"/>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57" name="円/楕円 69">
              <a:extLst>
                <a:ext uri="{FF2B5EF4-FFF2-40B4-BE49-F238E27FC236}">
                  <a16:creationId xmlns:a16="http://schemas.microsoft.com/office/drawing/2014/main" id="{D1C2D577-F633-4585-AA57-4F24B38099D4}"/>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pic>
        <p:nvPicPr>
          <p:cNvPr id="271" name="Picture 83" descr="NAND">
            <a:extLst>
              <a:ext uri="{FF2B5EF4-FFF2-40B4-BE49-F238E27FC236}">
                <a16:creationId xmlns:a16="http://schemas.microsoft.com/office/drawing/2014/main" id="{74CA9A92-CCBF-2F74-4E80-87FB436A6EEB}"/>
              </a:ext>
            </a:extLst>
          </p:cNvPr>
          <p:cNvPicPr>
            <a:picLocks noChangeAspect="1" noChangeArrowheads="1"/>
          </p:cNvPicPr>
          <p:nvPr/>
        </p:nvPicPr>
        <p:blipFill>
          <a:blip r:embed="rId2" cstate="print"/>
          <a:srcRect/>
          <a:stretch>
            <a:fillRect/>
          </a:stretch>
        </p:blipFill>
        <p:spPr bwMode="auto">
          <a:xfrm>
            <a:off x="1601967" y="2348988"/>
            <a:ext cx="1079500" cy="720725"/>
          </a:xfrm>
          <a:prstGeom prst="rect">
            <a:avLst/>
          </a:prstGeom>
          <a:noFill/>
        </p:spPr>
      </p:pic>
    </p:spTree>
    <p:extLst>
      <p:ext uri="{BB962C8B-B14F-4D97-AF65-F5344CB8AC3E}">
        <p14:creationId xmlns:p14="http://schemas.microsoft.com/office/powerpoint/2010/main" val="263929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2A9610-628A-D1E2-C8E6-7935414255CC}"/>
              </a:ext>
            </a:extLst>
          </p:cNvPr>
          <p:cNvSpPr>
            <a:spLocks noGrp="1"/>
          </p:cNvSpPr>
          <p:nvPr>
            <p:ph type="title"/>
          </p:nvPr>
        </p:nvSpPr>
        <p:spPr/>
        <p:txBody>
          <a:bodyPr/>
          <a:lstStyle/>
          <a:p>
            <a:r>
              <a:rPr lang="en-US" sz="2800" dirty="0"/>
              <a:t>NAND </a:t>
            </a:r>
            <a:r>
              <a:rPr lang="ja-JP" altLang="en-US" sz="2800" dirty="0"/>
              <a:t>ゲートの動作</a:t>
            </a:r>
            <a:endParaRPr lang="en-US" sz="2800" dirty="0"/>
          </a:p>
        </p:txBody>
      </p:sp>
      <p:sp>
        <p:nvSpPr>
          <p:cNvPr id="275" name="コンテンツ プレースホルダー 274">
            <a:extLst>
              <a:ext uri="{FF2B5EF4-FFF2-40B4-BE49-F238E27FC236}">
                <a16:creationId xmlns:a16="http://schemas.microsoft.com/office/drawing/2014/main" id="{76B0A87F-18D9-248D-84ED-4623A99129B9}"/>
              </a:ext>
            </a:extLst>
          </p:cNvPr>
          <p:cNvSpPr>
            <a:spLocks noGrp="1"/>
          </p:cNvSpPr>
          <p:nvPr>
            <p:ph sz="quarter" idx="11"/>
          </p:nvPr>
        </p:nvSpPr>
        <p:spPr>
          <a:xfrm>
            <a:off x="161951" y="3969006"/>
            <a:ext cx="8280092" cy="630007"/>
          </a:xfrm>
        </p:spPr>
        <p:txBody>
          <a:bodyPr anchor="t"/>
          <a:lstStyle/>
          <a:p>
            <a:r>
              <a:rPr kumimoji="1" lang="ja-JP" altLang="en-US" dirty="0"/>
              <a:t>上側の </a:t>
            </a:r>
            <a:r>
              <a:rPr kumimoji="1" lang="en-US" altLang="ja-JP" dirty="0"/>
              <a:t>P</a:t>
            </a:r>
            <a:r>
              <a:rPr lang="en-US" altLang="ja-JP" dirty="0"/>
              <a:t> </a:t>
            </a:r>
            <a:r>
              <a:rPr lang="ja-JP" altLang="en-US" dirty="0"/>
              <a:t>型２つは並列接続</a:t>
            </a:r>
            <a:endParaRPr lang="en-US" altLang="ja-JP" dirty="0"/>
          </a:p>
          <a:p>
            <a:pPr lvl="1"/>
            <a:r>
              <a:rPr lang="en-US" altLang="ja-JP" dirty="0"/>
              <a:t>a </a:t>
            </a:r>
            <a:r>
              <a:rPr lang="ja-JP" altLang="en-US" dirty="0"/>
              <a:t>と </a:t>
            </a:r>
            <a:r>
              <a:rPr lang="en-US" altLang="ja-JP" dirty="0"/>
              <a:t>b</a:t>
            </a:r>
            <a:r>
              <a:rPr lang="ja-JP" altLang="en-US" dirty="0"/>
              <a:t>どちらか片方の入力に</a:t>
            </a:r>
            <a:br>
              <a:rPr lang="en-US" altLang="ja-JP" dirty="0"/>
            </a:br>
            <a:r>
              <a:rPr lang="en-US" altLang="ja-JP" dirty="0"/>
              <a:t>0 </a:t>
            </a:r>
            <a:r>
              <a:rPr lang="ja-JP" altLang="en-US" dirty="0"/>
              <a:t>が入ると </a:t>
            </a:r>
            <a:r>
              <a:rPr lang="en-US" altLang="ja-JP" dirty="0"/>
              <a:t>VDD </a:t>
            </a:r>
            <a:r>
              <a:rPr lang="ja-JP" altLang="en-US" dirty="0"/>
              <a:t>を </a:t>
            </a:r>
            <a:r>
              <a:rPr lang="en-US" altLang="ja-JP" dirty="0"/>
              <a:t>c </a:t>
            </a:r>
            <a:r>
              <a:rPr lang="ja-JP" altLang="en-US" dirty="0"/>
              <a:t>に接続</a:t>
            </a:r>
            <a:endParaRPr lang="en-US" altLang="ja-JP" dirty="0"/>
          </a:p>
          <a:p>
            <a:r>
              <a:rPr kumimoji="1" lang="ja-JP" altLang="en-US" dirty="0"/>
              <a:t>下側の </a:t>
            </a:r>
            <a:r>
              <a:rPr kumimoji="1" lang="en-US" altLang="ja-JP" dirty="0"/>
              <a:t>N </a:t>
            </a:r>
            <a:r>
              <a:rPr kumimoji="1" lang="ja-JP" altLang="en-US" dirty="0"/>
              <a:t>型２つは直列接続</a:t>
            </a:r>
            <a:endParaRPr kumimoji="1" lang="en-US" altLang="ja-JP" dirty="0"/>
          </a:p>
          <a:p>
            <a:pPr lvl="1"/>
            <a:r>
              <a:rPr kumimoji="1" lang="en-US" altLang="ja-JP" dirty="0"/>
              <a:t>a </a:t>
            </a:r>
            <a:r>
              <a:rPr kumimoji="1" lang="ja-JP" altLang="en-US" dirty="0"/>
              <a:t>と </a:t>
            </a:r>
            <a:r>
              <a:rPr kumimoji="1" lang="en-US" altLang="ja-JP" dirty="0"/>
              <a:t>b </a:t>
            </a:r>
            <a:r>
              <a:rPr kumimoji="1" lang="ja-JP" altLang="en-US" dirty="0"/>
              <a:t>双方の入力に１が入ると</a:t>
            </a:r>
            <a:br>
              <a:rPr kumimoji="1" lang="en-US" altLang="ja-JP" dirty="0"/>
            </a:br>
            <a:r>
              <a:rPr kumimoji="1" lang="en-US" altLang="ja-JP" dirty="0"/>
              <a:t>2</a:t>
            </a:r>
            <a:r>
              <a:rPr kumimoji="1" lang="ja-JP" altLang="en-US" dirty="0"/>
              <a:t>つとも </a:t>
            </a:r>
            <a:r>
              <a:rPr kumimoji="1" lang="en-US" altLang="ja-JP" dirty="0"/>
              <a:t>ON </a:t>
            </a:r>
            <a:r>
              <a:rPr kumimoji="1" lang="ja-JP" altLang="en-US" dirty="0"/>
              <a:t>になって </a:t>
            </a:r>
            <a:r>
              <a:rPr kumimoji="1" lang="en-US" altLang="ja-JP" dirty="0"/>
              <a:t>GND </a:t>
            </a:r>
            <a:r>
              <a:rPr kumimoji="1" lang="ja-JP" altLang="en-US" dirty="0"/>
              <a:t>を </a:t>
            </a:r>
            <a:r>
              <a:rPr kumimoji="1" lang="en-US" altLang="ja-JP" dirty="0"/>
              <a:t>c </a:t>
            </a:r>
            <a:r>
              <a:rPr kumimoji="1" lang="ja-JP" altLang="en-US" dirty="0"/>
              <a:t>に接続</a:t>
            </a:r>
            <a:endParaRPr kumimoji="1" lang="en-US" altLang="ja-JP" dirty="0"/>
          </a:p>
        </p:txBody>
      </p:sp>
      <p:grpSp>
        <p:nvGrpSpPr>
          <p:cNvPr id="3" name="グループ化 2">
            <a:extLst>
              <a:ext uri="{FF2B5EF4-FFF2-40B4-BE49-F238E27FC236}">
                <a16:creationId xmlns:a16="http://schemas.microsoft.com/office/drawing/2014/main" id="{7562FA3F-4ECA-17A8-8E31-60A8DE7947AF}"/>
              </a:ext>
            </a:extLst>
          </p:cNvPr>
          <p:cNvGrpSpPr/>
          <p:nvPr/>
        </p:nvGrpSpPr>
        <p:grpSpPr>
          <a:xfrm>
            <a:off x="5109345" y="3068996"/>
            <a:ext cx="1531092" cy="1440374"/>
            <a:chOff x="5202007" y="3068996"/>
            <a:chExt cx="1531092" cy="1440374"/>
          </a:xfrm>
        </p:grpSpPr>
        <p:sp>
          <p:nvSpPr>
            <p:cNvPr id="4" name="正方形/長方形 3">
              <a:extLst>
                <a:ext uri="{FF2B5EF4-FFF2-40B4-BE49-F238E27FC236}">
                  <a16:creationId xmlns:a16="http://schemas.microsoft.com/office/drawing/2014/main" id="{5FD184A4-F1FE-A602-4B79-7BAB967EE851}"/>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2" name="円/楕円 69">
              <a:extLst>
                <a:ext uri="{FF2B5EF4-FFF2-40B4-BE49-F238E27FC236}">
                  <a16:creationId xmlns:a16="http://schemas.microsoft.com/office/drawing/2014/main" id="{B4FEF43B-98BF-89EB-5422-D7755B4FC1F7}"/>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5" name="直線コネクタ 24">
              <a:extLst>
                <a:ext uri="{FF2B5EF4-FFF2-40B4-BE49-F238E27FC236}">
                  <a16:creationId xmlns:a16="http://schemas.microsoft.com/office/drawing/2014/main" id="{1A374BEF-B776-6082-D66D-DE118065FB78}"/>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8A1C942F-4A3C-9236-A240-A1D8C15D7D80}"/>
                </a:ext>
              </a:extLst>
            </p:cNvPr>
            <p:cNvCxnSpPr>
              <a:cxnSpLocks/>
              <a:endCxn id="28"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8" name="円/楕円 68">
              <a:extLst>
                <a:ext uri="{FF2B5EF4-FFF2-40B4-BE49-F238E27FC236}">
                  <a16:creationId xmlns:a16="http://schemas.microsoft.com/office/drawing/2014/main" id="{D5DC85B3-4070-9F25-1AE8-22553F223780}"/>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9" name="直線コネクタ 28">
              <a:extLst>
                <a:ext uri="{FF2B5EF4-FFF2-40B4-BE49-F238E27FC236}">
                  <a16:creationId xmlns:a16="http://schemas.microsoft.com/office/drawing/2014/main" id="{B68ADCDC-8C16-1E21-FB91-A35115ECBD7C}"/>
                </a:ext>
              </a:extLst>
            </p:cNvPr>
            <p:cNvCxnSpPr>
              <a:cxnSpLocks/>
              <a:endCxn id="22"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3D28686F-93F2-6EED-98F7-1D93AB9B89CC}"/>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42" name="Rectangle 93">
              <a:extLst>
                <a:ext uri="{FF2B5EF4-FFF2-40B4-BE49-F238E27FC236}">
                  <a16:creationId xmlns:a16="http://schemas.microsoft.com/office/drawing/2014/main" id="{54122819-A7B8-F29E-AC4E-594574190A57}"/>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44" name="Rectangle 93">
              <a:extLst>
                <a:ext uri="{FF2B5EF4-FFF2-40B4-BE49-F238E27FC236}">
                  <a16:creationId xmlns:a16="http://schemas.microsoft.com/office/drawing/2014/main" id="{218D8A4F-F2AF-FE12-D0D5-BBA60D57DB4A}"/>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45" name="Rectangle 93">
              <a:extLst>
                <a:ext uri="{FF2B5EF4-FFF2-40B4-BE49-F238E27FC236}">
                  <a16:creationId xmlns:a16="http://schemas.microsoft.com/office/drawing/2014/main" id="{12A9C026-3AC1-97F3-0951-F34D0D38235A}"/>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48" name="直線コネクタ 147">
              <a:extLst>
                <a:ext uri="{FF2B5EF4-FFF2-40B4-BE49-F238E27FC236}">
                  <a16:creationId xmlns:a16="http://schemas.microsoft.com/office/drawing/2014/main" id="{FFE8545A-5BCE-1FE2-4765-60F1BFE22F43}"/>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1E62C331-62A0-2A7F-2998-382E0EAAC3AB}"/>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81" name="グループ化 180">
            <a:extLst>
              <a:ext uri="{FF2B5EF4-FFF2-40B4-BE49-F238E27FC236}">
                <a16:creationId xmlns:a16="http://schemas.microsoft.com/office/drawing/2014/main" id="{78130EE8-B535-1C98-4F69-608823EC70F4}"/>
              </a:ext>
            </a:extLst>
          </p:cNvPr>
          <p:cNvGrpSpPr/>
          <p:nvPr/>
        </p:nvGrpSpPr>
        <p:grpSpPr>
          <a:xfrm>
            <a:off x="5109345" y="4509012"/>
            <a:ext cx="1531092" cy="1440374"/>
            <a:chOff x="5202007" y="3068996"/>
            <a:chExt cx="1531092" cy="1440374"/>
          </a:xfrm>
        </p:grpSpPr>
        <p:sp>
          <p:nvSpPr>
            <p:cNvPr id="182" name="正方形/長方形 181">
              <a:extLst>
                <a:ext uri="{FF2B5EF4-FFF2-40B4-BE49-F238E27FC236}">
                  <a16:creationId xmlns:a16="http://schemas.microsoft.com/office/drawing/2014/main" id="{5D36497F-4C51-62D4-17AA-F8CDEBD39BE3}"/>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83" name="円/楕円 69">
              <a:extLst>
                <a:ext uri="{FF2B5EF4-FFF2-40B4-BE49-F238E27FC236}">
                  <a16:creationId xmlns:a16="http://schemas.microsoft.com/office/drawing/2014/main" id="{E946A75E-DF12-DA2A-78E1-65F38AD0A937}"/>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4" name="直線コネクタ 183">
              <a:extLst>
                <a:ext uri="{FF2B5EF4-FFF2-40B4-BE49-F238E27FC236}">
                  <a16:creationId xmlns:a16="http://schemas.microsoft.com/office/drawing/2014/main" id="{F9A09F99-4D67-BE84-34D2-E9765F1FF45E}"/>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5C6F4416-0241-4869-42A0-99054C02A6FE}"/>
                </a:ext>
              </a:extLst>
            </p:cNvPr>
            <p:cNvCxnSpPr>
              <a:cxnSpLocks/>
              <a:endCxn id="186" idx="4"/>
            </p:cNvCxnSpPr>
            <p:nvPr/>
          </p:nvCxnSpPr>
          <p:spPr>
            <a:xfrm>
              <a:off x="5965748" y="3609002"/>
              <a:ext cx="0"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6" name="円/楕円 68">
              <a:extLst>
                <a:ext uri="{FF2B5EF4-FFF2-40B4-BE49-F238E27FC236}">
                  <a16:creationId xmlns:a16="http://schemas.microsoft.com/office/drawing/2014/main" id="{C4E74ED1-969E-56A5-2DA1-6CBF1A860452}"/>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7" name="直線コネクタ 186">
              <a:extLst>
                <a:ext uri="{FF2B5EF4-FFF2-40B4-BE49-F238E27FC236}">
                  <a16:creationId xmlns:a16="http://schemas.microsoft.com/office/drawing/2014/main" id="{7AB187B5-B2F0-3129-225D-03029396FE71}"/>
                </a:ext>
              </a:extLst>
            </p:cNvPr>
            <p:cNvCxnSpPr>
              <a:cxnSpLocks/>
              <a:endCxn id="183"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36F01245-84C7-0659-3791-9D851EDB9230}"/>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9" name="Rectangle 93">
              <a:extLst>
                <a:ext uri="{FF2B5EF4-FFF2-40B4-BE49-F238E27FC236}">
                  <a16:creationId xmlns:a16="http://schemas.microsoft.com/office/drawing/2014/main" id="{3BFAE4A7-8A5C-11A8-C51A-9C2E35F8A940}"/>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90" name="Rectangle 93">
              <a:extLst>
                <a:ext uri="{FF2B5EF4-FFF2-40B4-BE49-F238E27FC236}">
                  <a16:creationId xmlns:a16="http://schemas.microsoft.com/office/drawing/2014/main" id="{346AB20E-6F24-C876-4D81-DCA51A179F01}"/>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91" name="Rectangle 93">
              <a:extLst>
                <a:ext uri="{FF2B5EF4-FFF2-40B4-BE49-F238E27FC236}">
                  <a16:creationId xmlns:a16="http://schemas.microsoft.com/office/drawing/2014/main" id="{BDE45902-F320-7645-5C24-BFAA45A3322E}"/>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92" name="直線コネクタ 191">
              <a:extLst>
                <a:ext uri="{FF2B5EF4-FFF2-40B4-BE49-F238E27FC236}">
                  <a16:creationId xmlns:a16="http://schemas.microsoft.com/office/drawing/2014/main" id="{8762D339-07BA-4F05-BED0-EE9C25E6D02B}"/>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CA7D9A00-BC48-0B61-BEEE-5467746B88BB}"/>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94" name="直線コネクタ 193">
            <a:extLst>
              <a:ext uri="{FF2B5EF4-FFF2-40B4-BE49-F238E27FC236}">
                <a16:creationId xmlns:a16="http://schemas.microsoft.com/office/drawing/2014/main" id="{DB580ECA-4E0D-14E4-1EA3-21AB3CF0B43A}"/>
              </a:ext>
            </a:extLst>
          </p:cNvPr>
          <p:cNvCxnSpPr>
            <a:cxnSpLocks/>
          </p:cNvCxnSpPr>
          <p:nvPr/>
        </p:nvCxnSpPr>
        <p:spPr>
          <a:xfrm flipH="1">
            <a:off x="5199346" y="2708992"/>
            <a:ext cx="3600040"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ABB4A216-E134-1BD3-8862-06AE5F457314}"/>
              </a:ext>
            </a:extLst>
          </p:cNvPr>
          <p:cNvCxnSpPr>
            <a:cxnSpLocks/>
          </p:cNvCxnSpPr>
          <p:nvPr/>
        </p:nvCxnSpPr>
        <p:spPr>
          <a:xfrm>
            <a:off x="6639362" y="2708992"/>
            <a:ext cx="0" cy="720008"/>
          </a:xfrm>
          <a:prstGeom prst="line">
            <a:avLst/>
          </a:prstGeom>
          <a:ln w="6350" cap="rnd">
            <a:solidFill>
              <a:srgbClr val="000000"/>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203" name="直線コネクタ 202">
            <a:extLst>
              <a:ext uri="{FF2B5EF4-FFF2-40B4-BE49-F238E27FC236}">
                <a16:creationId xmlns:a16="http://schemas.microsoft.com/office/drawing/2014/main" id="{24DFC145-FF1A-5DAD-2768-A7562FD99C2A}"/>
              </a:ext>
            </a:extLst>
          </p:cNvPr>
          <p:cNvCxnSpPr>
            <a:cxnSpLocks/>
          </p:cNvCxnSpPr>
          <p:nvPr/>
        </p:nvCxnSpPr>
        <p:spPr>
          <a:xfrm flipV="1">
            <a:off x="5199346" y="1988984"/>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1CD261B1-1231-B8D1-95D3-708F5A5E77BD}"/>
              </a:ext>
            </a:extLst>
          </p:cNvPr>
          <p:cNvCxnSpPr>
            <a:cxnSpLocks/>
          </p:cNvCxnSpPr>
          <p:nvPr/>
        </p:nvCxnSpPr>
        <p:spPr>
          <a:xfrm flipV="1">
            <a:off x="6639362" y="4149008"/>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6" name="直線コネクタ 205">
            <a:extLst>
              <a:ext uri="{FF2B5EF4-FFF2-40B4-BE49-F238E27FC236}">
                <a16:creationId xmlns:a16="http://schemas.microsoft.com/office/drawing/2014/main" id="{C251C3D6-31B6-C700-8D31-DD5ECEE82AA6}"/>
              </a:ext>
            </a:extLst>
          </p:cNvPr>
          <p:cNvCxnSpPr>
            <a:cxnSpLocks/>
          </p:cNvCxnSpPr>
          <p:nvPr/>
        </p:nvCxnSpPr>
        <p:spPr>
          <a:xfrm flipV="1">
            <a:off x="6639362" y="5589024"/>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14E13B00-B2E4-2896-A4E1-0273179C6C0C}"/>
              </a:ext>
            </a:extLst>
          </p:cNvPr>
          <p:cNvCxnSpPr>
            <a:cxnSpLocks/>
          </p:cNvCxnSpPr>
          <p:nvPr/>
        </p:nvCxnSpPr>
        <p:spPr>
          <a:xfrm flipV="1">
            <a:off x="8079378" y="1988984"/>
            <a:ext cx="0" cy="720008"/>
          </a:xfrm>
          <a:prstGeom prst="line">
            <a:avLst/>
          </a:prstGeom>
          <a:ln w="6350" cap="rnd">
            <a:solidFill>
              <a:srgbClr val="0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211" name="Rectangle 93">
            <a:extLst>
              <a:ext uri="{FF2B5EF4-FFF2-40B4-BE49-F238E27FC236}">
                <a16:creationId xmlns:a16="http://schemas.microsoft.com/office/drawing/2014/main" id="{EE7E8219-0000-F127-EDB2-83B0262FAD54}"/>
              </a:ext>
            </a:extLst>
          </p:cNvPr>
          <p:cNvSpPr>
            <a:spLocks noChangeArrowheads="1"/>
          </p:cNvSpPr>
          <p:nvPr/>
        </p:nvSpPr>
        <p:spPr bwMode="auto">
          <a:xfrm>
            <a:off x="3309325" y="144897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a</a:t>
            </a:r>
          </a:p>
        </p:txBody>
      </p:sp>
      <p:sp>
        <p:nvSpPr>
          <p:cNvPr id="212" name="Rectangle 93">
            <a:extLst>
              <a:ext uri="{FF2B5EF4-FFF2-40B4-BE49-F238E27FC236}">
                <a16:creationId xmlns:a16="http://schemas.microsoft.com/office/drawing/2014/main" id="{F5B5152F-B86B-B54F-AB90-4CB1B2A34E45}"/>
              </a:ext>
            </a:extLst>
          </p:cNvPr>
          <p:cNvSpPr>
            <a:spLocks noChangeArrowheads="1"/>
          </p:cNvSpPr>
          <p:nvPr/>
        </p:nvSpPr>
        <p:spPr bwMode="auto">
          <a:xfrm>
            <a:off x="6279358" y="144897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b</a:t>
            </a:r>
          </a:p>
        </p:txBody>
      </p:sp>
      <p:sp>
        <p:nvSpPr>
          <p:cNvPr id="213" name="Rectangle 93">
            <a:extLst>
              <a:ext uri="{FF2B5EF4-FFF2-40B4-BE49-F238E27FC236}">
                <a16:creationId xmlns:a16="http://schemas.microsoft.com/office/drawing/2014/main" id="{CB840A81-CE05-F538-40D3-266F70063442}"/>
              </a:ext>
            </a:extLst>
          </p:cNvPr>
          <p:cNvSpPr>
            <a:spLocks noChangeArrowheads="1"/>
          </p:cNvSpPr>
          <p:nvPr/>
        </p:nvSpPr>
        <p:spPr bwMode="auto">
          <a:xfrm>
            <a:off x="4839342" y="3609002"/>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a</a:t>
            </a:r>
          </a:p>
        </p:txBody>
      </p:sp>
      <p:sp>
        <p:nvSpPr>
          <p:cNvPr id="214" name="Rectangle 93">
            <a:extLst>
              <a:ext uri="{FF2B5EF4-FFF2-40B4-BE49-F238E27FC236}">
                <a16:creationId xmlns:a16="http://schemas.microsoft.com/office/drawing/2014/main" id="{065267D5-0A2F-DDD9-D46B-E58ACA78171F}"/>
              </a:ext>
            </a:extLst>
          </p:cNvPr>
          <p:cNvSpPr>
            <a:spLocks noChangeArrowheads="1"/>
          </p:cNvSpPr>
          <p:nvPr/>
        </p:nvSpPr>
        <p:spPr bwMode="auto">
          <a:xfrm>
            <a:off x="4839342" y="513901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b</a:t>
            </a:r>
          </a:p>
        </p:txBody>
      </p:sp>
      <p:sp>
        <p:nvSpPr>
          <p:cNvPr id="215" name="Rectangle 93">
            <a:extLst>
              <a:ext uri="{FF2B5EF4-FFF2-40B4-BE49-F238E27FC236}">
                <a16:creationId xmlns:a16="http://schemas.microsoft.com/office/drawing/2014/main" id="{1B341E87-61B2-97DE-9C1C-40C38CE9E011}"/>
              </a:ext>
            </a:extLst>
          </p:cNvPr>
          <p:cNvSpPr>
            <a:spLocks noChangeArrowheads="1"/>
          </p:cNvSpPr>
          <p:nvPr/>
        </p:nvSpPr>
        <p:spPr bwMode="auto">
          <a:xfrm>
            <a:off x="8799386" y="2528990"/>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c</a:t>
            </a:r>
          </a:p>
        </p:txBody>
      </p:sp>
      <p:grpSp>
        <p:nvGrpSpPr>
          <p:cNvPr id="217" name="グループ化 216">
            <a:extLst>
              <a:ext uri="{FF2B5EF4-FFF2-40B4-BE49-F238E27FC236}">
                <a16:creationId xmlns:a16="http://schemas.microsoft.com/office/drawing/2014/main" id="{97C2E1E2-CC98-9F4C-7209-20176F57BA08}"/>
              </a:ext>
            </a:extLst>
          </p:cNvPr>
          <p:cNvGrpSpPr/>
          <p:nvPr/>
        </p:nvGrpSpPr>
        <p:grpSpPr>
          <a:xfrm>
            <a:off x="6279358" y="5859027"/>
            <a:ext cx="450005" cy="900368"/>
            <a:chOff x="7272030" y="5768668"/>
            <a:chExt cx="450005" cy="900368"/>
          </a:xfrm>
        </p:grpSpPr>
        <p:grpSp>
          <p:nvGrpSpPr>
            <p:cNvPr id="218" name="グループ化 152">
              <a:extLst>
                <a:ext uri="{FF2B5EF4-FFF2-40B4-BE49-F238E27FC236}">
                  <a16:creationId xmlns:a16="http://schemas.microsoft.com/office/drawing/2014/main" id="{473CB979-8823-E1AA-0462-54D1BE4F30D3}"/>
                </a:ext>
              </a:extLst>
            </p:cNvPr>
            <p:cNvGrpSpPr/>
            <p:nvPr/>
          </p:nvGrpSpPr>
          <p:grpSpPr>
            <a:xfrm>
              <a:off x="7542033" y="6218673"/>
              <a:ext cx="180002" cy="90001"/>
              <a:chOff x="3643306" y="4500570"/>
              <a:chExt cx="428628" cy="144464"/>
            </a:xfrm>
          </p:grpSpPr>
          <p:cxnSp>
            <p:nvCxnSpPr>
              <p:cNvPr id="221" name="直線コネクタ 220">
                <a:extLst>
                  <a:ext uri="{FF2B5EF4-FFF2-40B4-BE49-F238E27FC236}">
                    <a16:creationId xmlns:a16="http://schemas.microsoft.com/office/drawing/2014/main" id="{6417A278-E1D8-0B3B-430E-5E6E4A32BED9}"/>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22" name="直線コネクタ 221">
                <a:extLst>
                  <a:ext uri="{FF2B5EF4-FFF2-40B4-BE49-F238E27FC236}">
                    <a16:creationId xmlns:a16="http://schemas.microsoft.com/office/drawing/2014/main" id="{C4F2EB27-629F-C2C6-9373-FF714A609F15}"/>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23" name="直線コネクタ 222">
                <a:extLst>
                  <a:ext uri="{FF2B5EF4-FFF2-40B4-BE49-F238E27FC236}">
                    <a16:creationId xmlns:a16="http://schemas.microsoft.com/office/drawing/2014/main" id="{3F0BB9DC-65EA-41E0-0959-90B35B7B802F}"/>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219" name="直線コネクタ 218">
              <a:extLst>
                <a:ext uri="{FF2B5EF4-FFF2-40B4-BE49-F238E27FC236}">
                  <a16:creationId xmlns:a16="http://schemas.microsoft.com/office/drawing/2014/main" id="{2AF1F0B9-65D7-B01E-0BDC-5C5975BCD4BF}"/>
                </a:ext>
              </a:extLst>
            </p:cNvPr>
            <p:cNvCxnSpPr>
              <a:cxnSpLocks/>
            </p:cNvCxnSpPr>
            <p:nvPr/>
          </p:nvCxnSpPr>
          <p:spPr>
            <a:xfrm flipV="1">
              <a:off x="7632034" y="576866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20" name="Rectangle 93">
              <a:extLst>
                <a:ext uri="{FF2B5EF4-FFF2-40B4-BE49-F238E27FC236}">
                  <a16:creationId xmlns:a16="http://schemas.microsoft.com/office/drawing/2014/main" id="{18479E53-A48B-F1B0-C3BB-8D7DB7F95A51}"/>
                </a:ext>
              </a:extLst>
            </p:cNvPr>
            <p:cNvSpPr>
              <a:spLocks noChangeArrowheads="1"/>
            </p:cNvSpPr>
            <p:nvPr/>
          </p:nvSpPr>
          <p:spPr bwMode="auto">
            <a:xfrm>
              <a:off x="7272030" y="630867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grpSp>
        <p:nvGrpSpPr>
          <p:cNvPr id="224" name="グループ化 223">
            <a:extLst>
              <a:ext uri="{FF2B5EF4-FFF2-40B4-BE49-F238E27FC236}">
                <a16:creationId xmlns:a16="http://schemas.microsoft.com/office/drawing/2014/main" id="{1C0058CE-E6CB-1382-E48F-3CFFC9D93A5B}"/>
              </a:ext>
            </a:extLst>
          </p:cNvPr>
          <p:cNvGrpSpPr/>
          <p:nvPr/>
        </p:nvGrpSpPr>
        <p:grpSpPr>
          <a:xfrm>
            <a:off x="4929343" y="458967"/>
            <a:ext cx="450049" cy="810009"/>
            <a:chOff x="7362031" y="2528632"/>
            <a:chExt cx="450049" cy="810009"/>
          </a:xfrm>
        </p:grpSpPr>
        <p:cxnSp>
          <p:nvCxnSpPr>
            <p:cNvPr id="225" name="直線コネクタ 224">
              <a:extLst>
                <a:ext uri="{FF2B5EF4-FFF2-40B4-BE49-F238E27FC236}">
                  <a16:creationId xmlns:a16="http://schemas.microsoft.com/office/drawing/2014/main" id="{A834202A-B3AD-DABC-FC73-C4FABAAE102F}"/>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B9AEB0FC-3ED0-A8BE-EA94-754D90879E1C}"/>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27" name="Rectangle 93">
              <a:extLst>
                <a:ext uri="{FF2B5EF4-FFF2-40B4-BE49-F238E27FC236}">
                  <a16:creationId xmlns:a16="http://schemas.microsoft.com/office/drawing/2014/main" id="{E8B2D051-85A9-9C09-4CE2-AE2F20A1DC3F}"/>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grpSp>
        <p:nvGrpSpPr>
          <p:cNvPr id="228" name="グループ化 227">
            <a:extLst>
              <a:ext uri="{FF2B5EF4-FFF2-40B4-BE49-F238E27FC236}">
                <a16:creationId xmlns:a16="http://schemas.microsoft.com/office/drawing/2014/main" id="{297597D5-C82D-E38F-DAB7-D0BF7CD400E9}"/>
              </a:ext>
            </a:extLst>
          </p:cNvPr>
          <p:cNvGrpSpPr/>
          <p:nvPr/>
        </p:nvGrpSpPr>
        <p:grpSpPr>
          <a:xfrm>
            <a:off x="7809375" y="458967"/>
            <a:ext cx="450049" cy="810009"/>
            <a:chOff x="7362031" y="2528632"/>
            <a:chExt cx="450049" cy="810009"/>
          </a:xfrm>
        </p:grpSpPr>
        <p:cxnSp>
          <p:nvCxnSpPr>
            <p:cNvPr id="229" name="直線コネクタ 228">
              <a:extLst>
                <a:ext uri="{FF2B5EF4-FFF2-40B4-BE49-F238E27FC236}">
                  <a16:creationId xmlns:a16="http://schemas.microsoft.com/office/drawing/2014/main" id="{ED01009A-6891-4495-E776-F573805580AA}"/>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0D8549A2-8D92-8A6A-C6D4-372E24EFBFAB}"/>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31" name="Rectangle 93">
              <a:extLst>
                <a:ext uri="{FF2B5EF4-FFF2-40B4-BE49-F238E27FC236}">
                  <a16:creationId xmlns:a16="http://schemas.microsoft.com/office/drawing/2014/main" id="{8111FA7D-6202-5497-10C6-7A00D4BD7FDB}"/>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graphicFrame>
        <p:nvGraphicFramePr>
          <p:cNvPr id="232" name="Group 383">
            <a:extLst>
              <a:ext uri="{FF2B5EF4-FFF2-40B4-BE49-F238E27FC236}">
                <a16:creationId xmlns:a16="http://schemas.microsoft.com/office/drawing/2014/main" id="{6AD48ACB-5759-4106-CCBB-3D41C1CA6FCA}"/>
              </a:ext>
            </a:extLst>
          </p:cNvPr>
          <p:cNvGraphicFramePr>
            <a:graphicFrameLocks/>
          </p:cNvGraphicFramePr>
          <p:nvPr>
            <p:extLst>
              <p:ext uri="{D42A27DB-BD31-4B8C-83A1-F6EECF244321}">
                <p14:modId xmlns:p14="http://schemas.microsoft.com/office/powerpoint/2010/main" val="1433710083"/>
              </p:ext>
            </p:extLst>
          </p:nvPr>
        </p:nvGraphicFramePr>
        <p:xfrm>
          <a:off x="971960" y="1268976"/>
          <a:ext cx="1439862" cy="207169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c</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240" name="グループ化 239">
            <a:extLst>
              <a:ext uri="{FF2B5EF4-FFF2-40B4-BE49-F238E27FC236}">
                <a16:creationId xmlns:a16="http://schemas.microsoft.com/office/drawing/2014/main" id="{64DC05BE-F391-47A1-1C07-B7685C59B819}"/>
              </a:ext>
            </a:extLst>
          </p:cNvPr>
          <p:cNvGrpSpPr/>
          <p:nvPr/>
        </p:nvGrpSpPr>
        <p:grpSpPr>
          <a:xfrm>
            <a:off x="3669329" y="908972"/>
            <a:ext cx="1531092" cy="1440374"/>
            <a:chOff x="5202007" y="2708992"/>
            <a:chExt cx="1531092" cy="1440374"/>
          </a:xfrm>
        </p:grpSpPr>
        <p:grpSp>
          <p:nvGrpSpPr>
            <p:cNvPr id="241" name="グループ化 240">
              <a:extLst>
                <a:ext uri="{FF2B5EF4-FFF2-40B4-BE49-F238E27FC236}">
                  <a16:creationId xmlns:a16="http://schemas.microsoft.com/office/drawing/2014/main" id="{AD4B61D4-B437-6511-33DD-77F967CE31D0}"/>
                </a:ext>
              </a:extLst>
            </p:cNvPr>
            <p:cNvGrpSpPr/>
            <p:nvPr/>
          </p:nvGrpSpPr>
          <p:grpSpPr>
            <a:xfrm>
              <a:off x="5202007" y="2708992"/>
              <a:ext cx="1531092" cy="1440374"/>
              <a:chOff x="5202007" y="3068996"/>
              <a:chExt cx="1531092" cy="1440374"/>
            </a:xfrm>
          </p:grpSpPr>
          <p:sp>
            <p:nvSpPr>
              <p:cNvPr id="243" name="正方形/長方形 242">
                <a:extLst>
                  <a:ext uri="{FF2B5EF4-FFF2-40B4-BE49-F238E27FC236}">
                    <a16:creationId xmlns:a16="http://schemas.microsoft.com/office/drawing/2014/main" id="{86866406-9D63-F792-50B2-E0CD0FFA0846}"/>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44" name="円/楕円 69">
                <a:extLst>
                  <a:ext uri="{FF2B5EF4-FFF2-40B4-BE49-F238E27FC236}">
                    <a16:creationId xmlns:a16="http://schemas.microsoft.com/office/drawing/2014/main" id="{96371EA1-E139-0315-043E-0B4DF5FBA710}"/>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45" name="直線コネクタ 244">
                <a:extLst>
                  <a:ext uri="{FF2B5EF4-FFF2-40B4-BE49-F238E27FC236}">
                    <a16:creationId xmlns:a16="http://schemas.microsoft.com/office/drawing/2014/main" id="{38203321-0409-23A6-FD7F-45C1B686EB90}"/>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6" name="直線コネクタ 245">
                <a:extLst>
                  <a:ext uri="{FF2B5EF4-FFF2-40B4-BE49-F238E27FC236}">
                    <a16:creationId xmlns:a16="http://schemas.microsoft.com/office/drawing/2014/main" id="{FBA22A40-B145-7319-E97D-68D9B31C874F}"/>
                  </a:ext>
                </a:extLst>
              </p:cNvPr>
              <p:cNvCxnSpPr>
                <a:cxnSpLocks/>
                <a:endCxn id="247" idx="4"/>
              </p:cNvCxnSpPr>
              <p:nvPr/>
            </p:nvCxnSpPr>
            <p:spPr>
              <a:xfrm>
                <a:off x="5965748" y="3609002"/>
                <a:ext cx="0"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47" name="円/楕円 68">
                <a:extLst>
                  <a:ext uri="{FF2B5EF4-FFF2-40B4-BE49-F238E27FC236}">
                    <a16:creationId xmlns:a16="http://schemas.microsoft.com/office/drawing/2014/main" id="{5EB7FC80-3AF0-8CBA-FCEA-A1CE2514967E}"/>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48" name="直線コネクタ 247">
                <a:extLst>
                  <a:ext uri="{FF2B5EF4-FFF2-40B4-BE49-F238E27FC236}">
                    <a16:creationId xmlns:a16="http://schemas.microsoft.com/office/drawing/2014/main" id="{B5F4298D-8C76-C8B8-AD6F-46164F808165}"/>
                  </a:ext>
                </a:extLst>
              </p:cNvPr>
              <p:cNvCxnSpPr>
                <a:cxnSpLocks/>
                <a:endCxn id="244"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87ED5C31-0306-BF9B-5D07-023857BE8BE5}"/>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50" name="Rectangle 93">
                <a:extLst>
                  <a:ext uri="{FF2B5EF4-FFF2-40B4-BE49-F238E27FC236}">
                    <a16:creationId xmlns:a16="http://schemas.microsoft.com/office/drawing/2014/main" id="{1CC9BD9A-C161-908B-530A-AAE16345FFF4}"/>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51" name="Rectangle 93">
                <a:extLst>
                  <a:ext uri="{FF2B5EF4-FFF2-40B4-BE49-F238E27FC236}">
                    <a16:creationId xmlns:a16="http://schemas.microsoft.com/office/drawing/2014/main" id="{8C152B59-926E-806F-0C67-BF036016E37D}"/>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252" name="Rectangle 93">
                <a:extLst>
                  <a:ext uri="{FF2B5EF4-FFF2-40B4-BE49-F238E27FC236}">
                    <a16:creationId xmlns:a16="http://schemas.microsoft.com/office/drawing/2014/main" id="{C1B3EBB4-0E50-4ED8-B062-DA6931AEE4D7}"/>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253" name="直線コネクタ 252">
                <a:extLst>
                  <a:ext uri="{FF2B5EF4-FFF2-40B4-BE49-F238E27FC236}">
                    <a16:creationId xmlns:a16="http://schemas.microsoft.com/office/drawing/2014/main" id="{ABCF7961-5A82-18F0-8D24-68C47EFDD141}"/>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54" name="直線コネクタ 253">
                <a:extLst>
                  <a:ext uri="{FF2B5EF4-FFF2-40B4-BE49-F238E27FC236}">
                    <a16:creationId xmlns:a16="http://schemas.microsoft.com/office/drawing/2014/main" id="{188713DD-5FE2-D0F7-5EC1-DC2D42665FF4}"/>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42" name="円/楕円 69">
              <a:extLst>
                <a:ext uri="{FF2B5EF4-FFF2-40B4-BE49-F238E27FC236}">
                  <a16:creationId xmlns:a16="http://schemas.microsoft.com/office/drawing/2014/main" id="{933751A7-FF78-01EB-35DF-6EF73A031FBB}"/>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255" name="グループ化 254">
            <a:extLst>
              <a:ext uri="{FF2B5EF4-FFF2-40B4-BE49-F238E27FC236}">
                <a16:creationId xmlns:a16="http://schemas.microsoft.com/office/drawing/2014/main" id="{9F9B0FA8-830C-7FF4-5C26-22017E7397F6}"/>
              </a:ext>
            </a:extLst>
          </p:cNvPr>
          <p:cNvGrpSpPr/>
          <p:nvPr/>
        </p:nvGrpSpPr>
        <p:grpSpPr>
          <a:xfrm>
            <a:off x="6549361" y="908972"/>
            <a:ext cx="1531092" cy="1440374"/>
            <a:chOff x="5202007" y="2708992"/>
            <a:chExt cx="1531092" cy="1440374"/>
          </a:xfrm>
        </p:grpSpPr>
        <p:grpSp>
          <p:nvGrpSpPr>
            <p:cNvPr id="256" name="グループ化 255">
              <a:extLst>
                <a:ext uri="{FF2B5EF4-FFF2-40B4-BE49-F238E27FC236}">
                  <a16:creationId xmlns:a16="http://schemas.microsoft.com/office/drawing/2014/main" id="{68E39442-C29F-1899-B368-C5ECE08904B1}"/>
                </a:ext>
              </a:extLst>
            </p:cNvPr>
            <p:cNvGrpSpPr/>
            <p:nvPr/>
          </p:nvGrpSpPr>
          <p:grpSpPr>
            <a:xfrm>
              <a:off x="5202007" y="2708992"/>
              <a:ext cx="1531092" cy="1440374"/>
              <a:chOff x="5202007" y="3068996"/>
              <a:chExt cx="1531092" cy="1440374"/>
            </a:xfrm>
          </p:grpSpPr>
          <p:sp>
            <p:nvSpPr>
              <p:cNvPr id="258" name="正方形/長方形 257">
                <a:extLst>
                  <a:ext uri="{FF2B5EF4-FFF2-40B4-BE49-F238E27FC236}">
                    <a16:creationId xmlns:a16="http://schemas.microsoft.com/office/drawing/2014/main" id="{F0A0894E-14F7-4EAB-E9F3-5450B47F73F7}"/>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59" name="円/楕円 69">
                <a:extLst>
                  <a:ext uri="{FF2B5EF4-FFF2-40B4-BE49-F238E27FC236}">
                    <a16:creationId xmlns:a16="http://schemas.microsoft.com/office/drawing/2014/main" id="{9C21C671-151D-3648-3195-97BD7B17EA5D}"/>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60" name="直線コネクタ 259">
                <a:extLst>
                  <a:ext uri="{FF2B5EF4-FFF2-40B4-BE49-F238E27FC236}">
                    <a16:creationId xmlns:a16="http://schemas.microsoft.com/office/drawing/2014/main" id="{E5ACD0F4-0B92-BB7B-EDE2-34725CE4EBEE}"/>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1" name="直線コネクタ 260">
                <a:extLst>
                  <a:ext uri="{FF2B5EF4-FFF2-40B4-BE49-F238E27FC236}">
                    <a16:creationId xmlns:a16="http://schemas.microsoft.com/office/drawing/2014/main" id="{F85D2DB9-51BF-812C-989F-D84EF291E638}"/>
                  </a:ext>
                </a:extLst>
              </p:cNvPr>
              <p:cNvCxnSpPr>
                <a:cxnSpLocks/>
                <a:endCxn id="262"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2" name="円/楕円 68">
                <a:extLst>
                  <a:ext uri="{FF2B5EF4-FFF2-40B4-BE49-F238E27FC236}">
                    <a16:creationId xmlns:a16="http://schemas.microsoft.com/office/drawing/2014/main" id="{313B59DE-9878-BF57-314D-C173E7F967BB}"/>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63" name="直線コネクタ 262">
                <a:extLst>
                  <a:ext uri="{FF2B5EF4-FFF2-40B4-BE49-F238E27FC236}">
                    <a16:creationId xmlns:a16="http://schemas.microsoft.com/office/drawing/2014/main" id="{2EA6AA04-78CF-CBC1-8A86-A201FFBFBE03}"/>
                  </a:ext>
                </a:extLst>
              </p:cNvPr>
              <p:cNvCxnSpPr>
                <a:cxnSpLocks/>
                <a:endCxn id="259"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3DDF3381-33D2-CA9C-5353-197B8754F644}"/>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5" name="Rectangle 93">
                <a:extLst>
                  <a:ext uri="{FF2B5EF4-FFF2-40B4-BE49-F238E27FC236}">
                    <a16:creationId xmlns:a16="http://schemas.microsoft.com/office/drawing/2014/main" id="{1A5CD5E4-9C26-828A-EE8A-CC6DCAE8431A}"/>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66" name="Rectangle 93">
                <a:extLst>
                  <a:ext uri="{FF2B5EF4-FFF2-40B4-BE49-F238E27FC236}">
                    <a16:creationId xmlns:a16="http://schemas.microsoft.com/office/drawing/2014/main" id="{8AF29F70-4B0B-1C15-ADC4-EC758570862F}"/>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267" name="Rectangle 93">
                <a:extLst>
                  <a:ext uri="{FF2B5EF4-FFF2-40B4-BE49-F238E27FC236}">
                    <a16:creationId xmlns:a16="http://schemas.microsoft.com/office/drawing/2014/main" id="{14E6DE1A-8D0D-C6D6-36F7-E02D704775E9}"/>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268" name="直線コネクタ 267">
                <a:extLst>
                  <a:ext uri="{FF2B5EF4-FFF2-40B4-BE49-F238E27FC236}">
                    <a16:creationId xmlns:a16="http://schemas.microsoft.com/office/drawing/2014/main" id="{3BA9A987-30BA-16EE-F80C-0BC772D8BDA7}"/>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9" name="直線コネクタ 268">
                <a:extLst>
                  <a:ext uri="{FF2B5EF4-FFF2-40B4-BE49-F238E27FC236}">
                    <a16:creationId xmlns:a16="http://schemas.microsoft.com/office/drawing/2014/main" id="{A895D64E-4D3F-993F-6C1D-4C451C76A87A}"/>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57" name="円/楕円 69">
              <a:extLst>
                <a:ext uri="{FF2B5EF4-FFF2-40B4-BE49-F238E27FC236}">
                  <a16:creationId xmlns:a16="http://schemas.microsoft.com/office/drawing/2014/main" id="{D1C2D577-F633-4585-AA57-4F24B38099D4}"/>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Tree>
    <p:extLst>
      <p:ext uri="{BB962C8B-B14F-4D97-AF65-F5344CB8AC3E}">
        <p14:creationId xmlns:p14="http://schemas.microsoft.com/office/powerpoint/2010/main" val="480907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606586F9-6C36-61A6-23F7-111392D1F063}"/>
              </a:ext>
            </a:extLst>
          </p:cNvPr>
          <p:cNvSpPr>
            <a:spLocks noGrp="1"/>
          </p:cNvSpPr>
          <p:nvPr>
            <p:ph type="title"/>
          </p:nvPr>
        </p:nvSpPr>
        <p:spPr/>
        <p:txBody>
          <a:bodyPr/>
          <a:lstStyle/>
          <a:p>
            <a:r>
              <a:rPr lang="en-US" altLang="ja-JP" dirty="0"/>
              <a:t>NOT </a:t>
            </a:r>
            <a:r>
              <a:rPr lang="ja-JP" altLang="en-US" dirty="0"/>
              <a:t>と </a:t>
            </a:r>
            <a:r>
              <a:rPr lang="en-US" altLang="ja-JP" dirty="0"/>
              <a:t>NAND </a:t>
            </a:r>
            <a:r>
              <a:rPr lang="ja-JP" altLang="en-US" dirty="0"/>
              <a:t>から </a:t>
            </a:r>
            <a:r>
              <a:rPr lang="en-US" altLang="ja-JP" dirty="0"/>
              <a:t>AND </a:t>
            </a:r>
            <a:r>
              <a:rPr lang="ja-JP" altLang="en-US" dirty="0"/>
              <a:t>と </a:t>
            </a:r>
            <a:r>
              <a:rPr lang="en-US" altLang="ja-JP" dirty="0"/>
              <a:t>OR </a:t>
            </a:r>
            <a:r>
              <a:rPr lang="ja-JP" altLang="en-US" dirty="0"/>
              <a:t>を作る</a:t>
            </a:r>
            <a:endParaRPr lang="en-US" dirty="0"/>
          </a:p>
        </p:txBody>
      </p:sp>
      <p:sp>
        <p:nvSpPr>
          <p:cNvPr id="6" name="コンテンツ プレースホルダー 5">
            <a:extLst>
              <a:ext uri="{FF2B5EF4-FFF2-40B4-BE49-F238E27FC236}">
                <a16:creationId xmlns:a16="http://schemas.microsoft.com/office/drawing/2014/main" id="{C5366AB5-271B-B1D3-AAAD-F3B904C622CE}"/>
              </a:ext>
            </a:extLst>
          </p:cNvPr>
          <p:cNvSpPr>
            <a:spLocks noGrp="1"/>
          </p:cNvSpPr>
          <p:nvPr>
            <p:ph sz="quarter" idx="10"/>
          </p:nvPr>
        </p:nvSpPr>
        <p:spPr>
          <a:xfrm>
            <a:off x="611956" y="1088974"/>
            <a:ext cx="8280092" cy="720008"/>
          </a:xfrm>
        </p:spPr>
        <p:txBody>
          <a:bodyPr/>
          <a:lstStyle/>
          <a:p>
            <a:r>
              <a:rPr lang="en-US" dirty="0"/>
              <a:t>NAND </a:t>
            </a:r>
            <a:r>
              <a:rPr lang="ja-JP" altLang="en-US" dirty="0"/>
              <a:t>の出力に </a:t>
            </a:r>
            <a:r>
              <a:rPr lang="en-US" altLang="ja-JP" dirty="0"/>
              <a:t>NOT </a:t>
            </a:r>
            <a:r>
              <a:rPr lang="ja-JP" altLang="en-US" dirty="0"/>
              <a:t>をつけると </a:t>
            </a:r>
            <a:r>
              <a:rPr lang="en-US" altLang="ja-JP" dirty="0"/>
              <a:t>AND </a:t>
            </a:r>
            <a:r>
              <a:rPr lang="ja-JP" altLang="en-US" dirty="0"/>
              <a:t>が作れる</a:t>
            </a:r>
            <a:endParaRPr lang="en-US" dirty="0"/>
          </a:p>
        </p:txBody>
      </p:sp>
      <p:sp>
        <p:nvSpPr>
          <p:cNvPr id="2" name="スライド番号プレースホルダー 1">
            <a:extLst>
              <a:ext uri="{FF2B5EF4-FFF2-40B4-BE49-F238E27FC236}">
                <a16:creationId xmlns:a16="http://schemas.microsoft.com/office/drawing/2014/main" id="{D7D9DC5D-B5F2-DA9F-AD9A-37D0BA086279}"/>
              </a:ext>
            </a:extLst>
          </p:cNvPr>
          <p:cNvSpPr>
            <a:spLocks noGrp="1"/>
          </p:cNvSpPr>
          <p:nvPr>
            <p:ph type="sldNum" sz="quarter" idx="4294967295"/>
          </p:nvPr>
        </p:nvSpPr>
        <p:spPr>
          <a:xfrm>
            <a:off x="8424863" y="6308725"/>
            <a:ext cx="719137" cy="549275"/>
          </a:xfrm>
        </p:spPr>
        <p:txBody>
          <a:bodyPr/>
          <a:lstStyle/>
          <a:p>
            <a:fld id="{D2D8002D-B5B0-4BAC-B1F6-782DDCCE6D9C}" type="slidenum">
              <a:rPr kumimoji="1" lang="ja-JP" altLang="en-US" smtClean="0"/>
              <a:pPr/>
              <a:t>32</a:t>
            </a:fld>
            <a:endParaRPr kumimoji="1" lang="ja-JP" altLang="en-US" dirty="0"/>
          </a:p>
        </p:txBody>
      </p:sp>
      <p:sp>
        <p:nvSpPr>
          <p:cNvPr id="7" name="Line 9">
            <a:extLst>
              <a:ext uri="{FF2B5EF4-FFF2-40B4-BE49-F238E27FC236}">
                <a16:creationId xmlns:a16="http://schemas.microsoft.com/office/drawing/2014/main" id="{C2642822-A79B-70BD-E955-CB71CB4273E8}"/>
              </a:ext>
            </a:extLst>
          </p:cNvPr>
          <p:cNvSpPr>
            <a:spLocks noChangeShapeType="1"/>
          </p:cNvSpPr>
          <p:nvPr/>
        </p:nvSpPr>
        <p:spPr bwMode="auto">
          <a:xfrm>
            <a:off x="1601668" y="2530181"/>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8" name="Line 10">
            <a:extLst>
              <a:ext uri="{FF2B5EF4-FFF2-40B4-BE49-F238E27FC236}">
                <a16:creationId xmlns:a16="http://schemas.microsoft.com/office/drawing/2014/main" id="{CD32B842-1826-B619-84D2-AC0C58A04866}"/>
              </a:ext>
            </a:extLst>
          </p:cNvPr>
          <p:cNvSpPr>
            <a:spLocks noChangeShapeType="1"/>
          </p:cNvSpPr>
          <p:nvPr/>
        </p:nvSpPr>
        <p:spPr bwMode="auto">
          <a:xfrm>
            <a:off x="1601668" y="2890543"/>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9" name="Line 11">
            <a:extLst>
              <a:ext uri="{FF2B5EF4-FFF2-40B4-BE49-F238E27FC236}">
                <a16:creationId xmlns:a16="http://schemas.microsoft.com/office/drawing/2014/main" id="{001DB7CF-87F0-51D0-7807-0C0F5F683030}"/>
              </a:ext>
            </a:extLst>
          </p:cNvPr>
          <p:cNvSpPr>
            <a:spLocks noChangeShapeType="1"/>
          </p:cNvSpPr>
          <p:nvPr/>
        </p:nvSpPr>
        <p:spPr bwMode="auto">
          <a:xfrm>
            <a:off x="2681979" y="2708992"/>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13" name="Picture 83" descr="NAND">
            <a:extLst>
              <a:ext uri="{FF2B5EF4-FFF2-40B4-BE49-F238E27FC236}">
                <a16:creationId xmlns:a16="http://schemas.microsoft.com/office/drawing/2014/main" id="{E79F2BF4-D406-657A-51C7-B97D95ECD106}"/>
              </a:ext>
            </a:extLst>
          </p:cNvPr>
          <p:cNvPicPr>
            <a:picLocks noChangeAspect="1" noChangeArrowheads="1"/>
          </p:cNvPicPr>
          <p:nvPr/>
        </p:nvPicPr>
        <p:blipFill>
          <a:blip r:embed="rId2" cstate="print"/>
          <a:srcRect/>
          <a:stretch>
            <a:fillRect/>
          </a:stretch>
        </p:blipFill>
        <p:spPr bwMode="auto">
          <a:xfrm>
            <a:off x="1871970" y="2348988"/>
            <a:ext cx="1079500" cy="720725"/>
          </a:xfrm>
          <a:prstGeom prst="rect">
            <a:avLst/>
          </a:prstGeom>
          <a:noFill/>
        </p:spPr>
      </p:pic>
      <p:pic>
        <p:nvPicPr>
          <p:cNvPr id="14" name="Picture 28" descr="NOT">
            <a:extLst>
              <a:ext uri="{FF2B5EF4-FFF2-40B4-BE49-F238E27FC236}">
                <a16:creationId xmlns:a16="http://schemas.microsoft.com/office/drawing/2014/main" id="{0CE3F9C9-DBBA-5AA2-30E4-E09334271194}"/>
              </a:ext>
            </a:extLst>
          </p:cNvPr>
          <p:cNvPicPr>
            <a:picLocks noChangeAspect="1" noChangeArrowheads="1"/>
          </p:cNvPicPr>
          <p:nvPr/>
        </p:nvPicPr>
        <p:blipFill>
          <a:blip r:embed="rId3" cstate="print"/>
          <a:srcRect/>
          <a:stretch>
            <a:fillRect/>
          </a:stretch>
        </p:blipFill>
        <p:spPr bwMode="auto">
          <a:xfrm>
            <a:off x="3041983" y="2348988"/>
            <a:ext cx="717550" cy="720725"/>
          </a:xfrm>
          <a:prstGeom prst="rect">
            <a:avLst/>
          </a:prstGeom>
          <a:noFill/>
        </p:spPr>
      </p:pic>
      <p:sp>
        <p:nvSpPr>
          <p:cNvPr id="15" name="Line 10">
            <a:extLst>
              <a:ext uri="{FF2B5EF4-FFF2-40B4-BE49-F238E27FC236}">
                <a16:creationId xmlns:a16="http://schemas.microsoft.com/office/drawing/2014/main" id="{812ADCC5-0901-AA5D-ACCA-4C87D2638C79}"/>
              </a:ext>
            </a:extLst>
          </p:cNvPr>
          <p:cNvSpPr>
            <a:spLocks noChangeShapeType="1"/>
          </p:cNvSpPr>
          <p:nvPr/>
        </p:nvSpPr>
        <p:spPr bwMode="auto">
          <a:xfrm>
            <a:off x="3671990" y="2708992"/>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6" name="Line 9">
            <a:extLst>
              <a:ext uri="{FF2B5EF4-FFF2-40B4-BE49-F238E27FC236}">
                <a16:creationId xmlns:a16="http://schemas.microsoft.com/office/drawing/2014/main" id="{063E625C-6D59-67C6-A221-55F27DC82DBF}"/>
              </a:ext>
            </a:extLst>
          </p:cNvPr>
          <p:cNvSpPr>
            <a:spLocks noChangeShapeType="1"/>
          </p:cNvSpPr>
          <p:nvPr/>
        </p:nvSpPr>
        <p:spPr bwMode="auto">
          <a:xfrm>
            <a:off x="5651713" y="2530181"/>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7" name="Line 10">
            <a:extLst>
              <a:ext uri="{FF2B5EF4-FFF2-40B4-BE49-F238E27FC236}">
                <a16:creationId xmlns:a16="http://schemas.microsoft.com/office/drawing/2014/main" id="{1131ABAB-4A1B-3A63-002D-0DCEB272AAA0}"/>
              </a:ext>
            </a:extLst>
          </p:cNvPr>
          <p:cNvSpPr>
            <a:spLocks noChangeShapeType="1"/>
          </p:cNvSpPr>
          <p:nvPr/>
        </p:nvSpPr>
        <p:spPr bwMode="auto">
          <a:xfrm>
            <a:off x="5651713" y="2890543"/>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8" name="Line 11">
            <a:extLst>
              <a:ext uri="{FF2B5EF4-FFF2-40B4-BE49-F238E27FC236}">
                <a16:creationId xmlns:a16="http://schemas.microsoft.com/office/drawing/2014/main" id="{6BEFE770-1359-D8AE-E6F9-49F4A46B0634}"/>
              </a:ext>
            </a:extLst>
          </p:cNvPr>
          <p:cNvSpPr>
            <a:spLocks noChangeShapeType="1"/>
          </p:cNvSpPr>
          <p:nvPr/>
        </p:nvSpPr>
        <p:spPr bwMode="auto">
          <a:xfrm>
            <a:off x="6732024" y="2708992"/>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19" name="Picture 6" descr="AND">
            <a:extLst>
              <a:ext uri="{FF2B5EF4-FFF2-40B4-BE49-F238E27FC236}">
                <a16:creationId xmlns:a16="http://schemas.microsoft.com/office/drawing/2014/main" id="{64A34DDF-F918-A675-8F79-E725D887D9D0}"/>
              </a:ext>
            </a:extLst>
          </p:cNvPr>
          <p:cNvPicPr>
            <a:picLocks noChangeAspect="1" noChangeArrowheads="1"/>
          </p:cNvPicPr>
          <p:nvPr/>
        </p:nvPicPr>
        <p:blipFill>
          <a:blip r:embed="rId4" cstate="print"/>
          <a:srcRect/>
          <a:stretch>
            <a:fillRect/>
          </a:stretch>
        </p:blipFill>
        <p:spPr bwMode="auto">
          <a:xfrm>
            <a:off x="5922015" y="2348988"/>
            <a:ext cx="1079500" cy="720725"/>
          </a:xfrm>
          <a:prstGeom prst="rect">
            <a:avLst/>
          </a:prstGeom>
          <a:noFill/>
        </p:spPr>
      </p:pic>
      <p:sp>
        <p:nvSpPr>
          <p:cNvPr id="24" name="コンテンツ プレースホルダー 5">
            <a:extLst>
              <a:ext uri="{FF2B5EF4-FFF2-40B4-BE49-F238E27FC236}">
                <a16:creationId xmlns:a16="http://schemas.microsoft.com/office/drawing/2014/main" id="{A85D13F4-CAAA-2DF7-81A2-9D77E9850BF7}"/>
              </a:ext>
            </a:extLst>
          </p:cNvPr>
          <p:cNvSpPr txBox="1">
            <a:spLocks/>
          </p:cNvSpPr>
          <p:nvPr/>
        </p:nvSpPr>
        <p:spPr bwMode="auto">
          <a:xfrm>
            <a:off x="611956" y="3879005"/>
            <a:ext cx="8280092" cy="72000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90000"/>
              <a:buFont typeface="Wingdings" panose="05000000000000000000" pitchFamily="2" charset="2"/>
              <a:buChar char="l"/>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lumMod val="60000"/>
                  <a:lumOff val="40000"/>
                </a:schemeClr>
              </a:buClr>
              <a:buSzPct val="7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300"/>
              </a:spcBef>
              <a:spcAft>
                <a:spcPts val="100"/>
              </a:spcAft>
              <a:buClr>
                <a:schemeClr val="accent4">
                  <a:lumMod val="60000"/>
                  <a:lumOff val="40000"/>
                </a:schemeClr>
              </a:buClr>
              <a:buSzPct val="6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lumMod val="60000"/>
                  <a:lumOff val="40000"/>
                </a:schemeClr>
              </a:buClr>
              <a:buSzPct val="8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5pPr>
            <a:lvl6pPr marL="18859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6pPr>
            <a:lvl7pPr marL="22288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7pPr>
            <a:lvl8pPr marL="25717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8pPr>
            <a:lvl9pPr marL="29146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9pPr>
          </a:lstStyle>
          <a:p>
            <a:r>
              <a:rPr lang="en-US" altLang="ja-JP" kern="0" dirty="0"/>
              <a:t>AND </a:t>
            </a:r>
            <a:r>
              <a:rPr lang="ja-JP" altLang="en-US" kern="0" dirty="0"/>
              <a:t>の入力と出力に </a:t>
            </a:r>
            <a:r>
              <a:rPr lang="en-US" altLang="ja-JP" kern="0" dirty="0"/>
              <a:t>NOT </a:t>
            </a:r>
            <a:r>
              <a:rPr lang="ja-JP" altLang="en-US" kern="0" dirty="0"/>
              <a:t>をつけると </a:t>
            </a:r>
            <a:r>
              <a:rPr lang="en-US" altLang="ja-JP" kern="0" dirty="0"/>
              <a:t>OR </a:t>
            </a:r>
            <a:r>
              <a:rPr lang="ja-JP" altLang="en-US" kern="0" dirty="0"/>
              <a:t>が作れる</a:t>
            </a:r>
            <a:endParaRPr lang="en-US" altLang="ja-JP" kern="0" dirty="0"/>
          </a:p>
          <a:p>
            <a:pPr lvl="1"/>
            <a:r>
              <a:rPr lang="ja-JP" altLang="en-US" kern="0" dirty="0"/>
              <a:t>ド・モルガンの定理：  </a:t>
            </a:r>
            <a:r>
              <a:rPr lang="en-US" altLang="ja-JP" kern="0" dirty="0"/>
              <a:t>	NOT(</a:t>
            </a:r>
            <a:r>
              <a:rPr lang="en-US" altLang="ja-JP" i="1" kern="0" dirty="0"/>
              <a:t>a</a:t>
            </a:r>
            <a:r>
              <a:rPr lang="en-US" altLang="ja-JP" kern="0" dirty="0"/>
              <a:t> OR </a:t>
            </a:r>
            <a:r>
              <a:rPr lang="en-US" altLang="ja-JP" i="1" kern="0" dirty="0"/>
              <a:t>b</a:t>
            </a:r>
            <a:r>
              <a:rPr lang="en-US" altLang="ja-JP" kern="0" dirty="0"/>
              <a:t>) = NOT(</a:t>
            </a:r>
            <a:r>
              <a:rPr lang="en-US" altLang="ja-JP" i="1" kern="0" dirty="0"/>
              <a:t>a</a:t>
            </a:r>
            <a:r>
              <a:rPr lang="en-US" altLang="ja-JP" kern="0" dirty="0"/>
              <a:t>) AND NOT(</a:t>
            </a:r>
            <a:r>
              <a:rPr lang="en-US" altLang="ja-JP" i="1" kern="0" dirty="0"/>
              <a:t>b</a:t>
            </a:r>
            <a:r>
              <a:rPr lang="en-US" altLang="ja-JP" kern="0" dirty="0"/>
              <a:t>)</a:t>
            </a:r>
          </a:p>
          <a:p>
            <a:pPr lvl="1"/>
            <a:r>
              <a:rPr lang="ja-JP" altLang="en-US" kern="0" dirty="0"/>
              <a:t>両辺に </a:t>
            </a:r>
            <a:r>
              <a:rPr lang="en-US" altLang="ja-JP" kern="0" dirty="0"/>
              <a:t>NOT </a:t>
            </a:r>
            <a:r>
              <a:rPr lang="ja-JP" altLang="en-US" kern="0" dirty="0"/>
              <a:t>を適用：</a:t>
            </a:r>
            <a:r>
              <a:rPr lang="en-US" altLang="ja-JP" kern="0" dirty="0"/>
              <a:t>	</a:t>
            </a:r>
            <a:r>
              <a:rPr lang="en-US" altLang="ja-JP" i="1" kern="0" dirty="0"/>
              <a:t>a</a:t>
            </a:r>
            <a:r>
              <a:rPr lang="en-US" altLang="ja-JP" kern="0" dirty="0"/>
              <a:t> OR </a:t>
            </a:r>
            <a:r>
              <a:rPr lang="en-US" altLang="ja-JP" i="1" kern="0" dirty="0"/>
              <a:t>b</a:t>
            </a:r>
            <a:r>
              <a:rPr lang="en-US" altLang="ja-JP" kern="0" dirty="0"/>
              <a:t> = NOT(NOT(</a:t>
            </a:r>
            <a:r>
              <a:rPr lang="en-US" altLang="ja-JP" i="1" kern="0" dirty="0"/>
              <a:t>a</a:t>
            </a:r>
            <a:r>
              <a:rPr lang="en-US" altLang="ja-JP" kern="0" dirty="0"/>
              <a:t>) AND NOT (</a:t>
            </a:r>
            <a:r>
              <a:rPr lang="en-US" altLang="ja-JP" i="1" kern="0" dirty="0"/>
              <a:t>b</a:t>
            </a:r>
            <a:r>
              <a:rPr lang="en-US" altLang="ja-JP" kern="0" dirty="0"/>
              <a:t>))</a:t>
            </a:r>
            <a:endParaRPr lang="en-US" kern="0" dirty="0"/>
          </a:p>
        </p:txBody>
      </p:sp>
      <p:sp>
        <p:nvSpPr>
          <p:cNvPr id="25" name="Rectangle 21">
            <a:extLst>
              <a:ext uri="{FF2B5EF4-FFF2-40B4-BE49-F238E27FC236}">
                <a16:creationId xmlns:a16="http://schemas.microsoft.com/office/drawing/2014/main" id="{008B46BD-E52C-F6B7-319C-D2568B00863E}"/>
              </a:ext>
            </a:extLst>
          </p:cNvPr>
          <p:cNvSpPr>
            <a:spLocks noChangeArrowheads="1"/>
          </p:cNvSpPr>
          <p:nvPr/>
        </p:nvSpPr>
        <p:spPr bwMode="auto">
          <a:xfrm>
            <a:off x="6192018" y="1988984"/>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AND</a:t>
            </a:r>
          </a:p>
        </p:txBody>
      </p:sp>
      <p:sp>
        <p:nvSpPr>
          <p:cNvPr id="26" name="Rectangle 21">
            <a:extLst>
              <a:ext uri="{FF2B5EF4-FFF2-40B4-BE49-F238E27FC236}">
                <a16:creationId xmlns:a16="http://schemas.microsoft.com/office/drawing/2014/main" id="{2D7F462D-626B-01D4-4530-9D016B0D27C2}"/>
              </a:ext>
            </a:extLst>
          </p:cNvPr>
          <p:cNvSpPr>
            <a:spLocks noChangeArrowheads="1"/>
          </p:cNvSpPr>
          <p:nvPr/>
        </p:nvSpPr>
        <p:spPr bwMode="auto">
          <a:xfrm>
            <a:off x="2051972" y="1988984"/>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NAND</a:t>
            </a:r>
          </a:p>
        </p:txBody>
      </p:sp>
      <p:sp>
        <p:nvSpPr>
          <p:cNvPr id="28" name="Line 9">
            <a:extLst>
              <a:ext uri="{FF2B5EF4-FFF2-40B4-BE49-F238E27FC236}">
                <a16:creationId xmlns:a16="http://schemas.microsoft.com/office/drawing/2014/main" id="{927B3E68-C394-8821-3AAC-D0DBC63BCB30}"/>
              </a:ext>
            </a:extLst>
          </p:cNvPr>
          <p:cNvSpPr>
            <a:spLocks noChangeShapeType="1"/>
          </p:cNvSpPr>
          <p:nvPr/>
        </p:nvSpPr>
        <p:spPr bwMode="auto">
          <a:xfrm>
            <a:off x="5651713" y="5950219"/>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9" name="Line 10">
            <a:extLst>
              <a:ext uri="{FF2B5EF4-FFF2-40B4-BE49-F238E27FC236}">
                <a16:creationId xmlns:a16="http://schemas.microsoft.com/office/drawing/2014/main" id="{AA3F1D11-2616-449F-CED7-ABA7507A01ED}"/>
              </a:ext>
            </a:extLst>
          </p:cNvPr>
          <p:cNvSpPr>
            <a:spLocks noChangeShapeType="1"/>
          </p:cNvSpPr>
          <p:nvPr/>
        </p:nvSpPr>
        <p:spPr bwMode="auto">
          <a:xfrm>
            <a:off x="5651713" y="6310581"/>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0" name="Line 11">
            <a:extLst>
              <a:ext uri="{FF2B5EF4-FFF2-40B4-BE49-F238E27FC236}">
                <a16:creationId xmlns:a16="http://schemas.microsoft.com/office/drawing/2014/main" id="{DC3E9F66-2556-59E7-608D-E2762CDA0F33}"/>
              </a:ext>
            </a:extLst>
          </p:cNvPr>
          <p:cNvSpPr>
            <a:spLocks noChangeShapeType="1"/>
          </p:cNvSpPr>
          <p:nvPr/>
        </p:nvSpPr>
        <p:spPr bwMode="auto">
          <a:xfrm>
            <a:off x="6732024" y="6129030"/>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27" name="Picture 7" descr="OR">
            <a:extLst>
              <a:ext uri="{FF2B5EF4-FFF2-40B4-BE49-F238E27FC236}">
                <a16:creationId xmlns:a16="http://schemas.microsoft.com/office/drawing/2014/main" id="{1376DB9E-C5D3-455B-B0E4-8C7C5B4D25F9}"/>
              </a:ext>
            </a:extLst>
          </p:cNvPr>
          <p:cNvPicPr>
            <a:picLocks noChangeAspect="1" noChangeArrowheads="1"/>
          </p:cNvPicPr>
          <p:nvPr/>
        </p:nvPicPr>
        <p:blipFill>
          <a:blip r:embed="rId5" cstate="print"/>
          <a:srcRect/>
          <a:stretch>
            <a:fillRect/>
          </a:stretch>
        </p:blipFill>
        <p:spPr bwMode="auto">
          <a:xfrm>
            <a:off x="5922015" y="5769026"/>
            <a:ext cx="1079500" cy="717550"/>
          </a:xfrm>
          <a:prstGeom prst="rect">
            <a:avLst/>
          </a:prstGeom>
          <a:noFill/>
        </p:spPr>
      </p:pic>
      <p:sp>
        <p:nvSpPr>
          <p:cNvPr id="31" name="矢印: 右 30">
            <a:extLst>
              <a:ext uri="{FF2B5EF4-FFF2-40B4-BE49-F238E27FC236}">
                <a16:creationId xmlns:a16="http://schemas.microsoft.com/office/drawing/2014/main" id="{35434760-6840-F734-86F1-AA5456EBFB2A}"/>
              </a:ext>
            </a:extLst>
          </p:cNvPr>
          <p:cNvSpPr/>
          <p:nvPr/>
        </p:nvSpPr>
        <p:spPr bwMode="auto">
          <a:xfrm>
            <a:off x="4301997" y="2438989"/>
            <a:ext cx="630007" cy="540006"/>
          </a:xfrm>
          <a:prstGeom prst="rightArrow">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32" name="Line 9">
            <a:extLst>
              <a:ext uri="{FF2B5EF4-FFF2-40B4-BE49-F238E27FC236}">
                <a16:creationId xmlns:a16="http://schemas.microsoft.com/office/drawing/2014/main" id="{5853BA54-7470-CB27-C4D8-876D6301BC8F}"/>
              </a:ext>
            </a:extLst>
          </p:cNvPr>
          <p:cNvSpPr>
            <a:spLocks noChangeShapeType="1"/>
          </p:cNvSpPr>
          <p:nvPr/>
        </p:nvSpPr>
        <p:spPr bwMode="auto">
          <a:xfrm>
            <a:off x="1691669" y="5950219"/>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3" name="Line 10">
            <a:extLst>
              <a:ext uri="{FF2B5EF4-FFF2-40B4-BE49-F238E27FC236}">
                <a16:creationId xmlns:a16="http://schemas.microsoft.com/office/drawing/2014/main" id="{5E37BAC8-4F26-6247-8BF0-D45C856B17FC}"/>
              </a:ext>
            </a:extLst>
          </p:cNvPr>
          <p:cNvSpPr>
            <a:spLocks noChangeShapeType="1"/>
          </p:cNvSpPr>
          <p:nvPr/>
        </p:nvSpPr>
        <p:spPr bwMode="auto">
          <a:xfrm>
            <a:off x="1691669" y="6310581"/>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4" name="Line 11">
            <a:extLst>
              <a:ext uri="{FF2B5EF4-FFF2-40B4-BE49-F238E27FC236}">
                <a16:creationId xmlns:a16="http://schemas.microsoft.com/office/drawing/2014/main" id="{952B6B82-0BF9-9924-891B-F2D4F0E81E1D}"/>
              </a:ext>
            </a:extLst>
          </p:cNvPr>
          <p:cNvSpPr>
            <a:spLocks noChangeShapeType="1"/>
          </p:cNvSpPr>
          <p:nvPr/>
        </p:nvSpPr>
        <p:spPr bwMode="auto">
          <a:xfrm>
            <a:off x="2771980" y="6129030"/>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35" name="Picture 6" descr="AND">
            <a:extLst>
              <a:ext uri="{FF2B5EF4-FFF2-40B4-BE49-F238E27FC236}">
                <a16:creationId xmlns:a16="http://schemas.microsoft.com/office/drawing/2014/main" id="{91477925-80DB-FD21-B42A-4EA506B7234A}"/>
              </a:ext>
            </a:extLst>
          </p:cNvPr>
          <p:cNvPicPr>
            <a:picLocks noChangeAspect="1" noChangeArrowheads="1"/>
          </p:cNvPicPr>
          <p:nvPr/>
        </p:nvPicPr>
        <p:blipFill>
          <a:blip r:embed="rId4" cstate="print"/>
          <a:srcRect/>
          <a:stretch>
            <a:fillRect/>
          </a:stretch>
        </p:blipFill>
        <p:spPr bwMode="auto">
          <a:xfrm>
            <a:off x="1961971" y="5769026"/>
            <a:ext cx="1079500" cy="720725"/>
          </a:xfrm>
          <a:prstGeom prst="rect">
            <a:avLst/>
          </a:prstGeom>
          <a:noFill/>
        </p:spPr>
      </p:pic>
      <p:sp>
        <p:nvSpPr>
          <p:cNvPr id="36" name="Rectangle 21">
            <a:extLst>
              <a:ext uri="{FF2B5EF4-FFF2-40B4-BE49-F238E27FC236}">
                <a16:creationId xmlns:a16="http://schemas.microsoft.com/office/drawing/2014/main" id="{20CC6A68-C2C3-AEC7-C3D6-324EB4DD8A02}"/>
              </a:ext>
            </a:extLst>
          </p:cNvPr>
          <p:cNvSpPr>
            <a:spLocks noChangeArrowheads="1"/>
          </p:cNvSpPr>
          <p:nvPr/>
        </p:nvSpPr>
        <p:spPr bwMode="auto">
          <a:xfrm>
            <a:off x="2231974" y="5409022"/>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AND</a:t>
            </a:r>
          </a:p>
        </p:txBody>
      </p:sp>
      <p:pic>
        <p:nvPicPr>
          <p:cNvPr id="37" name="Picture 28" descr="NOT">
            <a:extLst>
              <a:ext uri="{FF2B5EF4-FFF2-40B4-BE49-F238E27FC236}">
                <a16:creationId xmlns:a16="http://schemas.microsoft.com/office/drawing/2014/main" id="{EC30B989-BC3C-F3C0-CD54-A8B587DB9F38}"/>
              </a:ext>
            </a:extLst>
          </p:cNvPr>
          <p:cNvPicPr>
            <a:picLocks noChangeAspect="1" noChangeArrowheads="1"/>
          </p:cNvPicPr>
          <p:nvPr/>
        </p:nvPicPr>
        <p:blipFill>
          <a:blip r:embed="rId3" cstate="print"/>
          <a:srcRect/>
          <a:stretch>
            <a:fillRect/>
          </a:stretch>
        </p:blipFill>
        <p:spPr bwMode="auto">
          <a:xfrm>
            <a:off x="1061961" y="5589024"/>
            <a:ext cx="717550" cy="720725"/>
          </a:xfrm>
          <a:prstGeom prst="rect">
            <a:avLst/>
          </a:prstGeom>
          <a:noFill/>
        </p:spPr>
      </p:pic>
      <p:pic>
        <p:nvPicPr>
          <p:cNvPr id="38" name="Picture 28" descr="NOT">
            <a:extLst>
              <a:ext uri="{FF2B5EF4-FFF2-40B4-BE49-F238E27FC236}">
                <a16:creationId xmlns:a16="http://schemas.microsoft.com/office/drawing/2014/main" id="{1D66F7DA-9D68-E9BE-8823-B631431865C5}"/>
              </a:ext>
            </a:extLst>
          </p:cNvPr>
          <p:cNvPicPr>
            <a:picLocks noChangeAspect="1" noChangeArrowheads="1"/>
          </p:cNvPicPr>
          <p:nvPr/>
        </p:nvPicPr>
        <p:blipFill>
          <a:blip r:embed="rId3" cstate="print"/>
          <a:srcRect/>
          <a:stretch>
            <a:fillRect/>
          </a:stretch>
        </p:blipFill>
        <p:spPr bwMode="auto">
          <a:xfrm>
            <a:off x="1061961" y="5949028"/>
            <a:ext cx="717550" cy="720725"/>
          </a:xfrm>
          <a:prstGeom prst="rect">
            <a:avLst/>
          </a:prstGeom>
          <a:noFill/>
        </p:spPr>
      </p:pic>
      <p:sp>
        <p:nvSpPr>
          <p:cNvPr id="39" name="Line 9">
            <a:extLst>
              <a:ext uri="{FF2B5EF4-FFF2-40B4-BE49-F238E27FC236}">
                <a16:creationId xmlns:a16="http://schemas.microsoft.com/office/drawing/2014/main" id="{B5C4F43A-D337-2AE8-CF5B-F2BFDB298BC2}"/>
              </a:ext>
            </a:extLst>
          </p:cNvPr>
          <p:cNvSpPr>
            <a:spLocks noChangeShapeType="1"/>
          </p:cNvSpPr>
          <p:nvPr/>
        </p:nvSpPr>
        <p:spPr bwMode="auto">
          <a:xfrm>
            <a:off x="701957" y="5948670"/>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40" name="Line 10">
            <a:extLst>
              <a:ext uri="{FF2B5EF4-FFF2-40B4-BE49-F238E27FC236}">
                <a16:creationId xmlns:a16="http://schemas.microsoft.com/office/drawing/2014/main" id="{11DA8EC7-FED1-B1A0-2DAA-5F4D6CD4BC9B}"/>
              </a:ext>
            </a:extLst>
          </p:cNvPr>
          <p:cNvSpPr>
            <a:spLocks noChangeShapeType="1"/>
          </p:cNvSpPr>
          <p:nvPr/>
        </p:nvSpPr>
        <p:spPr bwMode="auto">
          <a:xfrm>
            <a:off x="701957" y="6309032"/>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41" name="矢印: 右 40">
            <a:extLst>
              <a:ext uri="{FF2B5EF4-FFF2-40B4-BE49-F238E27FC236}">
                <a16:creationId xmlns:a16="http://schemas.microsoft.com/office/drawing/2014/main" id="{BDC70C8C-EFE6-7F70-D97C-0629341813B4}"/>
              </a:ext>
            </a:extLst>
          </p:cNvPr>
          <p:cNvSpPr/>
          <p:nvPr/>
        </p:nvSpPr>
        <p:spPr bwMode="auto">
          <a:xfrm>
            <a:off x="4301997" y="5769026"/>
            <a:ext cx="630007" cy="540006"/>
          </a:xfrm>
          <a:prstGeom prst="rightArrow">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pic>
        <p:nvPicPr>
          <p:cNvPr id="42" name="Picture 28" descr="NOT">
            <a:extLst>
              <a:ext uri="{FF2B5EF4-FFF2-40B4-BE49-F238E27FC236}">
                <a16:creationId xmlns:a16="http://schemas.microsoft.com/office/drawing/2014/main" id="{78183F1D-550D-BC37-D07A-360184B7CA4A}"/>
              </a:ext>
            </a:extLst>
          </p:cNvPr>
          <p:cNvPicPr>
            <a:picLocks noChangeAspect="1" noChangeArrowheads="1"/>
          </p:cNvPicPr>
          <p:nvPr/>
        </p:nvPicPr>
        <p:blipFill>
          <a:blip r:embed="rId3" cstate="print"/>
          <a:srcRect/>
          <a:stretch>
            <a:fillRect/>
          </a:stretch>
        </p:blipFill>
        <p:spPr bwMode="auto">
          <a:xfrm>
            <a:off x="3041983" y="5769026"/>
            <a:ext cx="717550" cy="720725"/>
          </a:xfrm>
          <a:prstGeom prst="rect">
            <a:avLst/>
          </a:prstGeom>
          <a:noFill/>
        </p:spPr>
      </p:pic>
      <p:sp>
        <p:nvSpPr>
          <p:cNvPr id="43" name="Line 10">
            <a:extLst>
              <a:ext uri="{FF2B5EF4-FFF2-40B4-BE49-F238E27FC236}">
                <a16:creationId xmlns:a16="http://schemas.microsoft.com/office/drawing/2014/main" id="{6EFD36D8-2532-22A4-F5ED-378A42F045C4}"/>
              </a:ext>
            </a:extLst>
          </p:cNvPr>
          <p:cNvSpPr>
            <a:spLocks noChangeShapeType="1"/>
          </p:cNvSpPr>
          <p:nvPr/>
        </p:nvSpPr>
        <p:spPr bwMode="auto">
          <a:xfrm>
            <a:off x="3671990" y="6129030"/>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45" name="Rectangle 21">
            <a:extLst>
              <a:ext uri="{FF2B5EF4-FFF2-40B4-BE49-F238E27FC236}">
                <a16:creationId xmlns:a16="http://schemas.microsoft.com/office/drawing/2014/main" id="{DAA50845-CD4A-806D-12CB-77E4043FFB7D}"/>
              </a:ext>
            </a:extLst>
          </p:cNvPr>
          <p:cNvSpPr>
            <a:spLocks noChangeArrowheads="1"/>
          </p:cNvSpPr>
          <p:nvPr/>
        </p:nvSpPr>
        <p:spPr bwMode="auto">
          <a:xfrm>
            <a:off x="6102017" y="5409022"/>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OR</a:t>
            </a:r>
          </a:p>
        </p:txBody>
      </p:sp>
    </p:spTree>
    <p:extLst>
      <p:ext uri="{BB962C8B-B14F-4D97-AF65-F5344CB8AC3E}">
        <p14:creationId xmlns:p14="http://schemas.microsoft.com/office/powerpoint/2010/main" val="1345559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606586F9-6C36-61A6-23F7-111392D1F063}"/>
              </a:ext>
            </a:extLst>
          </p:cNvPr>
          <p:cNvSpPr>
            <a:spLocks noGrp="1"/>
          </p:cNvSpPr>
          <p:nvPr>
            <p:ph type="title"/>
          </p:nvPr>
        </p:nvSpPr>
        <p:spPr/>
        <p:txBody>
          <a:bodyPr/>
          <a:lstStyle/>
          <a:p>
            <a:r>
              <a:rPr lang="en-US" altLang="ja-JP" dirty="0"/>
              <a:t>NAND </a:t>
            </a:r>
            <a:r>
              <a:rPr lang="ja-JP" altLang="en-US" dirty="0"/>
              <a:t>が作れればそれだけでも良い</a:t>
            </a:r>
            <a:endParaRPr lang="en-US" dirty="0"/>
          </a:p>
        </p:txBody>
      </p:sp>
      <p:sp>
        <p:nvSpPr>
          <p:cNvPr id="6" name="コンテンツ プレースホルダー 5">
            <a:extLst>
              <a:ext uri="{FF2B5EF4-FFF2-40B4-BE49-F238E27FC236}">
                <a16:creationId xmlns:a16="http://schemas.microsoft.com/office/drawing/2014/main" id="{C5366AB5-271B-B1D3-AAAD-F3B904C622CE}"/>
              </a:ext>
            </a:extLst>
          </p:cNvPr>
          <p:cNvSpPr>
            <a:spLocks noGrp="1"/>
          </p:cNvSpPr>
          <p:nvPr>
            <p:ph sz="quarter" idx="10"/>
          </p:nvPr>
        </p:nvSpPr>
        <p:spPr>
          <a:xfrm>
            <a:off x="611956" y="2168986"/>
            <a:ext cx="8280092" cy="720008"/>
          </a:xfrm>
        </p:spPr>
        <p:txBody>
          <a:bodyPr/>
          <a:lstStyle/>
          <a:p>
            <a:r>
              <a:rPr lang="en-US" dirty="0"/>
              <a:t>NAND </a:t>
            </a:r>
            <a:r>
              <a:rPr lang="ja-JP" altLang="en-US" dirty="0"/>
              <a:t>の２つの入力に同じものを入れれば </a:t>
            </a:r>
            <a:r>
              <a:rPr lang="en-US" altLang="ja-JP" dirty="0"/>
              <a:t>NOT </a:t>
            </a:r>
            <a:r>
              <a:rPr lang="ja-JP" altLang="en-US" dirty="0"/>
              <a:t>になる</a:t>
            </a:r>
            <a:endParaRPr lang="en-US" altLang="ja-JP" dirty="0"/>
          </a:p>
        </p:txBody>
      </p:sp>
      <p:sp>
        <p:nvSpPr>
          <p:cNvPr id="2" name="スライド番号プレースホルダー 1">
            <a:extLst>
              <a:ext uri="{FF2B5EF4-FFF2-40B4-BE49-F238E27FC236}">
                <a16:creationId xmlns:a16="http://schemas.microsoft.com/office/drawing/2014/main" id="{D7D9DC5D-B5F2-DA9F-AD9A-37D0BA086279}"/>
              </a:ext>
            </a:extLst>
          </p:cNvPr>
          <p:cNvSpPr>
            <a:spLocks noGrp="1"/>
          </p:cNvSpPr>
          <p:nvPr>
            <p:ph type="sldNum" sz="quarter" idx="4294967295"/>
          </p:nvPr>
        </p:nvSpPr>
        <p:spPr>
          <a:xfrm>
            <a:off x="8424863" y="6308725"/>
            <a:ext cx="719137" cy="549275"/>
          </a:xfrm>
        </p:spPr>
        <p:txBody>
          <a:bodyPr/>
          <a:lstStyle/>
          <a:p>
            <a:fld id="{D2D8002D-B5B0-4BAC-B1F6-782DDCCE6D9C}" type="slidenum">
              <a:rPr kumimoji="1" lang="ja-JP" altLang="en-US" smtClean="0"/>
              <a:pPr/>
              <a:t>33</a:t>
            </a:fld>
            <a:endParaRPr kumimoji="1" lang="ja-JP" altLang="en-US" dirty="0"/>
          </a:p>
        </p:txBody>
      </p:sp>
      <p:sp>
        <p:nvSpPr>
          <p:cNvPr id="7" name="Line 9">
            <a:extLst>
              <a:ext uri="{FF2B5EF4-FFF2-40B4-BE49-F238E27FC236}">
                <a16:creationId xmlns:a16="http://schemas.microsoft.com/office/drawing/2014/main" id="{C2642822-A79B-70BD-E955-CB71CB4273E8}"/>
              </a:ext>
            </a:extLst>
          </p:cNvPr>
          <p:cNvSpPr>
            <a:spLocks noChangeShapeType="1"/>
          </p:cNvSpPr>
          <p:nvPr/>
        </p:nvSpPr>
        <p:spPr bwMode="auto">
          <a:xfrm>
            <a:off x="1601668" y="3610193"/>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8" name="Line 10">
            <a:extLst>
              <a:ext uri="{FF2B5EF4-FFF2-40B4-BE49-F238E27FC236}">
                <a16:creationId xmlns:a16="http://schemas.microsoft.com/office/drawing/2014/main" id="{CD32B842-1826-B619-84D2-AC0C58A04866}"/>
              </a:ext>
            </a:extLst>
          </p:cNvPr>
          <p:cNvSpPr>
            <a:spLocks noChangeShapeType="1"/>
          </p:cNvSpPr>
          <p:nvPr/>
        </p:nvSpPr>
        <p:spPr bwMode="auto">
          <a:xfrm>
            <a:off x="1601668" y="3970555"/>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9" name="Line 11">
            <a:extLst>
              <a:ext uri="{FF2B5EF4-FFF2-40B4-BE49-F238E27FC236}">
                <a16:creationId xmlns:a16="http://schemas.microsoft.com/office/drawing/2014/main" id="{001DB7CF-87F0-51D0-7807-0C0F5F683030}"/>
              </a:ext>
            </a:extLst>
          </p:cNvPr>
          <p:cNvSpPr>
            <a:spLocks noChangeShapeType="1"/>
          </p:cNvSpPr>
          <p:nvPr/>
        </p:nvSpPr>
        <p:spPr bwMode="auto">
          <a:xfrm>
            <a:off x="2681979" y="3789004"/>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13" name="Picture 83" descr="NAND">
            <a:extLst>
              <a:ext uri="{FF2B5EF4-FFF2-40B4-BE49-F238E27FC236}">
                <a16:creationId xmlns:a16="http://schemas.microsoft.com/office/drawing/2014/main" id="{E79F2BF4-D406-657A-51C7-B97D95ECD106}"/>
              </a:ext>
            </a:extLst>
          </p:cNvPr>
          <p:cNvPicPr>
            <a:picLocks noChangeAspect="1" noChangeArrowheads="1"/>
          </p:cNvPicPr>
          <p:nvPr/>
        </p:nvPicPr>
        <p:blipFill>
          <a:blip r:embed="rId2" cstate="print"/>
          <a:srcRect/>
          <a:stretch>
            <a:fillRect/>
          </a:stretch>
        </p:blipFill>
        <p:spPr bwMode="auto">
          <a:xfrm>
            <a:off x="1871970" y="3429000"/>
            <a:ext cx="1079500" cy="720725"/>
          </a:xfrm>
          <a:prstGeom prst="rect">
            <a:avLst/>
          </a:prstGeom>
          <a:noFill/>
        </p:spPr>
      </p:pic>
      <p:sp>
        <p:nvSpPr>
          <p:cNvPr id="16" name="Line 9">
            <a:extLst>
              <a:ext uri="{FF2B5EF4-FFF2-40B4-BE49-F238E27FC236}">
                <a16:creationId xmlns:a16="http://schemas.microsoft.com/office/drawing/2014/main" id="{063E625C-6D59-67C6-A221-55F27DC82DBF}"/>
              </a:ext>
            </a:extLst>
          </p:cNvPr>
          <p:cNvSpPr>
            <a:spLocks noChangeShapeType="1"/>
          </p:cNvSpPr>
          <p:nvPr/>
        </p:nvSpPr>
        <p:spPr bwMode="auto">
          <a:xfrm>
            <a:off x="5832014" y="3789004"/>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8" name="Line 11">
            <a:extLst>
              <a:ext uri="{FF2B5EF4-FFF2-40B4-BE49-F238E27FC236}">
                <a16:creationId xmlns:a16="http://schemas.microsoft.com/office/drawing/2014/main" id="{6BEFE770-1359-D8AE-E6F9-49F4A46B0634}"/>
              </a:ext>
            </a:extLst>
          </p:cNvPr>
          <p:cNvSpPr>
            <a:spLocks noChangeShapeType="1"/>
          </p:cNvSpPr>
          <p:nvPr/>
        </p:nvSpPr>
        <p:spPr bwMode="auto">
          <a:xfrm>
            <a:off x="6732024" y="3789004"/>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6" name="Rectangle 21">
            <a:extLst>
              <a:ext uri="{FF2B5EF4-FFF2-40B4-BE49-F238E27FC236}">
                <a16:creationId xmlns:a16="http://schemas.microsoft.com/office/drawing/2014/main" id="{2D7F462D-626B-01D4-4530-9D016B0D27C2}"/>
              </a:ext>
            </a:extLst>
          </p:cNvPr>
          <p:cNvSpPr>
            <a:spLocks noChangeArrowheads="1"/>
          </p:cNvSpPr>
          <p:nvPr/>
        </p:nvSpPr>
        <p:spPr bwMode="auto">
          <a:xfrm>
            <a:off x="2051972" y="3068996"/>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NAND</a:t>
            </a:r>
          </a:p>
        </p:txBody>
      </p:sp>
      <p:sp>
        <p:nvSpPr>
          <p:cNvPr id="31" name="矢印: 右 30">
            <a:extLst>
              <a:ext uri="{FF2B5EF4-FFF2-40B4-BE49-F238E27FC236}">
                <a16:creationId xmlns:a16="http://schemas.microsoft.com/office/drawing/2014/main" id="{35434760-6840-F734-86F1-AA5456EBFB2A}"/>
              </a:ext>
            </a:extLst>
          </p:cNvPr>
          <p:cNvSpPr/>
          <p:nvPr/>
        </p:nvSpPr>
        <p:spPr bwMode="auto">
          <a:xfrm>
            <a:off x="4301997" y="3519001"/>
            <a:ext cx="630007" cy="540006"/>
          </a:xfrm>
          <a:prstGeom prst="rightArrow">
            <a:avLst/>
          </a:prstGeom>
          <a:ln>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pic>
        <p:nvPicPr>
          <p:cNvPr id="14" name="Picture 28" descr="NOT">
            <a:extLst>
              <a:ext uri="{FF2B5EF4-FFF2-40B4-BE49-F238E27FC236}">
                <a16:creationId xmlns:a16="http://schemas.microsoft.com/office/drawing/2014/main" id="{0CE3F9C9-DBBA-5AA2-30E4-E09334271194}"/>
              </a:ext>
            </a:extLst>
          </p:cNvPr>
          <p:cNvPicPr>
            <a:picLocks noChangeAspect="1" noChangeArrowheads="1"/>
          </p:cNvPicPr>
          <p:nvPr/>
        </p:nvPicPr>
        <p:blipFill>
          <a:blip r:embed="rId3" cstate="print"/>
          <a:srcRect/>
          <a:stretch>
            <a:fillRect/>
          </a:stretch>
        </p:blipFill>
        <p:spPr bwMode="auto">
          <a:xfrm>
            <a:off x="6192018" y="3429000"/>
            <a:ext cx="717550" cy="720725"/>
          </a:xfrm>
          <a:prstGeom prst="rect">
            <a:avLst/>
          </a:prstGeom>
          <a:noFill/>
        </p:spPr>
      </p:pic>
      <p:sp>
        <p:nvSpPr>
          <p:cNvPr id="4" name="Rectangle 21">
            <a:extLst>
              <a:ext uri="{FF2B5EF4-FFF2-40B4-BE49-F238E27FC236}">
                <a16:creationId xmlns:a16="http://schemas.microsoft.com/office/drawing/2014/main" id="{E389EE5C-651C-4EFA-CDAB-551CA0680EE2}"/>
              </a:ext>
            </a:extLst>
          </p:cNvPr>
          <p:cNvSpPr>
            <a:spLocks noChangeArrowheads="1"/>
          </p:cNvSpPr>
          <p:nvPr/>
        </p:nvSpPr>
        <p:spPr bwMode="auto">
          <a:xfrm>
            <a:off x="6282019" y="3158997"/>
            <a:ext cx="360363" cy="360362"/>
          </a:xfrm>
          <a:prstGeom prst="rect">
            <a:avLst/>
          </a:prstGeom>
          <a:noFill/>
          <a:ln w="28575">
            <a:noFill/>
            <a:miter lim="800000"/>
            <a:headEnd/>
            <a:tailEnd/>
          </a:ln>
          <a:effectLst/>
        </p:spPr>
        <p:txBody>
          <a:bodyPr wrap="none" anchor="ctr"/>
          <a:lstStyle/>
          <a:p>
            <a:pPr algn="ctr"/>
            <a:r>
              <a:rPr lang="en-US" altLang="ja-JP" sz="2000" baseline="0" dirty="0">
                <a:ea typeface="MeiryoKe_PGothic" pitchFamily="50" charset="-128"/>
              </a:rPr>
              <a:t>NOT</a:t>
            </a:r>
          </a:p>
        </p:txBody>
      </p:sp>
    </p:spTree>
    <p:extLst>
      <p:ext uri="{BB962C8B-B14F-4D97-AF65-F5344CB8AC3E}">
        <p14:creationId xmlns:p14="http://schemas.microsoft.com/office/powerpoint/2010/main" val="19782884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606586F9-6C36-61A6-23F7-111392D1F063}"/>
              </a:ext>
            </a:extLst>
          </p:cNvPr>
          <p:cNvSpPr>
            <a:spLocks noGrp="1"/>
          </p:cNvSpPr>
          <p:nvPr>
            <p:ph type="title"/>
          </p:nvPr>
        </p:nvSpPr>
        <p:spPr/>
        <p:txBody>
          <a:bodyPr/>
          <a:lstStyle/>
          <a:p>
            <a:r>
              <a:rPr lang="ja-JP" altLang="en-US" dirty="0"/>
              <a:t>リレーからコンピュータを作る</a:t>
            </a:r>
            <a:endParaRPr lang="en-US" dirty="0"/>
          </a:p>
        </p:txBody>
      </p:sp>
      <p:sp>
        <p:nvSpPr>
          <p:cNvPr id="6" name="コンテンツ プレースホルダー 5">
            <a:extLst>
              <a:ext uri="{FF2B5EF4-FFF2-40B4-BE49-F238E27FC236}">
                <a16:creationId xmlns:a16="http://schemas.microsoft.com/office/drawing/2014/main" id="{C5366AB5-271B-B1D3-AAAD-F3B904C622CE}"/>
              </a:ext>
            </a:extLst>
          </p:cNvPr>
          <p:cNvSpPr>
            <a:spLocks noGrp="1"/>
          </p:cNvSpPr>
          <p:nvPr>
            <p:ph sz="quarter" idx="10"/>
          </p:nvPr>
        </p:nvSpPr>
        <p:spPr/>
        <p:txBody>
          <a:bodyPr anchor="t"/>
          <a:lstStyle/>
          <a:p>
            <a:r>
              <a:rPr lang="ja-JP" altLang="en-US" dirty="0"/>
              <a:t>リレーを使って </a:t>
            </a:r>
            <a:r>
              <a:rPr lang="en-US" altLang="ja-JP" dirty="0"/>
              <a:t>NOT</a:t>
            </a:r>
            <a:r>
              <a:rPr lang="ja-JP" altLang="en-US" dirty="0"/>
              <a:t>，</a:t>
            </a:r>
            <a:r>
              <a:rPr lang="en-US" altLang="ja-JP" dirty="0"/>
              <a:t>AND</a:t>
            </a:r>
            <a:r>
              <a:rPr lang="ja-JP" altLang="en-US" dirty="0"/>
              <a:t>，</a:t>
            </a:r>
            <a:r>
              <a:rPr lang="en-US" altLang="ja-JP" dirty="0"/>
              <a:t>OR </a:t>
            </a:r>
            <a:r>
              <a:rPr lang="ja-JP" altLang="en-US" dirty="0"/>
              <a:t>を作る</a:t>
            </a:r>
            <a:endParaRPr lang="en-US" altLang="ja-JP" dirty="0"/>
          </a:p>
          <a:p>
            <a:pPr marL="817200" lvl="1" indent="-457200">
              <a:buFont typeface="+mj-lt"/>
              <a:buAutoNum type="arabicPeriod"/>
            </a:pPr>
            <a:r>
              <a:rPr lang="ja-JP" altLang="en-US" dirty="0"/>
              <a:t>リレーを使って </a:t>
            </a:r>
            <a:r>
              <a:rPr lang="en-US" altLang="ja-JP" dirty="0"/>
              <a:t>P </a:t>
            </a:r>
            <a:r>
              <a:rPr lang="ja-JP" altLang="en-US" dirty="0"/>
              <a:t>型と </a:t>
            </a:r>
            <a:r>
              <a:rPr lang="en-US" altLang="ja-JP" dirty="0"/>
              <a:t>N </a:t>
            </a:r>
            <a:r>
              <a:rPr lang="ja-JP" altLang="en-US" dirty="0"/>
              <a:t>型 のリレーを作る</a:t>
            </a:r>
            <a:endParaRPr lang="en-US" altLang="ja-JP" dirty="0"/>
          </a:p>
          <a:p>
            <a:pPr marL="817200" lvl="1" indent="-457200">
              <a:buFont typeface="+mj-lt"/>
              <a:buAutoNum type="arabicPeriod"/>
            </a:pPr>
            <a:r>
              <a:rPr lang="en-US" altLang="ja-JP" dirty="0"/>
              <a:t>P </a:t>
            </a:r>
            <a:r>
              <a:rPr lang="ja-JP" altLang="en-US" dirty="0"/>
              <a:t>型と </a:t>
            </a:r>
            <a:r>
              <a:rPr lang="en-US" altLang="ja-JP" dirty="0"/>
              <a:t>N </a:t>
            </a:r>
            <a:r>
              <a:rPr lang="ja-JP" altLang="en-US" dirty="0"/>
              <a:t>型を組み合わせて </a:t>
            </a:r>
            <a:r>
              <a:rPr lang="en-US" altLang="ja-JP" dirty="0"/>
              <a:t>NOT </a:t>
            </a:r>
            <a:r>
              <a:rPr lang="ja-JP" altLang="en-US" dirty="0"/>
              <a:t>と </a:t>
            </a:r>
            <a:r>
              <a:rPr lang="en-US" altLang="ja-JP" dirty="0"/>
              <a:t>NAND </a:t>
            </a:r>
            <a:r>
              <a:rPr lang="ja-JP" altLang="en-US" dirty="0"/>
              <a:t>を作る</a:t>
            </a:r>
            <a:endParaRPr lang="en-US" altLang="ja-JP" dirty="0"/>
          </a:p>
          <a:p>
            <a:pPr marL="817200" lvl="1" indent="-457200">
              <a:buFont typeface="+mj-lt"/>
              <a:buAutoNum type="arabicPeriod"/>
            </a:pPr>
            <a:r>
              <a:rPr lang="en-US" dirty="0"/>
              <a:t>NOT </a:t>
            </a:r>
            <a:r>
              <a:rPr lang="ja-JP" altLang="en-US" dirty="0"/>
              <a:t>と </a:t>
            </a:r>
            <a:r>
              <a:rPr lang="en-US" altLang="ja-JP" dirty="0"/>
              <a:t>NAND </a:t>
            </a:r>
            <a:r>
              <a:rPr lang="ja-JP" altLang="en-US" dirty="0"/>
              <a:t>を組み合わせて </a:t>
            </a:r>
            <a:r>
              <a:rPr lang="en-US" altLang="ja-JP" dirty="0"/>
              <a:t>AND </a:t>
            </a:r>
            <a:r>
              <a:rPr lang="ja-JP" altLang="en-US" dirty="0"/>
              <a:t>と </a:t>
            </a:r>
            <a:r>
              <a:rPr lang="en-US" altLang="ja-JP" dirty="0"/>
              <a:t>OR </a:t>
            </a:r>
            <a:r>
              <a:rPr lang="ja-JP" altLang="en-US" dirty="0"/>
              <a:t>を作る</a:t>
            </a:r>
            <a:endParaRPr lang="en-US" dirty="0"/>
          </a:p>
        </p:txBody>
      </p:sp>
      <p:sp>
        <p:nvSpPr>
          <p:cNvPr id="2" name="スライド番号プレースホルダー 1">
            <a:extLst>
              <a:ext uri="{FF2B5EF4-FFF2-40B4-BE49-F238E27FC236}">
                <a16:creationId xmlns:a16="http://schemas.microsoft.com/office/drawing/2014/main" id="{D7D9DC5D-B5F2-DA9F-AD9A-37D0BA086279}"/>
              </a:ext>
            </a:extLst>
          </p:cNvPr>
          <p:cNvSpPr>
            <a:spLocks noGrp="1"/>
          </p:cNvSpPr>
          <p:nvPr>
            <p:ph type="sldNum" sz="quarter" idx="4294967295"/>
          </p:nvPr>
        </p:nvSpPr>
        <p:spPr>
          <a:xfrm>
            <a:off x="8424863" y="6308725"/>
            <a:ext cx="719137" cy="549275"/>
          </a:xfrm>
        </p:spPr>
        <p:txBody>
          <a:bodyPr/>
          <a:lstStyle/>
          <a:p>
            <a:fld id="{D2D8002D-B5B0-4BAC-B1F6-782DDCCE6D9C}" type="slidenum">
              <a:rPr kumimoji="1" lang="ja-JP" altLang="en-US" smtClean="0"/>
              <a:pPr/>
              <a:t>34</a:t>
            </a:fld>
            <a:endParaRPr kumimoji="1" lang="ja-JP" altLang="en-US" dirty="0"/>
          </a:p>
        </p:txBody>
      </p:sp>
    </p:spTree>
    <p:extLst>
      <p:ext uri="{BB962C8B-B14F-4D97-AF65-F5344CB8AC3E}">
        <p14:creationId xmlns:p14="http://schemas.microsoft.com/office/powerpoint/2010/main" val="2657337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606586F9-6C36-61A6-23F7-111392D1F063}"/>
              </a:ext>
            </a:extLst>
          </p:cNvPr>
          <p:cNvSpPr>
            <a:spLocks noGrp="1"/>
          </p:cNvSpPr>
          <p:nvPr>
            <p:ph type="title"/>
          </p:nvPr>
        </p:nvSpPr>
        <p:spPr/>
        <p:txBody>
          <a:bodyPr/>
          <a:lstStyle/>
          <a:p>
            <a:r>
              <a:rPr lang="ja-JP" altLang="en-US" dirty="0"/>
              <a:t>リレーからコンピュータを作る</a:t>
            </a:r>
            <a:endParaRPr lang="en-US" dirty="0"/>
          </a:p>
        </p:txBody>
      </p:sp>
      <p:sp>
        <p:nvSpPr>
          <p:cNvPr id="6" name="コンテンツ プレースホルダー 5">
            <a:extLst>
              <a:ext uri="{FF2B5EF4-FFF2-40B4-BE49-F238E27FC236}">
                <a16:creationId xmlns:a16="http://schemas.microsoft.com/office/drawing/2014/main" id="{C5366AB5-271B-B1D3-AAAD-F3B904C622CE}"/>
              </a:ext>
            </a:extLst>
          </p:cNvPr>
          <p:cNvSpPr>
            <a:spLocks noGrp="1"/>
          </p:cNvSpPr>
          <p:nvPr>
            <p:ph sz="quarter" idx="10"/>
          </p:nvPr>
        </p:nvSpPr>
        <p:spPr/>
        <p:txBody>
          <a:bodyPr anchor="t"/>
          <a:lstStyle/>
          <a:p>
            <a:r>
              <a:rPr lang="ja-JP" altLang="en-US" dirty="0"/>
              <a:t>リレーを使って </a:t>
            </a:r>
            <a:r>
              <a:rPr lang="en-US" altLang="ja-JP" dirty="0"/>
              <a:t>NOT</a:t>
            </a:r>
            <a:r>
              <a:rPr lang="ja-JP" altLang="en-US" dirty="0"/>
              <a:t>，</a:t>
            </a:r>
            <a:r>
              <a:rPr lang="en-US" altLang="ja-JP" dirty="0"/>
              <a:t>AND</a:t>
            </a:r>
            <a:r>
              <a:rPr lang="ja-JP" altLang="en-US" dirty="0"/>
              <a:t>，</a:t>
            </a:r>
            <a:r>
              <a:rPr lang="en-US" altLang="ja-JP" dirty="0"/>
              <a:t>OR </a:t>
            </a:r>
            <a:r>
              <a:rPr lang="ja-JP" altLang="en-US" dirty="0"/>
              <a:t>を作る手順</a:t>
            </a:r>
            <a:endParaRPr lang="en-US" altLang="ja-JP" dirty="0"/>
          </a:p>
          <a:p>
            <a:pPr marL="817200" lvl="1" indent="-457200">
              <a:buFont typeface="+mj-lt"/>
              <a:buAutoNum type="arabicPeriod"/>
            </a:pPr>
            <a:r>
              <a:rPr lang="ja-JP" altLang="en-US" dirty="0"/>
              <a:t>リレーを使って </a:t>
            </a:r>
            <a:r>
              <a:rPr lang="en-US" altLang="ja-JP" dirty="0"/>
              <a:t>P </a:t>
            </a:r>
            <a:r>
              <a:rPr lang="ja-JP" altLang="en-US" dirty="0"/>
              <a:t>型と </a:t>
            </a:r>
            <a:r>
              <a:rPr lang="en-US" altLang="ja-JP" dirty="0"/>
              <a:t>N </a:t>
            </a:r>
            <a:r>
              <a:rPr lang="ja-JP" altLang="en-US" dirty="0"/>
              <a:t>型 のリレーを作る</a:t>
            </a:r>
            <a:endParaRPr lang="en-US" altLang="ja-JP" dirty="0"/>
          </a:p>
          <a:p>
            <a:pPr marL="817200" lvl="1" indent="-457200">
              <a:buFont typeface="+mj-lt"/>
              <a:buAutoNum type="arabicPeriod"/>
            </a:pPr>
            <a:r>
              <a:rPr lang="en-US" altLang="ja-JP" dirty="0"/>
              <a:t>P </a:t>
            </a:r>
            <a:r>
              <a:rPr lang="ja-JP" altLang="en-US" dirty="0"/>
              <a:t>型と </a:t>
            </a:r>
            <a:r>
              <a:rPr lang="en-US" altLang="ja-JP" dirty="0"/>
              <a:t>N </a:t>
            </a:r>
            <a:r>
              <a:rPr lang="ja-JP" altLang="en-US" dirty="0"/>
              <a:t>型を組み合わせて </a:t>
            </a:r>
            <a:r>
              <a:rPr lang="en-US" altLang="ja-JP" dirty="0"/>
              <a:t>NOT </a:t>
            </a:r>
            <a:r>
              <a:rPr lang="ja-JP" altLang="en-US" dirty="0"/>
              <a:t>と </a:t>
            </a:r>
            <a:r>
              <a:rPr lang="en-US" altLang="ja-JP" dirty="0"/>
              <a:t>NAND </a:t>
            </a:r>
            <a:r>
              <a:rPr lang="ja-JP" altLang="en-US" dirty="0"/>
              <a:t>を作る</a:t>
            </a:r>
            <a:endParaRPr lang="en-US" altLang="ja-JP" dirty="0"/>
          </a:p>
          <a:p>
            <a:pPr marL="817200" lvl="1" indent="-457200">
              <a:buFont typeface="+mj-lt"/>
              <a:buAutoNum type="arabicPeriod"/>
            </a:pPr>
            <a:r>
              <a:rPr lang="en-US" dirty="0"/>
              <a:t>NOT </a:t>
            </a:r>
            <a:r>
              <a:rPr lang="ja-JP" altLang="en-US" dirty="0"/>
              <a:t>と </a:t>
            </a:r>
            <a:r>
              <a:rPr lang="en-US" altLang="ja-JP" dirty="0"/>
              <a:t>NAND </a:t>
            </a:r>
            <a:r>
              <a:rPr lang="ja-JP" altLang="en-US" dirty="0"/>
              <a:t>を組み合わせて </a:t>
            </a:r>
            <a:r>
              <a:rPr lang="en-US" altLang="ja-JP" dirty="0"/>
              <a:t>AND </a:t>
            </a:r>
            <a:r>
              <a:rPr lang="ja-JP" altLang="en-US" dirty="0"/>
              <a:t>と </a:t>
            </a:r>
            <a:r>
              <a:rPr lang="en-US" altLang="ja-JP" dirty="0"/>
              <a:t>OR </a:t>
            </a:r>
            <a:r>
              <a:rPr lang="ja-JP" altLang="en-US" dirty="0"/>
              <a:t>を作る</a:t>
            </a:r>
            <a:endParaRPr lang="en-US" altLang="ja-JP" dirty="0"/>
          </a:p>
          <a:p>
            <a:r>
              <a:rPr lang="ja-JP" altLang="en-US" dirty="0"/>
              <a:t>コンピュータを作る手順（前回の講義）</a:t>
            </a:r>
            <a:endParaRPr lang="en-US" altLang="ja-JP" dirty="0"/>
          </a:p>
          <a:p>
            <a:pPr marL="817200" lvl="1" indent="-457200">
              <a:buFont typeface="+mj-lt"/>
              <a:buAutoNum type="arabicPeriod"/>
            </a:pPr>
            <a:r>
              <a:rPr lang="en-US" altLang="ja-JP" dirty="0"/>
              <a:t>NOT</a:t>
            </a:r>
            <a:r>
              <a:rPr lang="ja-JP" altLang="en-US" dirty="0"/>
              <a:t>，</a:t>
            </a:r>
            <a:r>
              <a:rPr lang="en-US" altLang="ja-JP" dirty="0"/>
              <a:t>AND</a:t>
            </a:r>
            <a:r>
              <a:rPr lang="ja-JP" altLang="en-US" dirty="0"/>
              <a:t>，</a:t>
            </a:r>
            <a:r>
              <a:rPr lang="en-US" altLang="ja-JP" dirty="0"/>
              <a:t>OR </a:t>
            </a:r>
            <a:r>
              <a:rPr lang="ja-JP" altLang="en-US" dirty="0"/>
              <a:t>を使うと任意の論理関数と記憶回路が作れる</a:t>
            </a:r>
            <a:endParaRPr lang="en-US" altLang="ja-JP" dirty="0"/>
          </a:p>
          <a:p>
            <a:pPr lvl="2"/>
            <a:r>
              <a:rPr lang="en-US" altLang="ja-JP" dirty="0"/>
              <a:t>=</a:t>
            </a:r>
            <a:r>
              <a:rPr lang="ja-JP" altLang="en-US" dirty="0"/>
              <a:t>任意の組み合わせ回路と順序回路が作れる</a:t>
            </a:r>
            <a:endParaRPr lang="en-US" altLang="ja-JP" dirty="0"/>
          </a:p>
          <a:p>
            <a:pPr marL="817200" lvl="1" indent="-457200">
              <a:buFont typeface="+mj-lt"/>
              <a:buAutoNum type="arabicPeriod"/>
            </a:pPr>
            <a:r>
              <a:rPr lang="ja-JP" altLang="en-US" dirty="0"/>
              <a:t>任意の組み合わせ回路と順序回路を使うと </a:t>
            </a:r>
            <a:r>
              <a:rPr lang="en-US" altLang="ja-JP" dirty="0"/>
              <a:t>CPU </a:t>
            </a:r>
            <a:r>
              <a:rPr lang="ja-JP" altLang="en-US" dirty="0"/>
              <a:t>の部品が作れる</a:t>
            </a:r>
            <a:endParaRPr lang="en-US" altLang="ja-JP" dirty="0"/>
          </a:p>
          <a:p>
            <a:pPr lvl="2"/>
            <a:r>
              <a:rPr lang="en-US" altLang="ja-JP" dirty="0"/>
              <a:t>PC</a:t>
            </a:r>
            <a:r>
              <a:rPr lang="ja-JP" altLang="en-US" dirty="0"/>
              <a:t>，レジスタ，演算器，メモリ･･･</a:t>
            </a:r>
            <a:endParaRPr lang="en-US" altLang="ja-JP" dirty="0"/>
          </a:p>
          <a:p>
            <a:pPr marL="817200" lvl="1" indent="-457200">
              <a:buFont typeface="+mj-lt"/>
              <a:buAutoNum type="arabicPeriod"/>
            </a:pPr>
            <a:r>
              <a:rPr lang="ja-JP" altLang="en-US" dirty="0"/>
              <a:t>それらを組み合わせるとコンピュータができる</a:t>
            </a:r>
            <a:endParaRPr lang="en-US" dirty="0"/>
          </a:p>
        </p:txBody>
      </p:sp>
      <p:sp>
        <p:nvSpPr>
          <p:cNvPr id="2" name="スライド番号プレースホルダー 1">
            <a:extLst>
              <a:ext uri="{FF2B5EF4-FFF2-40B4-BE49-F238E27FC236}">
                <a16:creationId xmlns:a16="http://schemas.microsoft.com/office/drawing/2014/main" id="{D7D9DC5D-B5F2-DA9F-AD9A-37D0BA086279}"/>
              </a:ext>
            </a:extLst>
          </p:cNvPr>
          <p:cNvSpPr>
            <a:spLocks noGrp="1"/>
          </p:cNvSpPr>
          <p:nvPr>
            <p:ph type="sldNum" sz="quarter" idx="4294967295"/>
          </p:nvPr>
        </p:nvSpPr>
        <p:spPr>
          <a:xfrm>
            <a:off x="8424863" y="6308725"/>
            <a:ext cx="719137" cy="549275"/>
          </a:xfrm>
        </p:spPr>
        <p:txBody>
          <a:bodyPr/>
          <a:lstStyle/>
          <a:p>
            <a:fld id="{D2D8002D-B5B0-4BAC-B1F6-782DDCCE6D9C}" type="slidenum">
              <a:rPr kumimoji="1" lang="ja-JP" altLang="en-US" smtClean="0"/>
              <a:pPr/>
              <a:t>35</a:t>
            </a:fld>
            <a:endParaRPr kumimoji="1" lang="ja-JP" altLang="en-US" dirty="0"/>
          </a:p>
        </p:txBody>
      </p:sp>
    </p:spTree>
    <p:extLst>
      <p:ext uri="{BB962C8B-B14F-4D97-AF65-F5344CB8AC3E}">
        <p14:creationId xmlns:p14="http://schemas.microsoft.com/office/powerpoint/2010/main" val="2631460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DF6353-9A4B-4E88-1051-729E69A18D53}"/>
              </a:ext>
            </a:extLst>
          </p:cNvPr>
          <p:cNvSpPr>
            <a:spLocks noGrp="1"/>
          </p:cNvSpPr>
          <p:nvPr>
            <p:ph type="title"/>
          </p:nvPr>
        </p:nvSpPr>
        <p:spPr/>
        <p:txBody>
          <a:bodyPr/>
          <a:lstStyle/>
          <a:p>
            <a:r>
              <a:rPr kumimoji="1" lang="ja-JP" altLang="en-US" dirty="0"/>
              <a:t>リレーがあればプログラムが実行できる</a:t>
            </a:r>
            <a:endParaRPr kumimoji="1" lang="en-US" dirty="0"/>
          </a:p>
        </p:txBody>
      </p:sp>
      <p:sp>
        <p:nvSpPr>
          <p:cNvPr id="3" name="コンテンツ プレースホルダー 2">
            <a:extLst>
              <a:ext uri="{FF2B5EF4-FFF2-40B4-BE49-F238E27FC236}">
                <a16:creationId xmlns:a16="http://schemas.microsoft.com/office/drawing/2014/main" id="{8CE30B8E-8142-3DC6-72B2-E2E71310CA22}"/>
              </a:ext>
            </a:extLst>
          </p:cNvPr>
          <p:cNvSpPr>
            <a:spLocks noGrp="1"/>
          </p:cNvSpPr>
          <p:nvPr>
            <p:ph sz="quarter" idx="10"/>
          </p:nvPr>
        </p:nvSpPr>
        <p:spPr/>
        <p:txBody>
          <a:bodyPr/>
          <a:lstStyle/>
          <a:p>
            <a:r>
              <a:rPr kumimoji="1" lang="ja-JP" altLang="en-US" dirty="0"/>
              <a:t>コンピュータがあれば，プログラムが実行できる</a:t>
            </a:r>
            <a:endParaRPr kumimoji="1" lang="en-US" altLang="ja-JP" dirty="0"/>
          </a:p>
          <a:p>
            <a:pPr marL="817200" lvl="1" indent="-457200">
              <a:buFont typeface="+mj-lt"/>
              <a:buAutoNum type="arabicPeriod"/>
            </a:pPr>
            <a:r>
              <a:rPr kumimoji="1" lang="ja-JP" altLang="en-US" dirty="0"/>
              <a:t>コンピュータは機械語を解釈して実行できる</a:t>
            </a:r>
            <a:endParaRPr kumimoji="1" lang="en-US" altLang="ja-JP" dirty="0"/>
          </a:p>
          <a:p>
            <a:pPr marL="817200" lvl="1" indent="-457200">
              <a:buFont typeface="+mj-lt"/>
              <a:buAutoNum type="arabicPeriod"/>
            </a:pPr>
            <a:r>
              <a:rPr kumimoji="1" lang="ja-JP" altLang="en-US" dirty="0"/>
              <a:t>機械語はアセンブリ言語から変換できる</a:t>
            </a:r>
            <a:endParaRPr kumimoji="1" lang="en-US" altLang="ja-JP" dirty="0"/>
          </a:p>
          <a:p>
            <a:pPr marL="817200" lvl="1" indent="-457200">
              <a:buFont typeface="+mj-lt"/>
              <a:buAutoNum type="arabicPeriod"/>
            </a:pPr>
            <a:r>
              <a:rPr kumimoji="1" lang="ja-JP" altLang="en-US" dirty="0"/>
              <a:t>アセンブリ言語は </a:t>
            </a:r>
            <a:r>
              <a:rPr kumimoji="1" lang="en-US" altLang="ja-JP" dirty="0"/>
              <a:t>C </a:t>
            </a:r>
            <a:r>
              <a:rPr kumimoji="1" lang="ja-JP" altLang="en-US" dirty="0"/>
              <a:t>言語からコンパイルできる</a:t>
            </a:r>
            <a:endParaRPr kumimoji="1" lang="en-US" altLang="ja-JP" dirty="0"/>
          </a:p>
          <a:p>
            <a:r>
              <a:rPr kumimoji="1" lang="ja-JP" altLang="en-US" dirty="0"/>
              <a:t>途中に多数のステップがあるが，まとめると，</a:t>
            </a:r>
            <a:endParaRPr kumimoji="1" lang="en-US" altLang="ja-JP" dirty="0"/>
          </a:p>
          <a:p>
            <a:pPr lvl="1"/>
            <a:r>
              <a:rPr kumimoji="1" lang="ja-JP" altLang="en-US" dirty="0">
                <a:solidFill>
                  <a:schemeClr val="accent5"/>
                </a:solidFill>
              </a:rPr>
              <a:t>リレーがあれば，</a:t>
            </a:r>
            <a:r>
              <a:rPr kumimoji="1" lang="en-US" altLang="ja-JP" dirty="0">
                <a:solidFill>
                  <a:schemeClr val="accent5"/>
                </a:solidFill>
              </a:rPr>
              <a:t>C </a:t>
            </a:r>
            <a:r>
              <a:rPr kumimoji="1" lang="ja-JP" altLang="en-US" dirty="0">
                <a:solidFill>
                  <a:schemeClr val="accent5"/>
                </a:solidFill>
              </a:rPr>
              <a:t>言語のプログラムを実行できる</a:t>
            </a:r>
            <a:endParaRPr kumimoji="1" lang="en-US" dirty="0">
              <a:solidFill>
                <a:schemeClr val="accent5"/>
              </a:solidFill>
            </a:endParaRPr>
          </a:p>
        </p:txBody>
      </p:sp>
    </p:spTree>
    <p:extLst>
      <p:ext uri="{BB962C8B-B14F-4D97-AF65-F5344CB8AC3E}">
        <p14:creationId xmlns:p14="http://schemas.microsoft.com/office/powerpoint/2010/main" val="2438423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48D921-750E-E86A-3624-6989799238AC}"/>
              </a:ext>
            </a:extLst>
          </p:cNvPr>
          <p:cNvSpPr>
            <a:spLocks noGrp="1"/>
          </p:cNvSpPr>
          <p:nvPr>
            <p:ph type="title"/>
          </p:nvPr>
        </p:nvSpPr>
        <p:spPr/>
        <p:txBody>
          <a:bodyPr/>
          <a:lstStyle/>
          <a:p>
            <a:r>
              <a:rPr kumimoji="1" lang="ja-JP" altLang="en-US" dirty="0"/>
              <a:t>つまり，</a:t>
            </a:r>
            <a:endParaRPr kumimoji="1" lang="en-US" dirty="0"/>
          </a:p>
        </p:txBody>
      </p:sp>
      <p:sp>
        <p:nvSpPr>
          <p:cNvPr id="3" name="コンテンツ プレースホルダー 2">
            <a:extLst>
              <a:ext uri="{FF2B5EF4-FFF2-40B4-BE49-F238E27FC236}">
                <a16:creationId xmlns:a16="http://schemas.microsoft.com/office/drawing/2014/main" id="{0C9930CE-86B6-FE67-225C-3AFDA19E5E74}"/>
              </a:ext>
            </a:extLst>
          </p:cNvPr>
          <p:cNvSpPr>
            <a:spLocks noGrp="1"/>
          </p:cNvSpPr>
          <p:nvPr>
            <p:ph sz="quarter" idx="10"/>
          </p:nvPr>
        </p:nvSpPr>
        <p:spPr/>
        <p:txBody>
          <a:bodyPr/>
          <a:lstStyle/>
          <a:p>
            <a:r>
              <a:rPr kumimoji="1" lang="ja-JP" altLang="en-US" b="1" dirty="0">
                <a:solidFill>
                  <a:schemeClr val="accent5"/>
                </a:solidFill>
              </a:rPr>
              <a:t>なんらかの入力に従って </a:t>
            </a:r>
            <a:r>
              <a:rPr kumimoji="1" lang="en-US" altLang="ja-JP" b="1" dirty="0">
                <a:solidFill>
                  <a:schemeClr val="accent5"/>
                </a:solidFill>
              </a:rPr>
              <a:t>ON/OFF </a:t>
            </a:r>
            <a:r>
              <a:rPr kumimoji="1" lang="ja-JP" altLang="en-US" b="1" dirty="0">
                <a:solidFill>
                  <a:schemeClr val="accent5"/>
                </a:solidFill>
              </a:rPr>
              <a:t>できるスイッチがあれば，</a:t>
            </a:r>
            <a:br>
              <a:rPr kumimoji="1" lang="en-US" altLang="ja-JP" b="1" dirty="0">
                <a:solidFill>
                  <a:schemeClr val="accent5"/>
                </a:solidFill>
              </a:rPr>
            </a:br>
            <a:r>
              <a:rPr kumimoji="1" lang="ja-JP" altLang="en-US" b="1" dirty="0">
                <a:solidFill>
                  <a:schemeClr val="accent5"/>
                </a:solidFill>
              </a:rPr>
              <a:t>それでプログラムが実行できるコンピュータが作れる</a:t>
            </a:r>
            <a:endParaRPr kumimoji="1" lang="en-US" altLang="ja-JP" b="1" dirty="0">
              <a:solidFill>
                <a:schemeClr val="accent5"/>
              </a:solidFill>
            </a:endParaRPr>
          </a:p>
          <a:p>
            <a:pPr lvl="1"/>
            <a:endParaRPr lang="en-US" b="1" dirty="0">
              <a:solidFill>
                <a:schemeClr val="accent5"/>
              </a:solidFill>
            </a:endParaRPr>
          </a:p>
          <a:p>
            <a:pPr lvl="1"/>
            <a:r>
              <a:rPr kumimoji="1" lang="ja-JP" altLang="en-US" dirty="0"/>
              <a:t>具体的な回路の組み方は，回路の種別ごとに違う事もある</a:t>
            </a:r>
            <a:endParaRPr kumimoji="1" lang="en-US" altLang="ja-JP" dirty="0"/>
          </a:p>
          <a:p>
            <a:pPr lvl="1"/>
            <a:r>
              <a:rPr kumimoji="1" lang="en-US" altLang="ja-JP" dirty="0"/>
              <a:t>NAND </a:t>
            </a:r>
            <a:r>
              <a:rPr kumimoji="1" lang="ja-JP" altLang="en-US" dirty="0"/>
              <a:t>さえ出来ればこっちのもの</a:t>
            </a:r>
            <a:endParaRPr kumimoji="1" lang="en-US" dirty="0"/>
          </a:p>
        </p:txBody>
      </p:sp>
    </p:spTree>
    <p:extLst>
      <p:ext uri="{BB962C8B-B14F-4D97-AF65-F5344CB8AC3E}">
        <p14:creationId xmlns:p14="http://schemas.microsoft.com/office/powerpoint/2010/main" val="3243719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7D6408-E8C8-F5A9-E727-6DD10B645E9D}"/>
              </a:ext>
            </a:extLst>
          </p:cNvPr>
          <p:cNvSpPr>
            <a:spLocks noGrp="1"/>
          </p:cNvSpPr>
          <p:nvPr>
            <p:ph type="title"/>
          </p:nvPr>
        </p:nvSpPr>
        <p:spPr/>
        <p:txBody>
          <a:bodyPr/>
          <a:lstStyle/>
          <a:p>
            <a:r>
              <a:rPr kumimoji="1" lang="ja-JP" altLang="en-US" dirty="0"/>
              <a:t>余談：いろいろなコンピュータ</a:t>
            </a:r>
            <a:endParaRPr kumimoji="1" lang="en-US" dirty="0"/>
          </a:p>
        </p:txBody>
      </p:sp>
      <p:sp>
        <p:nvSpPr>
          <p:cNvPr id="3" name="コンテンツ プレースホルダー 2">
            <a:extLst>
              <a:ext uri="{FF2B5EF4-FFF2-40B4-BE49-F238E27FC236}">
                <a16:creationId xmlns:a16="http://schemas.microsoft.com/office/drawing/2014/main" id="{12927C11-0443-434C-BB63-79968A1BFAF6}"/>
              </a:ext>
            </a:extLst>
          </p:cNvPr>
          <p:cNvSpPr>
            <a:spLocks noGrp="1"/>
          </p:cNvSpPr>
          <p:nvPr>
            <p:ph sz="quarter" idx="10"/>
          </p:nvPr>
        </p:nvSpPr>
        <p:spPr/>
        <p:txBody>
          <a:bodyPr/>
          <a:lstStyle/>
          <a:p>
            <a:r>
              <a:rPr kumimoji="1" lang="ja-JP" altLang="en-US" dirty="0"/>
              <a:t>なんらかの入力に従って </a:t>
            </a:r>
            <a:r>
              <a:rPr kumimoji="1" lang="en-US" altLang="ja-JP" dirty="0"/>
              <a:t>ON/OFF </a:t>
            </a:r>
            <a:r>
              <a:rPr kumimoji="1" lang="ja-JP" altLang="en-US" dirty="0"/>
              <a:t>できるスイッチさえあれば，</a:t>
            </a:r>
            <a:br>
              <a:rPr kumimoji="1" lang="en-US" altLang="ja-JP" dirty="0"/>
            </a:br>
            <a:r>
              <a:rPr kumimoji="1" lang="ja-JP" altLang="en-US" dirty="0"/>
              <a:t>プログラムが実行できるコンピュータが作れる</a:t>
            </a:r>
            <a:endParaRPr kumimoji="1" lang="en-US" altLang="ja-JP" dirty="0"/>
          </a:p>
          <a:p>
            <a:r>
              <a:rPr kumimoji="1" lang="ja-JP" altLang="en-US" dirty="0"/>
              <a:t>（余談）いろいろなコンピュータ</a:t>
            </a:r>
            <a:endParaRPr kumimoji="1" lang="en-US" altLang="ja-JP" dirty="0"/>
          </a:p>
          <a:p>
            <a:pPr lvl="1"/>
            <a:r>
              <a:rPr kumimoji="1" lang="ja-JP" altLang="en-US" dirty="0"/>
              <a:t>リレー式</a:t>
            </a:r>
            <a:endParaRPr kumimoji="1" lang="en-US" altLang="ja-JP" dirty="0"/>
          </a:p>
          <a:p>
            <a:pPr lvl="1"/>
            <a:r>
              <a:rPr kumimoji="1" lang="ja-JP" altLang="en-US" dirty="0"/>
              <a:t>真空管</a:t>
            </a:r>
            <a:endParaRPr kumimoji="1" lang="en-US" altLang="ja-JP" dirty="0"/>
          </a:p>
          <a:p>
            <a:pPr lvl="1"/>
            <a:r>
              <a:rPr kumimoji="1" lang="ja-JP" altLang="en-US" dirty="0"/>
              <a:t>レッドストーン回路</a:t>
            </a:r>
            <a:endParaRPr kumimoji="1" lang="en-US" dirty="0"/>
          </a:p>
        </p:txBody>
      </p:sp>
    </p:spTree>
    <p:extLst>
      <p:ext uri="{BB962C8B-B14F-4D97-AF65-F5344CB8AC3E}">
        <p14:creationId xmlns:p14="http://schemas.microsoft.com/office/powerpoint/2010/main" val="30439564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BBD364-94F9-86B8-ADBD-D4DF1105544B}"/>
              </a:ext>
            </a:extLst>
          </p:cNvPr>
          <p:cNvSpPr>
            <a:spLocks noGrp="1"/>
          </p:cNvSpPr>
          <p:nvPr>
            <p:ph type="title"/>
          </p:nvPr>
        </p:nvSpPr>
        <p:spPr>
          <a:xfrm>
            <a:off x="611956" y="-5087"/>
            <a:ext cx="8532044" cy="908972"/>
          </a:xfrm>
        </p:spPr>
        <p:txBody>
          <a:bodyPr/>
          <a:lstStyle/>
          <a:p>
            <a:r>
              <a:rPr kumimoji="1" lang="ja-JP" altLang="en-US" dirty="0"/>
              <a:t>リレー式計算機 富士通 </a:t>
            </a:r>
            <a:r>
              <a:rPr kumimoji="1" lang="en-US" altLang="ja-JP" dirty="0"/>
              <a:t>FACOM128B (1956)</a:t>
            </a:r>
            <a:endParaRPr kumimoji="1" lang="en-US" dirty="0"/>
          </a:p>
        </p:txBody>
      </p:sp>
      <p:pic>
        <p:nvPicPr>
          <p:cNvPr id="28674" name="Picture 2" descr="現在でも稼働する「FACOM128B」（池田記念室）">
            <a:extLst>
              <a:ext uri="{FF2B5EF4-FFF2-40B4-BE49-F238E27FC236}">
                <a16:creationId xmlns:a16="http://schemas.microsoft.com/office/drawing/2014/main" id="{815DF229-3220-E3BC-061B-C06CAE48FD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971" y="1628980"/>
            <a:ext cx="5580062" cy="384677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61D630CD-08B8-3C68-8772-34A159DFB1DD}"/>
              </a:ext>
            </a:extLst>
          </p:cNvPr>
          <p:cNvSpPr txBox="1"/>
          <p:nvPr/>
        </p:nvSpPr>
        <p:spPr>
          <a:xfrm>
            <a:off x="1601967" y="5949028"/>
            <a:ext cx="7650085" cy="646331"/>
          </a:xfrm>
          <a:prstGeom prst="rect">
            <a:avLst/>
          </a:prstGeom>
          <a:noFill/>
        </p:spPr>
        <p:txBody>
          <a:bodyPr wrap="square">
            <a:spAutoFit/>
          </a:bodyPr>
          <a:lstStyle/>
          <a:p>
            <a:r>
              <a:rPr lang="ja-JP" altLang="en-US" dirty="0"/>
              <a:t>画像は </a:t>
            </a:r>
            <a:r>
              <a:rPr lang="en-US" altLang="ja-JP" dirty="0">
                <a:hlinkClick r:id="rId3"/>
              </a:rPr>
              <a:t>https://pr.fujitsu.com/jp/news/2018/08/21.html</a:t>
            </a:r>
            <a:r>
              <a:rPr lang="en-US" altLang="ja-JP" dirty="0"/>
              <a:t> </a:t>
            </a:r>
            <a:r>
              <a:rPr lang="ja-JP" altLang="en-US" dirty="0"/>
              <a:t>より</a:t>
            </a:r>
            <a:endParaRPr lang="en-US" altLang="ja-JP" dirty="0"/>
          </a:p>
          <a:p>
            <a:endParaRPr lang="en-US" dirty="0"/>
          </a:p>
        </p:txBody>
      </p:sp>
    </p:spTree>
    <p:extLst>
      <p:ext uri="{BB962C8B-B14F-4D97-AF65-F5344CB8AC3E}">
        <p14:creationId xmlns:p14="http://schemas.microsoft.com/office/powerpoint/2010/main" val="761087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F251229-051B-3D76-6D82-1969A2E93664}"/>
              </a:ext>
            </a:extLst>
          </p:cNvPr>
          <p:cNvSpPr>
            <a:spLocks noGrp="1"/>
          </p:cNvSpPr>
          <p:nvPr>
            <p:ph type="title"/>
          </p:nvPr>
        </p:nvSpPr>
        <p:spPr/>
        <p:txBody>
          <a:bodyPr/>
          <a:lstStyle/>
          <a:p>
            <a:r>
              <a:rPr lang="ja-JP" altLang="en-US" dirty="0"/>
              <a:t>課題３</a:t>
            </a:r>
            <a:endParaRPr lang="en-US" dirty="0"/>
          </a:p>
        </p:txBody>
      </p:sp>
      <p:sp>
        <p:nvSpPr>
          <p:cNvPr id="7" name="コンテンツ プレースホルダー 2">
            <a:extLst>
              <a:ext uri="{FF2B5EF4-FFF2-40B4-BE49-F238E27FC236}">
                <a16:creationId xmlns:a16="http://schemas.microsoft.com/office/drawing/2014/main" id="{E21D1133-FC57-F955-23BE-11C267021F5C}"/>
              </a:ext>
            </a:extLst>
          </p:cNvPr>
          <p:cNvSpPr>
            <a:spLocks noGrp="1"/>
          </p:cNvSpPr>
          <p:nvPr>
            <p:ph sz="quarter" idx="10"/>
          </p:nvPr>
        </p:nvSpPr>
        <p:spPr/>
        <p:txBody>
          <a:bodyPr/>
          <a:lstStyle/>
          <a:p>
            <a:r>
              <a:rPr lang="ja-JP" altLang="en-US" dirty="0"/>
              <a:t>以下の２進数を１６進数で表記せよ</a:t>
            </a:r>
            <a:endParaRPr lang="en-US" altLang="ja-JP" dirty="0"/>
          </a:p>
          <a:p>
            <a:pPr lvl="1"/>
            <a:r>
              <a:rPr lang="en-US" altLang="ja-JP" dirty="0"/>
              <a:t>(3) 0b111010 </a:t>
            </a:r>
          </a:p>
          <a:p>
            <a:pPr lvl="2"/>
            <a:r>
              <a:rPr lang="en-US" altLang="ja-JP" dirty="0"/>
              <a:t>0x3a</a:t>
            </a:r>
          </a:p>
          <a:p>
            <a:pPr lvl="1"/>
            <a:r>
              <a:rPr lang="en-US" altLang="ja-JP" dirty="0"/>
              <a:t>(4) 0b111111111111 </a:t>
            </a:r>
          </a:p>
          <a:p>
            <a:pPr lvl="2"/>
            <a:r>
              <a:rPr lang="en-US" altLang="ja-JP" dirty="0"/>
              <a:t>0xfff</a:t>
            </a:r>
          </a:p>
          <a:p>
            <a:r>
              <a:rPr lang="ja-JP" altLang="en-US" dirty="0"/>
              <a:t>以下の演算を行え</a:t>
            </a:r>
            <a:endParaRPr lang="en-US" altLang="ja-JP" dirty="0"/>
          </a:p>
          <a:p>
            <a:pPr lvl="1"/>
            <a:r>
              <a:rPr lang="en-US" altLang="ja-JP" dirty="0"/>
              <a:t>(5) 0b10110110 / 0b10 (</a:t>
            </a:r>
            <a:r>
              <a:rPr lang="ja-JP" altLang="en-US" dirty="0"/>
              <a:t>「</a:t>
            </a:r>
            <a:r>
              <a:rPr lang="en-US" altLang="ja-JP" dirty="0"/>
              <a:t>/</a:t>
            </a:r>
            <a:r>
              <a:rPr lang="ja-JP" altLang="en-US" dirty="0"/>
              <a:t>」</a:t>
            </a:r>
            <a:r>
              <a:rPr lang="en-US" altLang="ja-JP" dirty="0"/>
              <a:t> </a:t>
            </a:r>
            <a:r>
              <a:rPr lang="ja-JP" altLang="en-US" dirty="0"/>
              <a:t>は割り算</a:t>
            </a:r>
            <a:r>
              <a:rPr lang="en-US" altLang="ja-JP" dirty="0"/>
              <a:t>)</a:t>
            </a:r>
          </a:p>
          <a:p>
            <a:pPr lvl="2"/>
            <a:r>
              <a:rPr lang="en-US" altLang="ja-JP" dirty="0"/>
              <a:t>0b101 1011</a:t>
            </a:r>
          </a:p>
          <a:p>
            <a:pPr lvl="2"/>
            <a:r>
              <a:rPr lang="en-US" altLang="ja-JP" dirty="0"/>
              <a:t>10</a:t>
            </a:r>
            <a:r>
              <a:rPr lang="ja-JP" altLang="en-US" dirty="0"/>
              <a:t>進に変換して普通に割り算して戻す等してもよいが，</a:t>
            </a:r>
            <a:br>
              <a:rPr lang="en-US" altLang="ja-JP" dirty="0"/>
            </a:br>
            <a:r>
              <a:rPr lang="en-US" altLang="ja-JP" dirty="0"/>
              <a:t>0b10 </a:t>
            </a:r>
            <a:r>
              <a:rPr lang="ja-JP" altLang="en-US" dirty="0"/>
              <a:t>は </a:t>
            </a:r>
            <a:r>
              <a:rPr lang="en-US" altLang="ja-JP" dirty="0"/>
              <a:t>2 </a:t>
            </a:r>
            <a:r>
              <a:rPr lang="ja-JP" altLang="en-US" dirty="0"/>
              <a:t>なので，</a:t>
            </a:r>
            <a:r>
              <a:rPr lang="en-US" altLang="ja-JP" dirty="0"/>
              <a:t>/ 2 </a:t>
            </a:r>
            <a:r>
              <a:rPr lang="ja-JP" altLang="en-US" dirty="0"/>
              <a:t>は２進数だと右に一桁ずらす事に相当</a:t>
            </a:r>
            <a:endParaRPr lang="en-US" altLang="ja-JP" dirty="0"/>
          </a:p>
        </p:txBody>
      </p:sp>
      <p:sp>
        <p:nvSpPr>
          <p:cNvPr id="2" name="スライド番号プレースホルダー 1">
            <a:extLst>
              <a:ext uri="{FF2B5EF4-FFF2-40B4-BE49-F238E27FC236}">
                <a16:creationId xmlns:a16="http://schemas.microsoft.com/office/drawing/2014/main" id="{40B77A9A-899F-2270-7269-9E9BA0B25E86}"/>
              </a:ext>
            </a:extLst>
          </p:cNvPr>
          <p:cNvSpPr>
            <a:spLocks noGrp="1"/>
          </p:cNvSpPr>
          <p:nvPr>
            <p:ph type="sldNum" sz="quarter" idx="4294967295"/>
          </p:nvPr>
        </p:nvSpPr>
        <p:spPr>
          <a:xfrm>
            <a:off x="8424863" y="6308725"/>
            <a:ext cx="719137" cy="549275"/>
          </a:xfrm>
        </p:spPr>
        <p:txBody>
          <a:bodyPr/>
          <a:lstStyle/>
          <a:p>
            <a:fld id="{D2D8002D-B5B0-4BAC-B1F6-782DDCCE6D9C}" type="slidenum">
              <a:rPr kumimoji="1" lang="ja-JP" altLang="en-US" smtClean="0"/>
              <a:pPr/>
              <a:t>4</a:t>
            </a:fld>
            <a:endParaRPr kumimoji="1" lang="ja-JP" altLang="en-US" dirty="0"/>
          </a:p>
        </p:txBody>
      </p:sp>
    </p:spTree>
    <p:extLst>
      <p:ext uri="{BB962C8B-B14F-4D97-AF65-F5344CB8AC3E}">
        <p14:creationId xmlns:p14="http://schemas.microsoft.com/office/powerpoint/2010/main" val="32081066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14724B-30AA-344A-14D3-CE865807F5A4}"/>
              </a:ext>
            </a:extLst>
          </p:cNvPr>
          <p:cNvSpPr>
            <a:spLocks noGrp="1"/>
          </p:cNvSpPr>
          <p:nvPr>
            <p:ph type="title"/>
          </p:nvPr>
        </p:nvSpPr>
        <p:spPr/>
        <p:txBody>
          <a:bodyPr/>
          <a:lstStyle/>
          <a:p>
            <a:r>
              <a:rPr kumimoji="1" lang="ja-JP" altLang="en-US" dirty="0"/>
              <a:t>真空管（三極管）</a:t>
            </a:r>
            <a:endParaRPr kumimoji="1" lang="en-US" dirty="0"/>
          </a:p>
        </p:txBody>
      </p:sp>
      <p:sp>
        <p:nvSpPr>
          <p:cNvPr id="3" name="コンテンツ プレースホルダー 2">
            <a:extLst>
              <a:ext uri="{FF2B5EF4-FFF2-40B4-BE49-F238E27FC236}">
                <a16:creationId xmlns:a16="http://schemas.microsoft.com/office/drawing/2014/main" id="{28FDF9AE-FE2C-50D4-5264-356FC112DD77}"/>
              </a:ext>
            </a:extLst>
          </p:cNvPr>
          <p:cNvSpPr>
            <a:spLocks noGrp="1"/>
          </p:cNvSpPr>
          <p:nvPr>
            <p:ph sz="quarter" idx="10"/>
          </p:nvPr>
        </p:nvSpPr>
        <p:spPr>
          <a:xfrm>
            <a:off x="611956" y="1088974"/>
            <a:ext cx="8280092" cy="900010"/>
          </a:xfrm>
        </p:spPr>
        <p:txBody>
          <a:bodyPr/>
          <a:lstStyle/>
          <a:p>
            <a:r>
              <a:rPr kumimoji="1" lang="ja-JP" altLang="en-US" dirty="0"/>
              <a:t>電球にカソードとグリッド，プレートなどの電極を追加したもの</a:t>
            </a:r>
            <a:endParaRPr kumimoji="1" lang="en-US" dirty="0"/>
          </a:p>
        </p:txBody>
      </p:sp>
      <p:sp>
        <p:nvSpPr>
          <p:cNvPr id="4" name="楕円 3">
            <a:extLst>
              <a:ext uri="{FF2B5EF4-FFF2-40B4-BE49-F238E27FC236}">
                <a16:creationId xmlns:a16="http://schemas.microsoft.com/office/drawing/2014/main" id="{39394E1B-9C93-F0C9-6FF8-BF0858031730}"/>
              </a:ext>
            </a:extLst>
          </p:cNvPr>
          <p:cNvSpPr/>
          <p:nvPr/>
        </p:nvSpPr>
        <p:spPr bwMode="auto">
          <a:xfrm>
            <a:off x="6192019" y="3248998"/>
            <a:ext cx="1260014" cy="1260014"/>
          </a:xfrm>
          <a:prstGeom prst="ellipse">
            <a:avLst/>
          </a:prstGeom>
          <a:ln>
            <a:headEnd/>
            <a:tailEnd type="triangle" w="sm"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pic>
        <p:nvPicPr>
          <p:cNvPr id="2050" name="Picture 2" descr="undefined">
            <a:extLst>
              <a:ext uri="{FF2B5EF4-FFF2-40B4-BE49-F238E27FC236}">
                <a16:creationId xmlns:a16="http://schemas.microsoft.com/office/drawing/2014/main" id="{A04C1AAC-4A16-6AAE-A64B-46B562D0686A}"/>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671990" y="1898983"/>
            <a:ext cx="1142861" cy="351900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01C2E457-8E8A-88C5-CDFD-C4F42641BAB8}"/>
              </a:ext>
            </a:extLst>
          </p:cNvPr>
          <p:cNvSpPr txBox="1"/>
          <p:nvPr/>
        </p:nvSpPr>
        <p:spPr>
          <a:xfrm>
            <a:off x="611956" y="5769026"/>
            <a:ext cx="5310059" cy="738664"/>
          </a:xfrm>
          <a:prstGeom prst="rect">
            <a:avLst/>
          </a:prstGeom>
          <a:noFill/>
        </p:spPr>
        <p:txBody>
          <a:bodyPr wrap="square">
            <a:spAutoFit/>
          </a:bodyPr>
          <a:lstStyle/>
          <a:p>
            <a:r>
              <a:rPr lang="ja-JP" altLang="en-US" sz="1400" dirty="0">
                <a:solidFill>
                  <a:schemeClr val="tx1">
                    <a:lumMod val="75000"/>
                    <a:lumOff val="25000"/>
                  </a:schemeClr>
                </a:solidFill>
              </a:rPr>
              <a:t>画像は </a:t>
            </a:r>
            <a:r>
              <a:rPr lang="en-US" altLang="ja-JP" sz="1400" dirty="0">
                <a:solidFill>
                  <a:schemeClr val="tx1">
                    <a:lumMod val="75000"/>
                    <a:lumOff val="25000"/>
                  </a:schemeClr>
                </a:solidFill>
                <a:hlinkClick r:id="rId3">
                  <a:extLst>
                    <a:ext uri="{A12FA001-AC4F-418D-AE19-62706E023703}">
                      <ahyp:hlinkClr xmlns:ahyp="http://schemas.microsoft.com/office/drawing/2018/hyperlinkcolor" val="tx"/>
                    </a:ext>
                  </a:extLst>
                </a:hlinkClick>
              </a:rPr>
              <a:t>https://en.wikipedia.org/wiki/Triode</a:t>
            </a:r>
            <a:r>
              <a:rPr lang="en-US" altLang="ja-JP" sz="1400" dirty="0">
                <a:solidFill>
                  <a:schemeClr val="tx1">
                    <a:lumMod val="75000"/>
                    <a:lumOff val="25000"/>
                  </a:schemeClr>
                </a:solidFill>
              </a:rPr>
              <a:t> </a:t>
            </a:r>
            <a:r>
              <a:rPr lang="ja-JP" altLang="en-US" sz="1400" dirty="0">
                <a:solidFill>
                  <a:schemeClr val="tx1">
                    <a:lumMod val="75000"/>
                    <a:lumOff val="25000"/>
                  </a:schemeClr>
                </a:solidFill>
              </a:rPr>
              <a:t>より</a:t>
            </a:r>
            <a:endParaRPr lang="en-US" altLang="ja-JP" sz="1400" dirty="0">
              <a:solidFill>
                <a:schemeClr val="tx1">
                  <a:lumMod val="75000"/>
                  <a:lumOff val="25000"/>
                </a:schemeClr>
              </a:solidFill>
            </a:endParaRPr>
          </a:p>
          <a:p>
            <a:r>
              <a:rPr lang="en-US" altLang="ja-JP" sz="1400" b="0" i="0" dirty="0">
                <a:solidFill>
                  <a:schemeClr val="tx1">
                    <a:lumMod val="75000"/>
                    <a:lumOff val="25000"/>
                  </a:schemeClr>
                </a:solidFill>
                <a:effectLst/>
                <a:latin typeface="Arial" panose="020B0604020202020204" pitchFamily="34" charset="0"/>
              </a:rPr>
              <a:t>De Forest </a:t>
            </a:r>
            <a:r>
              <a:rPr lang="en-US" altLang="ja-JP" sz="1400" b="0" i="0" dirty="0" err="1">
                <a:solidFill>
                  <a:schemeClr val="tx1">
                    <a:lumMod val="75000"/>
                    <a:lumOff val="25000"/>
                  </a:schemeClr>
                </a:solidFill>
                <a:effectLst/>
                <a:latin typeface="Arial" panose="020B0604020202020204" pitchFamily="34" charset="0"/>
              </a:rPr>
              <a:t>Audion</a:t>
            </a:r>
            <a:r>
              <a:rPr lang="en-US" altLang="ja-JP" sz="1400" b="0" i="0" dirty="0">
                <a:solidFill>
                  <a:schemeClr val="tx1">
                    <a:lumMod val="75000"/>
                    <a:lumOff val="25000"/>
                  </a:schemeClr>
                </a:solidFill>
                <a:effectLst/>
                <a:latin typeface="Arial" panose="020B0604020202020204" pitchFamily="34" charset="0"/>
              </a:rPr>
              <a:t> tube </a:t>
            </a:r>
            <a:r>
              <a:rPr lang="ja-JP" altLang="en-US" sz="1400" b="0" i="0" dirty="0">
                <a:solidFill>
                  <a:schemeClr val="tx1">
                    <a:lumMod val="75000"/>
                    <a:lumOff val="25000"/>
                  </a:schemeClr>
                </a:solidFill>
                <a:effectLst/>
                <a:latin typeface="Arial" panose="020B0604020202020204" pitchFamily="34" charset="0"/>
              </a:rPr>
              <a:t>と </a:t>
            </a:r>
            <a:r>
              <a:rPr lang="en-US" altLang="ja-JP" sz="1400" b="0" i="0" dirty="0" err="1">
                <a:solidFill>
                  <a:schemeClr val="tx1">
                    <a:lumMod val="75000"/>
                    <a:lumOff val="25000"/>
                  </a:schemeClr>
                </a:solidFill>
                <a:effectLst/>
                <a:latin typeface="Arial" panose="020B0604020202020204" pitchFamily="34" charset="0"/>
              </a:rPr>
              <a:t>Lieben</a:t>
            </a:r>
            <a:r>
              <a:rPr lang="en-US" altLang="ja-JP" sz="1400" b="0" i="0" dirty="0">
                <a:solidFill>
                  <a:schemeClr val="tx1">
                    <a:lumMod val="75000"/>
                    <a:lumOff val="25000"/>
                  </a:schemeClr>
                </a:solidFill>
                <a:effectLst/>
                <a:latin typeface="Arial" panose="020B0604020202020204" pitchFamily="34" charset="0"/>
              </a:rPr>
              <a:t>-Reisz tube </a:t>
            </a:r>
            <a:br>
              <a:rPr lang="en-US" altLang="ja-JP" sz="1400" b="0" i="0" dirty="0">
                <a:solidFill>
                  <a:schemeClr val="tx1">
                    <a:lumMod val="75000"/>
                    <a:lumOff val="25000"/>
                  </a:schemeClr>
                </a:solidFill>
                <a:effectLst/>
                <a:latin typeface="Arial" panose="020B0604020202020204" pitchFamily="34" charset="0"/>
              </a:rPr>
            </a:br>
            <a:r>
              <a:rPr lang="en-US" altLang="ja-JP" sz="1400" b="0" i="0" dirty="0">
                <a:solidFill>
                  <a:schemeClr val="tx1">
                    <a:lumMod val="75000"/>
                    <a:lumOff val="25000"/>
                  </a:schemeClr>
                </a:solidFill>
                <a:effectLst/>
                <a:latin typeface="Arial" panose="020B0604020202020204" pitchFamily="34" charset="0"/>
              </a:rPr>
              <a:t>1900 </a:t>
            </a:r>
            <a:r>
              <a:rPr lang="ja-JP" altLang="en-US" sz="1400" b="0" i="0" dirty="0">
                <a:solidFill>
                  <a:schemeClr val="tx1">
                    <a:lumMod val="75000"/>
                    <a:lumOff val="25000"/>
                  </a:schemeClr>
                </a:solidFill>
                <a:effectLst/>
                <a:latin typeface="Arial" panose="020B0604020202020204" pitchFamily="34" charset="0"/>
              </a:rPr>
              <a:t>年過ぎの発明</a:t>
            </a:r>
            <a:endParaRPr lang="en-US" altLang="ja-JP" sz="1400" dirty="0">
              <a:solidFill>
                <a:schemeClr val="tx1">
                  <a:lumMod val="75000"/>
                  <a:lumOff val="25000"/>
                </a:schemeClr>
              </a:solidFill>
            </a:endParaRPr>
          </a:p>
        </p:txBody>
      </p:sp>
      <p:cxnSp>
        <p:nvCxnSpPr>
          <p:cNvPr id="8" name="直線コネクタ 7">
            <a:extLst>
              <a:ext uri="{FF2B5EF4-FFF2-40B4-BE49-F238E27FC236}">
                <a16:creationId xmlns:a16="http://schemas.microsoft.com/office/drawing/2014/main" id="{39160491-C71D-5E59-EA26-91D9B52C3CA8}"/>
              </a:ext>
            </a:extLst>
          </p:cNvPr>
          <p:cNvCxnSpPr>
            <a:cxnSpLocks/>
          </p:cNvCxnSpPr>
          <p:nvPr/>
        </p:nvCxnSpPr>
        <p:spPr bwMode="auto">
          <a:xfrm>
            <a:off x="6462021" y="3969006"/>
            <a:ext cx="720008"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0" name="直線コネクタ 9">
            <a:extLst>
              <a:ext uri="{FF2B5EF4-FFF2-40B4-BE49-F238E27FC236}">
                <a16:creationId xmlns:a16="http://schemas.microsoft.com/office/drawing/2014/main" id="{50D41FF3-3967-5CE6-B0FA-9A0E277DE8BF}"/>
              </a:ext>
            </a:extLst>
          </p:cNvPr>
          <p:cNvCxnSpPr>
            <a:cxnSpLocks/>
          </p:cNvCxnSpPr>
          <p:nvPr/>
        </p:nvCxnSpPr>
        <p:spPr bwMode="auto">
          <a:xfrm flipV="1">
            <a:off x="6462021" y="3969006"/>
            <a:ext cx="0" cy="90001"/>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3" name="直線コネクタ 12">
            <a:extLst>
              <a:ext uri="{FF2B5EF4-FFF2-40B4-BE49-F238E27FC236}">
                <a16:creationId xmlns:a16="http://schemas.microsoft.com/office/drawing/2014/main" id="{695BE07C-BB2E-B8EA-2E3A-6D5CD30970E1}"/>
              </a:ext>
            </a:extLst>
          </p:cNvPr>
          <p:cNvCxnSpPr>
            <a:cxnSpLocks/>
          </p:cNvCxnSpPr>
          <p:nvPr/>
        </p:nvCxnSpPr>
        <p:spPr bwMode="auto">
          <a:xfrm flipV="1">
            <a:off x="7182029" y="3969006"/>
            <a:ext cx="0" cy="90001"/>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4" name="直線コネクタ 13">
            <a:extLst>
              <a:ext uri="{FF2B5EF4-FFF2-40B4-BE49-F238E27FC236}">
                <a16:creationId xmlns:a16="http://schemas.microsoft.com/office/drawing/2014/main" id="{D3BA62D9-6870-E648-798F-F2314D2DD5C4}"/>
              </a:ext>
            </a:extLst>
          </p:cNvPr>
          <p:cNvCxnSpPr>
            <a:cxnSpLocks/>
          </p:cNvCxnSpPr>
          <p:nvPr/>
        </p:nvCxnSpPr>
        <p:spPr bwMode="auto">
          <a:xfrm>
            <a:off x="7092028" y="3789004"/>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6" name="直線コネクタ 15">
            <a:extLst>
              <a:ext uri="{FF2B5EF4-FFF2-40B4-BE49-F238E27FC236}">
                <a16:creationId xmlns:a16="http://schemas.microsoft.com/office/drawing/2014/main" id="{1ED418AF-AD75-ED9D-FFAC-773FB4731659}"/>
              </a:ext>
            </a:extLst>
          </p:cNvPr>
          <p:cNvCxnSpPr>
            <a:cxnSpLocks/>
          </p:cNvCxnSpPr>
          <p:nvPr/>
        </p:nvCxnSpPr>
        <p:spPr bwMode="auto">
          <a:xfrm>
            <a:off x="6912026" y="3789004"/>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7" name="直線コネクタ 16">
            <a:extLst>
              <a:ext uri="{FF2B5EF4-FFF2-40B4-BE49-F238E27FC236}">
                <a16:creationId xmlns:a16="http://schemas.microsoft.com/office/drawing/2014/main" id="{791DFD4F-2A13-12B1-B05D-C79D225A4E31}"/>
              </a:ext>
            </a:extLst>
          </p:cNvPr>
          <p:cNvCxnSpPr>
            <a:cxnSpLocks/>
          </p:cNvCxnSpPr>
          <p:nvPr/>
        </p:nvCxnSpPr>
        <p:spPr bwMode="auto">
          <a:xfrm>
            <a:off x="6732024" y="3789004"/>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8" name="直線コネクタ 17">
            <a:extLst>
              <a:ext uri="{FF2B5EF4-FFF2-40B4-BE49-F238E27FC236}">
                <a16:creationId xmlns:a16="http://schemas.microsoft.com/office/drawing/2014/main" id="{A3EA0A3D-7ACD-D5CF-0571-57FEE70C643E}"/>
              </a:ext>
            </a:extLst>
          </p:cNvPr>
          <p:cNvCxnSpPr>
            <a:cxnSpLocks/>
          </p:cNvCxnSpPr>
          <p:nvPr/>
        </p:nvCxnSpPr>
        <p:spPr bwMode="auto">
          <a:xfrm>
            <a:off x="6552022" y="3789004"/>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22" name="直線コネクタ 21">
            <a:extLst>
              <a:ext uri="{FF2B5EF4-FFF2-40B4-BE49-F238E27FC236}">
                <a16:creationId xmlns:a16="http://schemas.microsoft.com/office/drawing/2014/main" id="{CDC78133-ED19-9CA4-6BFA-D43BEB7D7DD7}"/>
              </a:ext>
            </a:extLst>
          </p:cNvPr>
          <p:cNvCxnSpPr>
            <a:cxnSpLocks/>
          </p:cNvCxnSpPr>
          <p:nvPr/>
        </p:nvCxnSpPr>
        <p:spPr bwMode="auto">
          <a:xfrm flipV="1">
            <a:off x="6642023" y="4059007"/>
            <a:ext cx="180002" cy="180002"/>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25" name="直線コネクタ 24">
            <a:extLst>
              <a:ext uri="{FF2B5EF4-FFF2-40B4-BE49-F238E27FC236}">
                <a16:creationId xmlns:a16="http://schemas.microsoft.com/office/drawing/2014/main" id="{5A7AE018-AA41-D25F-56CB-D1BCD4AEFDD1}"/>
              </a:ext>
            </a:extLst>
          </p:cNvPr>
          <p:cNvCxnSpPr>
            <a:cxnSpLocks/>
          </p:cNvCxnSpPr>
          <p:nvPr/>
        </p:nvCxnSpPr>
        <p:spPr bwMode="auto">
          <a:xfrm>
            <a:off x="6822025" y="4059007"/>
            <a:ext cx="180002" cy="180002"/>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28" name="直線コネクタ 27">
            <a:extLst>
              <a:ext uri="{FF2B5EF4-FFF2-40B4-BE49-F238E27FC236}">
                <a16:creationId xmlns:a16="http://schemas.microsoft.com/office/drawing/2014/main" id="{0DEF974A-A3DE-F912-EDB3-B3407C3EB68B}"/>
              </a:ext>
            </a:extLst>
          </p:cNvPr>
          <p:cNvCxnSpPr>
            <a:cxnSpLocks/>
          </p:cNvCxnSpPr>
          <p:nvPr/>
        </p:nvCxnSpPr>
        <p:spPr bwMode="auto">
          <a:xfrm>
            <a:off x="6462021" y="3609002"/>
            <a:ext cx="720008"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29" name="直線コネクタ 28">
            <a:extLst>
              <a:ext uri="{FF2B5EF4-FFF2-40B4-BE49-F238E27FC236}">
                <a16:creationId xmlns:a16="http://schemas.microsoft.com/office/drawing/2014/main" id="{E03B0ED5-6CDB-CCEB-D4EC-7B7AC418A7BC}"/>
              </a:ext>
            </a:extLst>
          </p:cNvPr>
          <p:cNvCxnSpPr>
            <a:cxnSpLocks/>
          </p:cNvCxnSpPr>
          <p:nvPr/>
        </p:nvCxnSpPr>
        <p:spPr bwMode="auto">
          <a:xfrm>
            <a:off x="5832014" y="3789004"/>
            <a:ext cx="720008" cy="0"/>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30" name="直線コネクタ 29">
            <a:extLst>
              <a:ext uri="{FF2B5EF4-FFF2-40B4-BE49-F238E27FC236}">
                <a16:creationId xmlns:a16="http://schemas.microsoft.com/office/drawing/2014/main" id="{2441B73F-667A-C20D-7689-61FC07EA47F8}"/>
              </a:ext>
            </a:extLst>
          </p:cNvPr>
          <p:cNvCxnSpPr>
            <a:cxnSpLocks/>
          </p:cNvCxnSpPr>
          <p:nvPr/>
        </p:nvCxnSpPr>
        <p:spPr bwMode="auto">
          <a:xfrm flipV="1">
            <a:off x="6822025" y="3068996"/>
            <a:ext cx="0" cy="540006"/>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32" name="直線コネクタ 31">
            <a:extLst>
              <a:ext uri="{FF2B5EF4-FFF2-40B4-BE49-F238E27FC236}">
                <a16:creationId xmlns:a16="http://schemas.microsoft.com/office/drawing/2014/main" id="{D9C688C6-B45D-782B-69F8-70700C4A7D23}"/>
              </a:ext>
            </a:extLst>
          </p:cNvPr>
          <p:cNvCxnSpPr>
            <a:cxnSpLocks/>
          </p:cNvCxnSpPr>
          <p:nvPr/>
        </p:nvCxnSpPr>
        <p:spPr bwMode="auto">
          <a:xfrm flipV="1">
            <a:off x="6642023" y="4239009"/>
            <a:ext cx="0" cy="540006"/>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33" name="直線コネクタ 32">
            <a:extLst>
              <a:ext uri="{FF2B5EF4-FFF2-40B4-BE49-F238E27FC236}">
                <a16:creationId xmlns:a16="http://schemas.microsoft.com/office/drawing/2014/main" id="{F2D20371-79DC-3D61-26E0-131EE3E83AA6}"/>
              </a:ext>
            </a:extLst>
          </p:cNvPr>
          <p:cNvCxnSpPr>
            <a:cxnSpLocks/>
          </p:cNvCxnSpPr>
          <p:nvPr/>
        </p:nvCxnSpPr>
        <p:spPr bwMode="auto">
          <a:xfrm flipV="1">
            <a:off x="7002027" y="4239009"/>
            <a:ext cx="0" cy="540006"/>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35" name="直線コネクタ 34">
            <a:extLst>
              <a:ext uri="{FF2B5EF4-FFF2-40B4-BE49-F238E27FC236}">
                <a16:creationId xmlns:a16="http://schemas.microsoft.com/office/drawing/2014/main" id="{3F722863-93FD-AA45-E9B0-57A3C2B65BD4}"/>
              </a:ext>
            </a:extLst>
          </p:cNvPr>
          <p:cNvCxnSpPr>
            <a:cxnSpLocks/>
          </p:cNvCxnSpPr>
          <p:nvPr/>
        </p:nvCxnSpPr>
        <p:spPr bwMode="auto">
          <a:xfrm flipV="1">
            <a:off x="6462021" y="4059007"/>
            <a:ext cx="0" cy="720008"/>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sp>
        <p:nvSpPr>
          <p:cNvPr id="37" name="Rectangle 93">
            <a:extLst>
              <a:ext uri="{FF2B5EF4-FFF2-40B4-BE49-F238E27FC236}">
                <a16:creationId xmlns:a16="http://schemas.microsoft.com/office/drawing/2014/main" id="{2F5DC869-19F2-8204-79D7-637DAC24868F}"/>
              </a:ext>
            </a:extLst>
          </p:cNvPr>
          <p:cNvSpPr>
            <a:spLocks noChangeArrowheads="1"/>
          </p:cNvSpPr>
          <p:nvPr/>
        </p:nvSpPr>
        <p:spPr bwMode="auto">
          <a:xfrm>
            <a:off x="6822025" y="2798993"/>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Plate (anode)</a:t>
            </a:r>
          </a:p>
        </p:txBody>
      </p:sp>
      <p:sp>
        <p:nvSpPr>
          <p:cNvPr id="38" name="Rectangle 93">
            <a:extLst>
              <a:ext uri="{FF2B5EF4-FFF2-40B4-BE49-F238E27FC236}">
                <a16:creationId xmlns:a16="http://schemas.microsoft.com/office/drawing/2014/main" id="{95155F01-F072-5F10-5E8E-4D8A5BAFCCFD}"/>
              </a:ext>
            </a:extLst>
          </p:cNvPr>
          <p:cNvSpPr>
            <a:spLocks noChangeArrowheads="1"/>
          </p:cNvSpPr>
          <p:nvPr/>
        </p:nvSpPr>
        <p:spPr bwMode="auto">
          <a:xfrm>
            <a:off x="5292008"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Grid</a:t>
            </a:r>
          </a:p>
        </p:txBody>
      </p:sp>
      <p:sp>
        <p:nvSpPr>
          <p:cNvPr id="39" name="Rectangle 93">
            <a:extLst>
              <a:ext uri="{FF2B5EF4-FFF2-40B4-BE49-F238E27FC236}">
                <a16:creationId xmlns:a16="http://schemas.microsoft.com/office/drawing/2014/main" id="{7EA9552E-EF68-CFCF-D91C-44B02B9B18CE}"/>
              </a:ext>
            </a:extLst>
          </p:cNvPr>
          <p:cNvSpPr>
            <a:spLocks noChangeArrowheads="1"/>
          </p:cNvSpPr>
          <p:nvPr/>
        </p:nvSpPr>
        <p:spPr bwMode="auto">
          <a:xfrm>
            <a:off x="7002027" y="441901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Heater</a:t>
            </a:r>
          </a:p>
        </p:txBody>
      </p:sp>
      <p:sp>
        <p:nvSpPr>
          <p:cNvPr id="40" name="Rectangle 93">
            <a:extLst>
              <a:ext uri="{FF2B5EF4-FFF2-40B4-BE49-F238E27FC236}">
                <a16:creationId xmlns:a16="http://schemas.microsoft.com/office/drawing/2014/main" id="{21257B0F-A9E1-FB2D-02FA-465265D69E06}"/>
              </a:ext>
            </a:extLst>
          </p:cNvPr>
          <p:cNvSpPr>
            <a:spLocks noChangeArrowheads="1"/>
          </p:cNvSpPr>
          <p:nvPr/>
        </p:nvSpPr>
        <p:spPr bwMode="auto">
          <a:xfrm>
            <a:off x="5472010" y="441901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Cathode</a:t>
            </a:r>
          </a:p>
        </p:txBody>
      </p:sp>
      <p:pic>
        <p:nvPicPr>
          <p:cNvPr id="2052" name="Picture 4" descr="undefined">
            <a:extLst>
              <a:ext uri="{FF2B5EF4-FFF2-40B4-BE49-F238E27FC236}">
                <a16:creationId xmlns:a16="http://schemas.microsoft.com/office/drawing/2014/main" id="{D1F6FCD5-ED27-EF77-37C0-7D5AA6793D94}"/>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241963" y="3158997"/>
            <a:ext cx="1710019" cy="1172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3395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CD660D-2F02-2611-DF3D-F83A6880E053}"/>
              </a:ext>
            </a:extLst>
          </p:cNvPr>
          <p:cNvSpPr>
            <a:spLocks noGrp="1"/>
          </p:cNvSpPr>
          <p:nvPr>
            <p:ph type="title"/>
          </p:nvPr>
        </p:nvSpPr>
        <p:spPr/>
        <p:txBody>
          <a:bodyPr/>
          <a:lstStyle/>
          <a:p>
            <a:r>
              <a:rPr kumimoji="1" lang="ja-JP" altLang="en-US" dirty="0"/>
              <a:t>真空管の動作</a:t>
            </a:r>
            <a:endParaRPr kumimoji="1" lang="en-US" dirty="0"/>
          </a:p>
        </p:txBody>
      </p:sp>
      <p:sp>
        <p:nvSpPr>
          <p:cNvPr id="3" name="コンテンツ プレースホルダー 2">
            <a:extLst>
              <a:ext uri="{FF2B5EF4-FFF2-40B4-BE49-F238E27FC236}">
                <a16:creationId xmlns:a16="http://schemas.microsoft.com/office/drawing/2014/main" id="{AF6E3B63-7583-224B-E404-5F2D56EA2BD2}"/>
              </a:ext>
            </a:extLst>
          </p:cNvPr>
          <p:cNvSpPr>
            <a:spLocks noGrp="1"/>
          </p:cNvSpPr>
          <p:nvPr>
            <p:ph sz="quarter" idx="10"/>
          </p:nvPr>
        </p:nvSpPr>
        <p:spPr>
          <a:xfrm>
            <a:off x="251952" y="1178975"/>
            <a:ext cx="8280092" cy="5220059"/>
          </a:xfrm>
        </p:spPr>
        <p:txBody>
          <a:bodyPr anchor="t"/>
          <a:lstStyle/>
          <a:p>
            <a:r>
              <a:rPr kumimoji="1" lang="ja-JP" altLang="en-US" dirty="0"/>
              <a:t>動作：</a:t>
            </a:r>
            <a:endParaRPr kumimoji="1" lang="en-US" altLang="ja-JP" dirty="0"/>
          </a:p>
          <a:p>
            <a:pPr marL="817200" lvl="1" indent="-457200">
              <a:buFont typeface="+mj-lt"/>
              <a:buAutoNum type="arabicPeriod"/>
            </a:pPr>
            <a:r>
              <a:rPr lang="en-US" altLang="ja-JP" dirty="0"/>
              <a:t>Plate </a:t>
            </a:r>
            <a:r>
              <a:rPr lang="ja-JP" altLang="en-US" dirty="0"/>
              <a:t>に正の電圧を，</a:t>
            </a:r>
            <a:r>
              <a:rPr lang="en-US" altLang="ja-JP" dirty="0"/>
              <a:t>Cathode </a:t>
            </a:r>
            <a:r>
              <a:rPr lang="ja-JP" altLang="en-US" dirty="0"/>
              <a:t>に負の電圧をかける</a:t>
            </a:r>
            <a:endParaRPr lang="en-US" altLang="ja-JP" dirty="0"/>
          </a:p>
          <a:p>
            <a:pPr marL="817200" lvl="1" indent="-457200">
              <a:buFont typeface="+mj-lt"/>
              <a:buAutoNum type="arabicPeriod"/>
            </a:pPr>
            <a:r>
              <a:rPr kumimoji="1" lang="en-US" altLang="ja-JP" dirty="0"/>
              <a:t>Heater</a:t>
            </a:r>
            <a:r>
              <a:rPr kumimoji="1" lang="ja-JP" altLang="en-US" dirty="0"/>
              <a:t>（電球のフィラメント）に電源を接続</a:t>
            </a:r>
            <a:endParaRPr kumimoji="1" lang="en-US" altLang="ja-JP" dirty="0"/>
          </a:p>
          <a:p>
            <a:pPr marL="817200" lvl="1" indent="-457200">
              <a:buFont typeface="+mj-lt"/>
              <a:buAutoNum type="arabicPeriod"/>
            </a:pPr>
            <a:r>
              <a:rPr kumimoji="1" lang="ja-JP" altLang="en-US" dirty="0"/>
              <a:t>暖められた </a:t>
            </a:r>
            <a:r>
              <a:rPr kumimoji="1" lang="en-US" altLang="ja-JP" dirty="0"/>
              <a:t>Cathode </a:t>
            </a:r>
            <a:r>
              <a:rPr kumimoji="1" lang="ja-JP" altLang="en-US" dirty="0"/>
              <a:t>が電子を放出</a:t>
            </a:r>
            <a:endParaRPr kumimoji="1" lang="en-US" altLang="ja-JP" dirty="0"/>
          </a:p>
          <a:p>
            <a:pPr marL="817200" lvl="1" indent="-457200">
              <a:buFont typeface="+mj-lt"/>
              <a:buAutoNum type="arabicPeriod"/>
            </a:pPr>
            <a:r>
              <a:rPr lang="en-US" altLang="ja-JP" dirty="0"/>
              <a:t>Plate </a:t>
            </a:r>
            <a:r>
              <a:rPr lang="ja-JP" altLang="en-US" dirty="0"/>
              <a:t>に電子が吸い寄せられる</a:t>
            </a:r>
            <a:endParaRPr lang="en-US" altLang="ja-JP" dirty="0"/>
          </a:p>
          <a:p>
            <a:pPr lvl="2"/>
            <a:r>
              <a:rPr kumimoji="1" lang="ja-JP" altLang="en-US" dirty="0"/>
              <a:t>電子が移動する </a:t>
            </a:r>
            <a:r>
              <a:rPr kumimoji="1" lang="en-US" altLang="ja-JP" dirty="0"/>
              <a:t>= </a:t>
            </a:r>
            <a:r>
              <a:rPr kumimoji="1" lang="ja-JP" altLang="en-US" dirty="0"/>
              <a:t>それらの間に電流が流れる</a:t>
            </a:r>
            <a:endParaRPr kumimoji="1" lang="en-US" altLang="ja-JP" dirty="0"/>
          </a:p>
          <a:p>
            <a:r>
              <a:rPr kumimoji="1" lang="ja-JP" altLang="en-US" dirty="0"/>
              <a:t>スイッチング</a:t>
            </a:r>
            <a:endParaRPr kumimoji="1" lang="en-US" altLang="ja-JP" dirty="0"/>
          </a:p>
          <a:p>
            <a:pPr lvl="1"/>
            <a:r>
              <a:rPr kumimoji="1" lang="ja-JP" altLang="en-US" dirty="0"/>
              <a:t>なにもしなければ </a:t>
            </a:r>
            <a:r>
              <a:rPr kumimoji="1" lang="en-US" altLang="ja-JP" dirty="0"/>
              <a:t>Grid </a:t>
            </a:r>
            <a:r>
              <a:rPr kumimoji="1" lang="ja-JP" altLang="en-US" dirty="0"/>
              <a:t>は網なので電子は</a:t>
            </a:r>
            <a:br>
              <a:rPr kumimoji="1" lang="en-US" altLang="ja-JP" dirty="0"/>
            </a:br>
            <a:r>
              <a:rPr kumimoji="1" lang="ja-JP" altLang="en-US" dirty="0"/>
              <a:t>すき間を通過</a:t>
            </a:r>
            <a:endParaRPr kumimoji="1" lang="en-US" altLang="ja-JP" dirty="0"/>
          </a:p>
          <a:p>
            <a:pPr lvl="1"/>
            <a:r>
              <a:rPr kumimoji="1" lang="en-US" altLang="ja-JP" dirty="0"/>
              <a:t>Grid </a:t>
            </a:r>
            <a:r>
              <a:rPr kumimoji="1" lang="ja-JP" altLang="en-US" dirty="0"/>
              <a:t>に負の電圧をかける</a:t>
            </a:r>
            <a:endParaRPr kumimoji="1" lang="en-US" altLang="ja-JP" dirty="0"/>
          </a:p>
          <a:p>
            <a:pPr lvl="1"/>
            <a:r>
              <a:rPr kumimoji="1" lang="ja-JP" altLang="en-US" dirty="0"/>
              <a:t>負同士ではじきあうので，電子が上にいけなくなり電流が </a:t>
            </a:r>
            <a:r>
              <a:rPr kumimoji="1" lang="en-US" altLang="ja-JP" dirty="0"/>
              <a:t>OFF</a:t>
            </a:r>
            <a:endParaRPr kumimoji="1" lang="en-US" dirty="0">
              <a:solidFill>
                <a:schemeClr val="accent5"/>
              </a:solidFill>
            </a:endParaRPr>
          </a:p>
        </p:txBody>
      </p:sp>
      <p:sp>
        <p:nvSpPr>
          <p:cNvPr id="4" name="楕円 3">
            <a:extLst>
              <a:ext uri="{FF2B5EF4-FFF2-40B4-BE49-F238E27FC236}">
                <a16:creationId xmlns:a16="http://schemas.microsoft.com/office/drawing/2014/main" id="{65D0F838-8850-9E51-F8B3-AC2AEE335F96}"/>
              </a:ext>
            </a:extLst>
          </p:cNvPr>
          <p:cNvSpPr/>
          <p:nvPr/>
        </p:nvSpPr>
        <p:spPr bwMode="auto">
          <a:xfrm>
            <a:off x="7092028" y="3609002"/>
            <a:ext cx="1260014" cy="1260014"/>
          </a:xfrm>
          <a:prstGeom prst="ellipse">
            <a:avLst/>
          </a:prstGeom>
          <a:ln>
            <a:headEnd/>
            <a:tailEnd type="triangle" w="sm"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cxnSp>
        <p:nvCxnSpPr>
          <p:cNvPr id="5" name="直線コネクタ 4">
            <a:extLst>
              <a:ext uri="{FF2B5EF4-FFF2-40B4-BE49-F238E27FC236}">
                <a16:creationId xmlns:a16="http://schemas.microsoft.com/office/drawing/2014/main" id="{DA77C0D3-3FEB-4EB8-7A30-D66E2D33C4BD}"/>
              </a:ext>
            </a:extLst>
          </p:cNvPr>
          <p:cNvCxnSpPr>
            <a:cxnSpLocks/>
          </p:cNvCxnSpPr>
          <p:nvPr/>
        </p:nvCxnSpPr>
        <p:spPr bwMode="auto">
          <a:xfrm>
            <a:off x="7362030" y="4329010"/>
            <a:ext cx="720008"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6" name="直線コネクタ 5">
            <a:extLst>
              <a:ext uri="{FF2B5EF4-FFF2-40B4-BE49-F238E27FC236}">
                <a16:creationId xmlns:a16="http://schemas.microsoft.com/office/drawing/2014/main" id="{C3976CAB-E9CB-2822-5CC2-E6AD89474D74}"/>
              </a:ext>
            </a:extLst>
          </p:cNvPr>
          <p:cNvCxnSpPr>
            <a:cxnSpLocks/>
          </p:cNvCxnSpPr>
          <p:nvPr/>
        </p:nvCxnSpPr>
        <p:spPr bwMode="auto">
          <a:xfrm flipV="1">
            <a:off x="7362030" y="4329010"/>
            <a:ext cx="0" cy="90001"/>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7" name="直線コネクタ 6">
            <a:extLst>
              <a:ext uri="{FF2B5EF4-FFF2-40B4-BE49-F238E27FC236}">
                <a16:creationId xmlns:a16="http://schemas.microsoft.com/office/drawing/2014/main" id="{D036E5CD-2325-646E-5170-BC9113EE7538}"/>
              </a:ext>
            </a:extLst>
          </p:cNvPr>
          <p:cNvCxnSpPr>
            <a:cxnSpLocks/>
          </p:cNvCxnSpPr>
          <p:nvPr/>
        </p:nvCxnSpPr>
        <p:spPr bwMode="auto">
          <a:xfrm flipV="1">
            <a:off x="8082038" y="4329010"/>
            <a:ext cx="0" cy="90001"/>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8" name="直線コネクタ 7">
            <a:extLst>
              <a:ext uri="{FF2B5EF4-FFF2-40B4-BE49-F238E27FC236}">
                <a16:creationId xmlns:a16="http://schemas.microsoft.com/office/drawing/2014/main" id="{1D2F36E7-776A-9669-D12F-D40D6F04AC40}"/>
              </a:ext>
            </a:extLst>
          </p:cNvPr>
          <p:cNvCxnSpPr>
            <a:cxnSpLocks/>
          </p:cNvCxnSpPr>
          <p:nvPr/>
        </p:nvCxnSpPr>
        <p:spPr bwMode="auto">
          <a:xfrm>
            <a:off x="7992037" y="4149008"/>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9" name="直線コネクタ 8">
            <a:extLst>
              <a:ext uri="{FF2B5EF4-FFF2-40B4-BE49-F238E27FC236}">
                <a16:creationId xmlns:a16="http://schemas.microsoft.com/office/drawing/2014/main" id="{F8680BFB-2777-C484-57A9-3B5C2EEC7E16}"/>
              </a:ext>
            </a:extLst>
          </p:cNvPr>
          <p:cNvCxnSpPr>
            <a:cxnSpLocks/>
          </p:cNvCxnSpPr>
          <p:nvPr/>
        </p:nvCxnSpPr>
        <p:spPr bwMode="auto">
          <a:xfrm>
            <a:off x="7812035" y="4149008"/>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0" name="直線コネクタ 9">
            <a:extLst>
              <a:ext uri="{FF2B5EF4-FFF2-40B4-BE49-F238E27FC236}">
                <a16:creationId xmlns:a16="http://schemas.microsoft.com/office/drawing/2014/main" id="{354DE72C-48BF-5394-28DB-B8363ECE98AD}"/>
              </a:ext>
            </a:extLst>
          </p:cNvPr>
          <p:cNvCxnSpPr>
            <a:cxnSpLocks/>
          </p:cNvCxnSpPr>
          <p:nvPr/>
        </p:nvCxnSpPr>
        <p:spPr bwMode="auto">
          <a:xfrm>
            <a:off x="7632033" y="4149008"/>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1" name="直線コネクタ 10">
            <a:extLst>
              <a:ext uri="{FF2B5EF4-FFF2-40B4-BE49-F238E27FC236}">
                <a16:creationId xmlns:a16="http://schemas.microsoft.com/office/drawing/2014/main" id="{1B702B6C-DF20-8803-0B75-10B8DB60CFA7}"/>
              </a:ext>
            </a:extLst>
          </p:cNvPr>
          <p:cNvCxnSpPr>
            <a:cxnSpLocks/>
          </p:cNvCxnSpPr>
          <p:nvPr/>
        </p:nvCxnSpPr>
        <p:spPr bwMode="auto">
          <a:xfrm>
            <a:off x="7452031" y="4149008"/>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2" name="直線コネクタ 11">
            <a:extLst>
              <a:ext uri="{FF2B5EF4-FFF2-40B4-BE49-F238E27FC236}">
                <a16:creationId xmlns:a16="http://schemas.microsoft.com/office/drawing/2014/main" id="{E0DB4673-2E7E-54FD-D7FF-CC1D2CE85577}"/>
              </a:ext>
            </a:extLst>
          </p:cNvPr>
          <p:cNvCxnSpPr>
            <a:cxnSpLocks/>
          </p:cNvCxnSpPr>
          <p:nvPr/>
        </p:nvCxnSpPr>
        <p:spPr bwMode="auto">
          <a:xfrm flipV="1">
            <a:off x="7542032" y="4419011"/>
            <a:ext cx="180002" cy="180002"/>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3" name="直線コネクタ 12">
            <a:extLst>
              <a:ext uri="{FF2B5EF4-FFF2-40B4-BE49-F238E27FC236}">
                <a16:creationId xmlns:a16="http://schemas.microsoft.com/office/drawing/2014/main" id="{F2353922-6CB8-7E99-0BB1-ADDCC3CD744F}"/>
              </a:ext>
            </a:extLst>
          </p:cNvPr>
          <p:cNvCxnSpPr>
            <a:cxnSpLocks/>
          </p:cNvCxnSpPr>
          <p:nvPr/>
        </p:nvCxnSpPr>
        <p:spPr bwMode="auto">
          <a:xfrm>
            <a:off x="7722034" y="4419011"/>
            <a:ext cx="180002" cy="180002"/>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4" name="直線コネクタ 13">
            <a:extLst>
              <a:ext uri="{FF2B5EF4-FFF2-40B4-BE49-F238E27FC236}">
                <a16:creationId xmlns:a16="http://schemas.microsoft.com/office/drawing/2014/main" id="{A73D3CA2-3F71-2077-CE8B-A251097D53E0}"/>
              </a:ext>
            </a:extLst>
          </p:cNvPr>
          <p:cNvCxnSpPr>
            <a:cxnSpLocks/>
          </p:cNvCxnSpPr>
          <p:nvPr/>
        </p:nvCxnSpPr>
        <p:spPr bwMode="auto">
          <a:xfrm>
            <a:off x="7362030" y="3969006"/>
            <a:ext cx="720008"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5" name="直線コネクタ 14">
            <a:extLst>
              <a:ext uri="{FF2B5EF4-FFF2-40B4-BE49-F238E27FC236}">
                <a16:creationId xmlns:a16="http://schemas.microsoft.com/office/drawing/2014/main" id="{798F9031-D91B-9D6D-07E2-FC5F73C2033B}"/>
              </a:ext>
            </a:extLst>
          </p:cNvPr>
          <p:cNvCxnSpPr>
            <a:cxnSpLocks/>
          </p:cNvCxnSpPr>
          <p:nvPr/>
        </p:nvCxnSpPr>
        <p:spPr bwMode="auto">
          <a:xfrm>
            <a:off x="6732023" y="4149008"/>
            <a:ext cx="720008" cy="0"/>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6" name="直線コネクタ 15">
            <a:extLst>
              <a:ext uri="{FF2B5EF4-FFF2-40B4-BE49-F238E27FC236}">
                <a16:creationId xmlns:a16="http://schemas.microsoft.com/office/drawing/2014/main" id="{478B4D91-8E99-CB77-6E33-E238A9DB4B47}"/>
              </a:ext>
            </a:extLst>
          </p:cNvPr>
          <p:cNvCxnSpPr>
            <a:cxnSpLocks/>
          </p:cNvCxnSpPr>
          <p:nvPr/>
        </p:nvCxnSpPr>
        <p:spPr bwMode="auto">
          <a:xfrm flipV="1">
            <a:off x="7722034" y="3429000"/>
            <a:ext cx="0" cy="540006"/>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7" name="直線コネクタ 16">
            <a:extLst>
              <a:ext uri="{FF2B5EF4-FFF2-40B4-BE49-F238E27FC236}">
                <a16:creationId xmlns:a16="http://schemas.microsoft.com/office/drawing/2014/main" id="{7647A1D0-BDEF-BFB4-0A79-2D56B33528BB}"/>
              </a:ext>
            </a:extLst>
          </p:cNvPr>
          <p:cNvCxnSpPr>
            <a:cxnSpLocks/>
          </p:cNvCxnSpPr>
          <p:nvPr/>
        </p:nvCxnSpPr>
        <p:spPr bwMode="auto">
          <a:xfrm flipV="1">
            <a:off x="7542032" y="4599013"/>
            <a:ext cx="0" cy="540006"/>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8" name="直線コネクタ 17">
            <a:extLst>
              <a:ext uri="{FF2B5EF4-FFF2-40B4-BE49-F238E27FC236}">
                <a16:creationId xmlns:a16="http://schemas.microsoft.com/office/drawing/2014/main" id="{F82C4B8B-8B93-936A-8300-F0E0647CB5C1}"/>
              </a:ext>
            </a:extLst>
          </p:cNvPr>
          <p:cNvCxnSpPr>
            <a:cxnSpLocks/>
          </p:cNvCxnSpPr>
          <p:nvPr/>
        </p:nvCxnSpPr>
        <p:spPr bwMode="auto">
          <a:xfrm flipV="1">
            <a:off x="7902036" y="4599013"/>
            <a:ext cx="0" cy="540006"/>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9" name="直線コネクタ 18">
            <a:extLst>
              <a:ext uri="{FF2B5EF4-FFF2-40B4-BE49-F238E27FC236}">
                <a16:creationId xmlns:a16="http://schemas.microsoft.com/office/drawing/2014/main" id="{22B15DB4-ABB7-C29C-C640-BE6476F64166}"/>
              </a:ext>
            </a:extLst>
          </p:cNvPr>
          <p:cNvCxnSpPr>
            <a:cxnSpLocks/>
          </p:cNvCxnSpPr>
          <p:nvPr/>
        </p:nvCxnSpPr>
        <p:spPr bwMode="auto">
          <a:xfrm flipV="1">
            <a:off x="7362030" y="4419011"/>
            <a:ext cx="0" cy="720008"/>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sp>
        <p:nvSpPr>
          <p:cNvPr id="20" name="Rectangle 93">
            <a:extLst>
              <a:ext uri="{FF2B5EF4-FFF2-40B4-BE49-F238E27FC236}">
                <a16:creationId xmlns:a16="http://schemas.microsoft.com/office/drawing/2014/main" id="{32DA5D25-38A0-DAAA-B66B-06A16886F1C7}"/>
              </a:ext>
            </a:extLst>
          </p:cNvPr>
          <p:cNvSpPr>
            <a:spLocks noChangeArrowheads="1"/>
          </p:cNvSpPr>
          <p:nvPr/>
        </p:nvSpPr>
        <p:spPr bwMode="auto">
          <a:xfrm>
            <a:off x="7722034" y="3158997"/>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Plate (anode)</a:t>
            </a:r>
          </a:p>
        </p:txBody>
      </p:sp>
      <p:sp>
        <p:nvSpPr>
          <p:cNvPr id="21" name="Rectangle 93">
            <a:extLst>
              <a:ext uri="{FF2B5EF4-FFF2-40B4-BE49-F238E27FC236}">
                <a16:creationId xmlns:a16="http://schemas.microsoft.com/office/drawing/2014/main" id="{3DC293EC-F468-8704-CE25-043E2B5C124A}"/>
              </a:ext>
            </a:extLst>
          </p:cNvPr>
          <p:cNvSpPr>
            <a:spLocks noChangeArrowheads="1"/>
          </p:cNvSpPr>
          <p:nvPr/>
        </p:nvSpPr>
        <p:spPr bwMode="auto">
          <a:xfrm>
            <a:off x="6192017" y="3789004"/>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Grid</a:t>
            </a:r>
          </a:p>
        </p:txBody>
      </p:sp>
      <p:sp>
        <p:nvSpPr>
          <p:cNvPr id="22" name="Rectangle 93">
            <a:extLst>
              <a:ext uri="{FF2B5EF4-FFF2-40B4-BE49-F238E27FC236}">
                <a16:creationId xmlns:a16="http://schemas.microsoft.com/office/drawing/2014/main" id="{0770669C-BDC8-FF44-9577-3310FFC591FA}"/>
              </a:ext>
            </a:extLst>
          </p:cNvPr>
          <p:cNvSpPr>
            <a:spLocks noChangeArrowheads="1"/>
          </p:cNvSpPr>
          <p:nvPr/>
        </p:nvSpPr>
        <p:spPr bwMode="auto">
          <a:xfrm>
            <a:off x="7902036" y="4779015"/>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Heater</a:t>
            </a:r>
          </a:p>
        </p:txBody>
      </p:sp>
      <p:sp>
        <p:nvSpPr>
          <p:cNvPr id="23" name="Rectangle 93">
            <a:extLst>
              <a:ext uri="{FF2B5EF4-FFF2-40B4-BE49-F238E27FC236}">
                <a16:creationId xmlns:a16="http://schemas.microsoft.com/office/drawing/2014/main" id="{5F68E55F-49DA-0CDD-8255-03F968360535}"/>
              </a:ext>
            </a:extLst>
          </p:cNvPr>
          <p:cNvSpPr>
            <a:spLocks noChangeArrowheads="1"/>
          </p:cNvSpPr>
          <p:nvPr/>
        </p:nvSpPr>
        <p:spPr bwMode="auto">
          <a:xfrm>
            <a:off x="6372019" y="4779015"/>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Cathode</a:t>
            </a:r>
          </a:p>
        </p:txBody>
      </p:sp>
    </p:spTree>
    <p:extLst>
      <p:ext uri="{BB962C8B-B14F-4D97-AF65-F5344CB8AC3E}">
        <p14:creationId xmlns:p14="http://schemas.microsoft.com/office/powerpoint/2010/main" val="29746702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CD660D-2F02-2611-DF3D-F83A6880E053}"/>
              </a:ext>
            </a:extLst>
          </p:cNvPr>
          <p:cNvSpPr>
            <a:spLocks noGrp="1"/>
          </p:cNvSpPr>
          <p:nvPr>
            <p:ph type="title"/>
          </p:nvPr>
        </p:nvSpPr>
        <p:spPr/>
        <p:txBody>
          <a:bodyPr/>
          <a:lstStyle/>
          <a:p>
            <a:r>
              <a:rPr kumimoji="1" lang="ja-JP" altLang="en-US" dirty="0"/>
              <a:t>真空管</a:t>
            </a:r>
            <a:endParaRPr kumimoji="1" lang="en-US" dirty="0"/>
          </a:p>
        </p:txBody>
      </p:sp>
      <p:sp>
        <p:nvSpPr>
          <p:cNvPr id="3" name="コンテンツ プレースホルダー 2">
            <a:extLst>
              <a:ext uri="{FF2B5EF4-FFF2-40B4-BE49-F238E27FC236}">
                <a16:creationId xmlns:a16="http://schemas.microsoft.com/office/drawing/2014/main" id="{AF6E3B63-7583-224B-E404-5F2D56EA2BD2}"/>
              </a:ext>
            </a:extLst>
          </p:cNvPr>
          <p:cNvSpPr>
            <a:spLocks noGrp="1"/>
          </p:cNvSpPr>
          <p:nvPr>
            <p:ph sz="quarter" idx="10"/>
          </p:nvPr>
        </p:nvSpPr>
        <p:spPr>
          <a:xfrm>
            <a:off x="251952" y="908972"/>
            <a:ext cx="8280092" cy="1170013"/>
          </a:xfrm>
        </p:spPr>
        <p:txBody>
          <a:bodyPr anchor="ctr"/>
          <a:lstStyle/>
          <a:p>
            <a:r>
              <a:rPr kumimoji="1" lang="en-US" altLang="ja-JP" dirty="0"/>
              <a:t>Grid </a:t>
            </a:r>
            <a:r>
              <a:rPr kumimoji="1" lang="ja-JP" altLang="en-US" dirty="0"/>
              <a:t>にかける電圧で，</a:t>
            </a:r>
            <a:r>
              <a:rPr kumimoji="1" lang="en-US" altLang="ja-JP" dirty="0"/>
              <a:t>Cathode </a:t>
            </a:r>
            <a:r>
              <a:rPr kumimoji="1" lang="ja-JP" altLang="en-US" dirty="0"/>
              <a:t>と </a:t>
            </a:r>
            <a:r>
              <a:rPr kumimoji="1" lang="en-US" altLang="ja-JP" dirty="0"/>
              <a:t>Plate </a:t>
            </a:r>
            <a:r>
              <a:rPr kumimoji="1" lang="ja-JP" altLang="en-US" dirty="0"/>
              <a:t>を </a:t>
            </a:r>
            <a:r>
              <a:rPr kumimoji="1" lang="en-US" altLang="ja-JP" dirty="0"/>
              <a:t>ON/OFF </a:t>
            </a:r>
            <a:r>
              <a:rPr kumimoji="1" lang="ja-JP" altLang="en-US" dirty="0"/>
              <a:t>できる</a:t>
            </a:r>
            <a:endParaRPr kumimoji="1" lang="en-US" altLang="ja-JP" dirty="0"/>
          </a:p>
          <a:p>
            <a:pPr lvl="1"/>
            <a:r>
              <a:rPr kumimoji="1" lang="ja-JP" altLang="en-US" dirty="0">
                <a:solidFill>
                  <a:schemeClr val="accent5"/>
                </a:solidFill>
              </a:rPr>
              <a:t>つまり，これでもコンピュータが作れる</a:t>
            </a:r>
            <a:endParaRPr kumimoji="1" lang="en-US" dirty="0">
              <a:solidFill>
                <a:schemeClr val="accent5"/>
              </a:solidFill>
            </a:endParaRPr>
          </a:p>
        </p:txBody>
      </p:sp>
      <p:sp>
        <p:nvSpPr>
          <p:cNvPr id="4" name="楕円 3">
            <a:extLst>
              <a:ext uri="{FF2B5EF4-FFF2-40B4-BE49-F238E27FC236}">
                <a16:creationId xmlns:a16="http://schemas.microsoft.com/office/drawing/2014/main" id="{65D0F838-8850-9E51-F8B3-AC2AEE335F96}"/>
              </a:ext>
            </a:extLst>
          </p:cNvPr>
          <p:cNvSpPr/>
          <p:nvPr/>
        </p:nvSpPr>
        <p:spPr bwMode="auto">
          <a:xfrm>
            <a:off x="3581989" y="2348988"/>
            <a:ext cx="1260014" cy="1260014"/>
          </a:xfrm>
          <a:prstGeom prst="ellipse">
            <a:avLst/>
          </a:prstGeom>
          <a:ln>
            <a:headEnd/>
            <a:tailEnd type="triangle" w="sm"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cxnSp>
        <p:nvCxnSpPr>
          <p:cNvPr id="5" name="直線コネクタ 4">
            <a:extLst>
              <a:ext uri="{FF2B5EF4-FFF2-40B4-BE49-F238E27FC236}">
                <a16:creationId xmlns:a16="http://schemas.microsoft.com/office/drawing/2014/main" id="{DA77C0D3-3FEB-4EB8-7A30-D66E2D33C4BD}"/>
              </a:ext>
            </a:extLst>
          </p:cNvPr>
          <p:cNvCxnSpPr>
            <a:cxnSpLocks/>
          </p:cNvCxnSpPr>
          <p:nvPr/>
        </p:nvCxnSpPr>
        <p:spPr bwMode="auto">
          <a:xfrm>
            <a:off x="3851991" y="3068996"/>
            <a:ext cx="720008"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6" name="直線コネクタ 5">
            <a:extLst>
              <a:ext uri="{FF2B5EF4-FFF2-40B4-BE49-F238E27FC236}">
                <a16:creationId xmlns:a16="http://schemas.microsoft.com/office/drawing/2014/main" id="{C3976CAB-E9CB-2822-5CC2-E6AD89474D74}"/>
              </a:ext>
            </a:extLst>
          </p:cNvPr>
          <p:cNvCxnSpPr>
            <a:cxnSpLocks/>
          </p:cNvCxnSpPr>
          <p:nvPr/>
        </p:nvCxnSpPr>
        <p:spPr bwMode="auto">
          <a:xfrm flipV="1">
            <a:off x="3851991" y="3068996"/>
            <a:ext cx="0" cy="90001"/>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7" name="直線コネクタ 6">
            <a:extLst>
              <a:ext uri="{FF2B5EF4-FFF2-40B4-BE49-F238E27FC236}">
                <a16:creationId xmlns:a16="http://schemas.microsoft.com/office/drawing/2014/main" id="{D036E5CD-2325-646E-5170-BC9113EE7538}"/>
              </a:ext>
            </a:extLst>
          </p:cNvPr>
          <p:cNvCxnSpPr>
            <a:cxnSpLocks/>
          </p:cNvCxnSpPr>
          <p:nvPr/>
        </p:nvCxnSpPr>
        <p:spPr bwMode="auto">
          <a:xfrm flipV="1">
            <a:off x="4571999" y="3068996"/>
            <a:ext cx="0" cy="90001"/>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8" name="直線コネクタ 7">
            <a:extLst>
              <a:ext uri="{FF2B5EF4-FFF2-40B4-BE49-F238E27FC236}">
                <a16:creationId xmlns:a16="http://schemas.microsoft.com/office/drawing/2014/main" id="{1D2F36E7-776A-9669-D12F-D40D6F04AC40}"/>
              </a:ext>
            </a:extLst>
          </p:cNvPr>
          <p:cNvCxnSpPr>
            <a:cxnSpLocks/>
          </p:cNvCxnSpPr>
          <p:nvPr/>
        </p:nvCxnSpPr>
        <p:spPr bwMode="auto">
          <a:xfrm>
            <a:off x="4481998" y="2888994"/>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9" name="直線コネクタ 8">
            <a:extLst>
              <a:ext uri="{FF2B5EF4-FFF2-40B4-BE49-F238E27FC236}">
                <a16:creationId xmlns:a16="http://schemas.microsoft.com/office/drawing/2014/main" id="{F8680BFB-2777-C484-57A9-3B5C2EEC7E16}"/>
              </a:ext>
            </a:extLst>
          </p:cNvPr>
          <p:cNvCxnSpPr>
            <a:cxnSpLocks/>
          </p:cNvCxnSpPr>
          <p:nvPr/>
        </p:nvCxnSpPr>
        <p:spPr bwMode="auto">
          <a:xfrm>
            <a:off x="4301996" y="2888994"/>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0" name="直線コネクタ 9">
            <a:extLst>
              <a:ext uri="{FF2B5EF4-FFF2-40B4-BE49-F238E27FC236}">
                <a16:creationId xmlns:a16="http://schemas.microsoft.com/office/drawing/2014/main" id="{354DE72C-48BF-5394-28DB-B8363ECE98AD}"/>
              </a:ext>
            </a:extLst>
          </p:cNvPr>
          <p:cNvCxnSpPr>
            <a:cxnSpLocks/>
          </p:cNvCxnSpPr>
          <p:nvPr/>
        </p:nvCxnSpPr>
        <p:spPr bwMode="auto">
          <a:xfrm>
            <a:off x="4121994" y="2888994"/>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1" name="直線コネクタ 10">
            <a:extLst>
              <a:ext uri="{FF2B5EF4-FFF2-40B4-BE49-F238E27FC236}">
                <a16:creationId xmlns:a16="http://schemas.microsoft.com/office/drawing/2014/main" id="{1B702B6C-DF20-8803-0B75-10B8DB60CFA7}"/>
              </a:ext>
            </a:extLst>
          </p:cNvPr>
          <p:cNvCxnSpPr>
            <a:cxnSpLocks/>
          </p:cNvCxnSpPr>
          <p:nvPr/>
        </p:nvCxnSpPr>
        <p:spPr bwMode="auto">
          <a:xfrm>
            <a:off x="3941992" y="2888994"/>
            <a:ext cx="90001"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2" name="直線コネクタ 11">
            <a:extLst>
              <a:ext uri="{FF2B5EF4-FFF2-40B4-BE49-F238E27FC236}">
                <a16:creationId xmlns:a16="http://schemas.microsoft.com/office/drawing/2014/main" id="{E0DB4673-2E7E-54FD-D7FF-CC1D2CE85577}"/>
              </a:ext>
            </a:extLst>
          </p:cNvPr>
          <p:cNvCxnSpPr>
            <a:cxnSpLocks/>
          </p:cNvCxnSpPr>
          <p:nvPr/>
        </p:nvCxnSpPr>
        <p:spPr bwMode="auto">
          <a:xfrm flipV="1">
            <a:off x="4031993" y="3158997"/>
            <a:ext cx="180002" cy="180002"/>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3" name="直線コネクタ 12">
            <a:extLst>
              <a:ext uri="{FF2B5EF4-FFF2-40B4-BE49-F238E27FC236}">
                <a16:creationId xmlns:a16="http://schemas.microsoft.com/office/drawing/2014/main" id="{F2353922-6CB8-7E99-0BB1-ADDCC3CD744F}"/>
              </a:ext>
            </a:extLst>
          </p:cNvPr>
          <p:cNvCxnSpPr>
            <a:cxnSpLocks/>
          </p:cNvCxnSpPr>
          <p:nvPr/>
        </p:nvCxnSpPr>
        <p:spPr bwMode="auto">
          <a:xfrm>
            <a:off x="4211995" y="3158997"/>
            <a:ext cx="180002" cy="180002"/>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4" name="直線コネクタ 13">
            <a:extLst>
              <a:ext uri="{FF2B5EF4-FFF2-40B4-BE49-F238E27FC236}">
                <a16:creationId xmlns:a16="http://schemas.microsoft.com/office/drawing/2014/main" id="{A73D3CA2-3F71-2077-CE8B-A251097D53E0}"/>
              </a:ext>
            </a:extLst>
          </p:cNvPr>
          <p:cNvCxnSpPr>
            <a:cxnSpLocks/>
          </p:cNvCxnSpPr>
          <p:nvPr/>
        </p:nvCxnSpPr>
        <p:spPr bwMode="auto">
          <a:xfrm>
            <a:off x="3851991" y="2708992"/>
            <a:ext cx="720008" cy="0"/>
          </a:xfrm>
          <a:prstGeom prst="line">
            <a:avLst/>
          </a:prstGeom>
          <a:ln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5" name="直線コネクタ 14">
            <a:extLst>
              <a:ext uri="{FF2B5EF4-FFF2-40B4-BE49-F238E27FC236}">
                <a16:creationId xmlns:a16="http://schemas.microsoft.com/office/drawing/2014/main" id="{798F9031-D91B-9D6D-07E2-FC5F73C2033B}"/>
              </a:ext>
            </a:extLst>
          </p:cNvPr>
          <p:cNvCxnSpPr>
            <a:cxnSpLocks/>
          </p:cNvCxnSpPr>
          <p:nvPr/>
        </p:nvCxnSpPr>
        <p:spPr bwMode="auto">
          <a:xfrm>
            <a:off x="3221984" y="2888994"/>
            <a:ext cx="720008" cy="0"/>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6" name="直線コネクタ 15">
            <a:extLst>
              <a:ext uri="{FF2B5EF4-FFF2-40B4-BE49-F238E27FC236}">
                <a16:creationId xmlns:a16="http://schemas.microsoft.com/office/drawing/2014/main" id="{478B4D91-8E99-CB77-6E33-E238A9DB4B47}"/>
              </a:ext>
            </a:extLst>
          </p:cNvPr>
          <p:cNvCxnSpPr>
            <a:cxnSpLocks/>
          </p:cNvCxnSpPr>
          <p:nvPr/>
        </p:nvCxnSpPr>
        <p:spPr bwMode="auto">
          <a:xfrm flipV="1">
            <a:off x="4211995" y="2168986"/>
            <a:ext cx="0" cy="540006"/>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7" name="直線コネクタ 16">
            <a:extLst>
              <a:ext uri="{FF2B5EF4-FFF2-40B4-BE49-F238E27FC236}">
                <a16:creationId xmlns:a16="http://schemas.microsoft.com/office/drawing/2014/main" id="{7647A1D0-BDEF-BFB4-0A79-2D56B33528BB}"/>
              </a:ext>
            </a:extLst>
          </p:cNvPr>
          <p:cNvCxnSpPr>
            <a:cxnSpLocks/>
          </p:cNvCxnSpPr>
          <p:nvPr/>
        </p:nvCxnSpPr>
        <p:spPr bwMode="auto">
          <a:xfrm flipV="1">
            <a:off x="4031993" y="3338999"/>
            <a:ext cx="0" cy="540006"/>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8" name="直線コネクタ 17">
            <a:extLst>
              <a:ext uri="{FF2B5EF4-FFF2-40B4-BE49-F238E27FC236}">
                <a16:creationId xmlns:a16="http://schemas.microsoft.com/office/drawing/2014/main" id="{F82C4B8B-8B93-936A-8300-F0E0647CB5C1}"/>
              </a:ext>
            </a:extLst>
          </p:cNvPr>
          <p:cNvCxnSpPr>
            <a:cxnSpLocks/>
          </p:cNvCxnSpPr>
          <p:nvPr/>
        </p:nvCxnSpPr>
        <p:spPr bwMode="auto">
          <a:xfrm flipV="1">
            <a:off x="4391997" y="3338999"/>
            <a:ext cx="0" cy="540006"/>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cxnSp>
        <p:nvCxnSpPr>
          <p:cNvPr id="19" name="直線コネクタ 18">
            <a:extLst>
              <a:ext uri="{FF2B5EF4-FFF2-40B4-BE49-F238E27FC236}">
                <a16:creationId xmlns:a16="http://schemas.microsoft.com/office/drawing/2014/main" id="{22B15DB4-ABB7-C29C-C640-BE6476F64166}"/>
              </a:ext>
            </a:extLst>
          </p:cNvPr>
          <p:cNvCxnSpPr>
            <a:cxnSpLocks/>
          </p:cNvCxnSpPr>
          <p:nvPr/>
        </p:nvCxnSpPr>
        <p:spPr bwMode="auto">
          <a:xfrm flipV="1">
            <a:off x="3851991" y="3158997"/>
            <a:ext cx="0" cy="720008"/>
          </a:xfrm>
          <a:prstGeom prst="line">
            <a:avLst/>
          </a:prstGeom>
          <a:ln w="6350" cap="rnd">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sp>
        <p:nvSpPr>
          <p:cNvPr id="20" name="Rectangle 93">
            <a:extLst>
              <a:ext uri="{FF2B5EF4-FFF2-40B4-BE49-F238E27FC236}">
                <a16:creationId xmlns:a16="http://schemas.microsoft.com/office/drawing/2014/main" id="{32DA5D25-38A0-DAAA-B66B-06A16886F1C7}"/>
              </a:ext>
            </a:extLst>
          </p:cNvPr>
          <p:cNvSpPr>
            <a:spLocks noChangeArrowheads="1"/>
          </p:cNvSpPr>
          <p:nvPr/>
        </p:nvSpPr>
        <p:spPr bwMode="auto">
          <a:xfrm>
            <a:off x="4211995" y="1898983"/>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Plate (anode)</a:t>
            </a:r>
          </a:p>
        </p:txBody>
      </p:sp>
      <p:sp>
        <p:nvSpPr>
          <p:cNvPr id="21" name="Rectangle 93">
            <a:extLst>
              <a:ext uri="{FF2B5EF4-FFF2-40B4-BE49-F238E27FC236}">
                <a16:creationId xmlns:a16="http://schemas.microsoft.com/office/drawing/2014/main" id="{3DC293EC-F468-8704-CE25-043E2B5C124A}"/>
              </a:ext>
            </a:extLst>
          </p:cNvPr>
          <p:cNvSpPr>
            <a:spLocks noChangeArrowheads="1"/>
          </p:cNvSpPr>
          <p:nvPr/>
        </p:nvSpPr>
        <p:spPr bwMode="auto">
          <a:xfrm>
            <a:off x="2681978" y="252899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Grid</a:t>
            </a:r>
          </a:p>
        </p:txBody>
      </p:sp>
      <p:sp>
        <p:nvSpPr>
          <p:cNvPr id="22" name="Rectangle 93">
            <a:extLst>
              <a:ext uri="{FF2B5EF4-FFF2-40B4-BE49-F238E27FC236}">
                <a16:creationId xmlns:a16="http://schemas.microsoft.com/office/drawing/2014/main" id="{0770669C-BDC8-FF44-9577-3310FFC591FA}"/>
              </a:ext>
            </a:extLst>
          </p:cNvPr>
          <p:cNvSpPr>
            <a:spLocks noChangeArrowheads="1"/>
          </p:cNvSpPr>
          <p:nvPr/>
        </p:nvSpPr>
        <p:spPr bwMode="auto">
          <a:xfrm>
            <a:off x="4391997" y="351900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Heater</a:t>
            </a:r>
          </a:p>
        </p:txBody>
      </p:sp>
      <p:sp>
        <p:nvSpPr>
          <p:cNvPr id="23" name="Rectangle 93">
            <a:extLst>
              <a:ext uri="{FF2B5EF4-FFF2-40B4-BE49-F238E27FC236}">
                <a16:creationId xmlns:a16="http://schemas.microsoft.com/office/drawing/2014/main" id="{5F68E55F-49DA-0CDD-8255-03F968360535}"/>
              </a:ext>
            </a:extLst>
          </p:cNvPr>
          <p:cNvSpPr>
            <a:spLocks noChangeArrowheads="1"/>
          </p:cNvSpPr>
          <p:nvPr/>
        </p:nvSpPr>
        <p:spPr bwMode="auto">
          <a:xfrm>
            <a:off x="2861980" y="351900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Cathode</a:t>
            </a:r>
          </a:p>
        </p:txBody>
      </p:sp>
      <p:pic>
        <p:nvPicPr>
          <p:cNvPr id="23554" name="Picture 2" descr="undefined">
            <a:extLst>
              <a:ext uri="{FF2B5EF4-FFF2-40B4-BE49-F238E27FC236}">
                <a16:creationId xmlns:a16="http://schemas.microsoft.com/office/drawing/2014/main" id="{D628AE51-4AA4-93B1-4F4A-F4BEEC42BA1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33224" y="4995444"/>
            <a:ext cx="2557293" cy="1846934"/>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undefined">
            <a:extLst>
              <a:ext uri="{FF2B5EF4-FFF2-40B4-BE49-F238E27FC236}">
                <a16:creationId xmlns:a16="http://schemas.microsoft.com/office/drawing/2014/main" id="{1B329A1B-2FFB-DCEA-68ED-78AF9E5A230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202007" y="4995444"/>
            <a:ext cx="1881271" cy="1714576"/>
          </a:xfrm>
          <a:prstGeom prst="rect">
            <a:avLst/>
          </a:prstGeom>
          <a:noFill/>
          <a:extLst>
            <a:ext uri="{909E8E84-426E-40DD-AFC4-6F175D3DCCD1}">
              <a14:hiddenFill xmlns:a14="http://schemas.microsoft.com/office/drawing/2010/main">
                <a:solidFill>
                  <a:srgbClr val="FFFFFF"/>
                </a:solidFill>
              </a14:hiddenFill>
            </a:ext>
          </a:extLst>
        </p:spPr>
      </p:pic>
      <p:sp>
        <p:nvSpPr>
          <p:cNvPr id="26" name="コンテンツ プレースホルダー 2">
            <a:extLst>
              <a:ext uri="{FF2B5EF4-FFF2-40B4-BE49-F238E27FC236}">
                <a16:creationId xmlns:a16="http://schemas.microsoft.com/office/drawing/2014/main" id="{140A2EBF-6519-8661-B9B7-32675DB4CB65}"/>
              </a:ext>
            </a:extLst>
          </p:cNvPr>
          <p:cNvSpPr txBox="1">
            <a:spLocks/>
          </p:cNvSpPr>
          <p:nvPr/>
        </p:nvSpPr>
        <p:spPr bwMode="auto">
          <a:xfrm>
            <a:off x="251952" y="3789004"/>
            <a:ext cx="8280092" cy="117001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90000"/>
              <a:buFont typeface="Wingdings" panose="05000000000000000000" pitchFamily="2" charset="2"/>
              <a:buChar char="l"/>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lumMod val="60000"/>
                  <a:lumOff val="40000"/>
                </a:schemeClr>
              </a:buClr>
              <a:buSzPct val="7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300"/>
              </a:spcBef>
              <a:spcAft>
                <a:spcPts val="100"/>
              </a:spcAft>
              <a:buClr>
                <a:schemeClr val="accent4">
                  <a:lumMod val="60000"/>
                  <a:lumOff val="40000"/>
                </a:schemeClr>
              </a:buClr>
              <a:buSzPct val="6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lumMod val="60000"/>
                  <a:lumOff val="40000"/>
                </a:schemeClr>
              </a:buClr>
              <a:buSzPct val="8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5pPr>
            <a:lvl6pPr marL="18859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6pPr>
            <a:lvl7pPr marL="22288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7pPr>
            <a:lvl8pPr marL="25717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8pPr>
            <a:lvl9pPr marL="29146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9pPr>
          </a:lstStyle>
          <a:p>
            <a:r>
              <a:rPr lang="en-US" altLang="ja-JP" kern="0" dirty="0"/>
              <a:t>ENIAC (1945)</a:t>
            </a:r>
          </a:p>
          <a:p>
            <a:pPr lvl="1"/>
            <a:r>
              <a:rPr lang="ja-JP" altLang="en-US" kern="0" dirty="0"/>
              <a:t>世界最初のプログラムが実行できるコンピュータ</a:t>
            </a:r>
            <a:endParaRPr lang="en-US" altLang="ja-JP" kern="0" dirty="0"/>
          </a:p>
          <a:p>
            <a:pPr lvl="1"/>
            <a:r>
              <a:rPr lang="en-US" kern="0" dirty="0"/>
              <a:t>18,000 </a:t>
            </a:r>
            <a:r>
              <a:rPr lang="ja-JP" altLang="en-US" kern="0" dirty="0"/>
              <a:t>個の真空管で出来ている</a:t>
            </a:r>
            <a:endParaRPr lang="en-US" kern="0" dirty="0"/>
          </a:p>
        </p:txBody>
      </p:sp>
    </p:spTree>
    <p:extLst>
      <p:ext uri="{BB962C8B-B14F-4D97-AF65-F5344CB8AC3E}">
        <p14:creationId xmlns:p14="http://schemas.microsoft.com/office/powerpoint/2010/main" val="19524479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CD660D-2F02-2611-DF3D-F83A6880E053}"/>
              </a:ext>
            </a:extLst>
          </p:cNvPr>
          <p:cNvSpPr>
            <a:spLocks noGrp="1"/>
          </p:cNvSpPr>
          <p:nvPr>
            <p:ph type="title"/>
          </p:nvPr>
        </p:nvSpPr>
        <p:spPr/>
        <p:txBody>
          <a:bodyPr/>
          <a:lstStyle/>
          <a:p>
            <a:r>
              <a:rPr kumimoji="1" lang="ja-JP" altLang="en-US" dirty="0"/>
              <a:t>レッドストーン回路</a:t>
            </a:r>
            <a:endParaRPr kumimoji="1" lang="en-US" dirty="0"/>
          </a:p>
        </p:txBody>
      </p:sp>
      <p:sp>
        <p:nvSpPr>
          <p:cNvPr id="3" name="コンテンツ プレースホルダー 2">
            <a:extLst>
              <a:ext uri="{FF2B5EF4-FFF2-40B4-BE49-F238E27FC236}">
                <a16:creationId xmlns:a16="http://schemas.microsoft.com/office/drawing/2014/main" id="{AF6E3B63-7583-224B-E404-5F2D56EA2BD2}"/>
              </a:ext>
            </a:extLst>
          </p:cNvPr>
          <p:cNvSpPr>
            <a:spLocks noGrp="1"/>
          </p:cNvSpPr>
          <p:nvPr>
            <p:ph sz="quarter" idx="10"/>
          </p:nvPr>
        </p:nvSpPr>
        <p:spPr>
          <a:xfrm>
            <a:off x="611956" y="1358977"/>
            <a:ext cx="8280092" cy="815924"/>
          </a:xfrm>
        </p:spPr>
        <p:txBody>
          <a:bodyPr/>
          <a:lstStyle/>
          <a:p>
            <a:r>
              <a:rPr kumimoji="1" lang="en-US" altLang="ja-JP" dirty="0"/>
              <a:t>Minecraft </a:t>
            </a:r>
            <a:r>
              <a:rPr kumimoji="1" lang="ja-JP" altLang="en-US" dirty="0"/>
              <a:t>というゲームの中で作られている回路</a:t>
            </a:r>
            <a:endParaRPr kumimoji="1" lang="en-US" altLang="ja-JP" dirty="0"/>
          </a:p>
          <a:p>
            <a:pPr lvl="1"/>
            <a:r>
              <a:rPr kumimoji="1" lang="en-US" dirty="0">
                <a:hlinkClick r:id="rId2"/>
              </a:rPr>
              <a:t>https://www.minecraft.net/ja-jp</a:t>
            </a:r>
            <a:r>
              <a:rPr lang="en-US" dirty="0"/>
              <a:t> </a:t>
            </a:r>
          </a:p>
          <a:p>
            <a:pPr lvl="1"/>
            <a:r>
              <a:rPr kumimoji="1" lang="ja-JP" altLang="en-US" dirty="0"/>
              <a:t>もともとは箱庭でブロックをおいて色々つくって遊ぶゲーム</a:t>
            </a:r>
            <a:endParaRPr kumimoji="1" lang="en-US" dirty="0"/>
          </a:p>
        </p:txBody>
      </p:sp>
      <p:pic>
        <p:nvPicPr>
          <p:cNvPr id="6" name="図 5">
            <a:extLst>
              <a:ext uri="{FF2B5EF4-FFF2-40B4-BE49-F238E27FC236}">
                <a16:creationId xmlns:a16="http://schemas.microsoft.com/office/drawing/2014/main" id="{0DA1304B-F56A-088F-D9E3-36337E7278ED}"/>
              </a:ext>
            </a:extLst>
          </p:cNvPr>
          <p:cNvPicPr>
            <a:picLocks noChangeAspect="1"/>
          </p:cNvPicPr>
          <p:nvPr/>
        </p:nvPicPr>
        <p:blipFill>
          <a:blip r:embed="rId3"/>
          <a:stretch>
            <a:fillRect/>
          </a:stretch>
        </p:blipFill>
        <p:spPr>
          <a:xfrm>
            <a:off x="971960" y="2618991"/>
            <a:ext cx="7265902" cy="4050045"/>
          </a:xfrm>
          <a:prstGeom prst="rect">
            <a:avLst/>
          </a:prstGeom>
        </p:spPr>
      </p:pic>
    </p:spTree>
    <p:extLst>
      <p:ext uri="{BB962C8B-B14F-4D97-AF65-F5344CB8AC3E}">
        <p14:creationId xmlns:p14="http://schemas.microsoft.com/office/powerpoint/2010/main" val="42067729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CD660D-2F02-2611-DF3D-F83A6880E053}"/>
              </a:ext>
            </a:extLst>
          </p:cNvPr>
          <p:cNvSpPr>
            <a:spLocks noGrp="1"/>
          </p:cNvSpPr>
          <p:nvPr>
            <p:ph type="title"/>
          </p:nvPr>
        </p:nvSpPr>
        <p:spPr/>
        <p:txBody>
          <a:bodyPr/>
          <a:lstStyle/>
          <a:p>
            <a:r>
              <a:rPr kumimoji="1" lang="ja-JP" altLang="en-US" dirty="0"/>
              <a:t>レッドストーン回路</a:t>
            </a:r>
            <a:endParaRPr kumimoji="1" lang="en-US" dirty="0"/>
          </a:p>
        </p:txBody>
      </p:sp>
      <p:sp>
        <p:nvSpPr>
          <p:cNvPr id="3" name="コンテンツ プレースホルダー 2">
            <a:extLst>
              <a:ext uri="{FF2B5EF4-FFF2-40B4-BE49-F238E27FC236}">
                <a16:creationId xmlns:a16="http://schemas.microsoft.com/office/drawing/2014/main" id="{AF6E3B63-7583-224B-E404-5F2D56EA2BD2}"/>
              </a:ext>
            </a:extLst>
          </p:cNvPr>
          <p:cNvSpPr>
            <a:spLocks noGrp="1"/>
          </p:cNvSpPr>
          <p:nvPr>
            <p:ph sz="quarter" idx="10"/>
          </p:nvPr>
        </p:nvSpPr>
        <p:spPr>
          <a:xfrm>
            <a:off x="611956" y="1268976"/>
            <a:ext cx="8280092" cy="1445931"/>
          </a:xfrm>
        </p:spPr>
        <p:txBody>
          <a:bodyPr/>
          <a:lstStyle/>
          <a:p>
            <a:r>
              <a:rPr kumimoji="1" lang="ja-JP" altLang="en-US" dirty="0"/>
              <a:t>「レッドストーン」と言うゲーム内の要素を利用</a:t>
            </a:r>
            <a:endParaRPr kumimoji="1" lang="en-US" altLang="ja-JP" dirty="0"/>
          </a:p>
          <a:p>
            <a:pPr lvl="1"/>
            <a:r>
              <a:rPr kumimoji="1" lang="ja-JP" altLang="en-US" dirty="0"/>
              <a:t>有効と無効の状態を持つ</a:t>
            </a:r>
            <a:endParaRPr kumimoji="1" lang="en-US" altLang="ja-JP" dirty="0"/>
          </a:p>
          <a:p>
            <a:pPr lvl="1"/>
            <a:r>
              <a:rPr kumimoji="1" lang="ja-JP" altLang="en-US" dirty="0"/>
              <a:t>スイッチと扉を繋げて，遠くから開けたり閉じたりとかする</a:t>
            </a:r>
            <a:endParaRPr kumimoji="1" lang="en-US" altLang="ja-JP" dirty="0"/>
          </a:p>
          <a:p>
            <a:r>
              <a:rPr kumimoji="1" lang="ja-JP" altLang="en-US" dirty="0">
                <a:solidFill>
                  <a:schemeClr val="accent5"/>
                </a:solidFill>
              </a:rPr>
              <a:t>これも入力で出力を制御出来ていることに誰かが気づいた</a:t>
            </a:r>
            <a:endParaRPr kumimoji="1" lang="en-US" dirty="0">
              <a:solidFill>
                <a:schemeClr val="accent5"/>
              </a:solidFill>
            </a:endParaRPr>
          </a:p>
        </p:txBody>
      </p:sp>
      <p:pic>
        <p:nvPicPr>
          <p:cNvPr id="25602" name="Picture 2">
            <a:extLst>
              <a:ext uri="{FF2B5EF4-FFF2-40B4-BE49-F238E27FC236}">
                <a16:creationId xmlns:a16="http://schemas.microsoft.com/office/drawing/2014/main" id="{B845DFDA-B3A7-755F-8DDB-CF88F6DDCB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960" y="4239009"/>
            <a:ext cx="3401987" cy="1803171"/>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a:extLst>
              <a:ext uri="{FF2B5EF4-FFF2-40B4-BE49-F238E27FC236}">
                <a16:creationId xmlns:a16="http://schemas.microsoft.com/office/drawing/2014/main" id="{2EAFD79E-6BEF-192B-F0C6-B7A33BC090F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2005" y="3248998"/>
            <a:ext cx="3202705" cy="279904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7F39E439-730E-CADD-4D05-817C28753F45}"/>
              </a:ext>
            </a:extLst>
          </p:cNvPr>
          <p:cNvSpPr txBox="1"/>
          <p:nvPr/>
        </p:nvSpPr>
        <p:spPr>
          <a:xfrm>
            <a:off x="611956" y="6399033"/>
            <a:ext cx="8010089" cy="369332"/>
          </a:xfrm>
          <a:prstGeom prst="rect">
            <a:avLst/>
          </a:prstGeom>
          <a:noFill/>
        </p:spPr>
        <p:txBody>
          <a:bodyPr wrap="square">
            <a:spAutoFit/>
          </a:bodyPr>
          <a:lstStyle/>
          <a:p>
            <a:r>
              <a:rPr lang="ja-JP" altLang="en-US" dirty="0"/>
              <a:t>画像は </a:t>
            </a:r>
            <a:r>
              <a:rPr lang="en-US" altLang="ja-JP" dirty="0">
                <a:hlinkClick r:id="rId4"/>
              </a:rPr>
              <a:t>https://minecraft.fandom.com/wiki/Redstone_circuits/Logic</a:t>
            </a:r>
            <a:r>
              <a:rPr lang="en-US" altLang="ja-JP" dirty="0"/>
              <a:t> </a:t>
            </a:r>
            <a:r>
              <a:rPr lang="ja-JP" altLang="en-US" dirty="0"/>
              <a:t>より</a:t>
            </a:r>
            <a:endParaRPr lang="en-US" dirty="0"/>
          </a:p>
        </p:txBody>
      </p:sp>
      <p:sp>
        <p:nvSpPr>
          <p:cNvPr id="6" name="Rectangle 93">
            <a:extLst>
              <a:ext uri="{FF2B5EF4-FFF2-40B4-BE49-F238E27FC236}">
                <a16:creationId xmlns:a16="http://schemas.microsoft.com/office/drawing/2014/main" id="{AE324D97-E62A-26EE-CAD0-E6883AEF6EE2}"/>
              </a:ext>
            </a:extLst>
          </p:cNvPr>
          <p:cNvSpPr>
            <a:spLocks noChangeArrowheads="1"/>
          </p:cNvSpPr>
          <p:nvPr/>
        </p:nvSpPr>
        <p:spPr bwMode="auto">
          <a:xfrm>
            <a:off x="881959" y="3519001"/>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AND </a:t>
            </a:r>
            <a:r>
              <a:rPr lang="ja-JP" altLang="en-US" dirty="0"/>
              <a:t>ゲート</a:t>
            </a:r>
            <a:endParaRPr lang="en-US" altLang="ja-JP" dirty="0"/>
          </a:p>
          <a:p>
            <a:r>
              <a:rPr lang="ja-JP" altLang="en-US" dirty="0"/>
              <a:t>右のスイッチを２つとも入れると</a:t>
            </a:r>
            <a:endParaRPr lang="en-US" altLang="ja-JP" dirty="0"/>
          </a:p>
          <a:p>
            <a:r>
              <a:rPr lang="ja-JP" altLang="en-US" dirty="0"/>
              <a:t>左側が赤くなる</a:t>
            </a:r>
            <a:endParaRPr lang="en-US" altLang="ja-JP" dirty="0"/>
          </a:p>
        </p:txBody>
      </p:sp>
    </p:spTree>
    <p:extLst>
      <p:ext uri="{BB962C8B-B14F-4D97-AF65-F5344CB8AC3E}">
        <p14:creationId xmlns:p14="http://schemas.microsoft.com/office/powerpoint/2010/main" val="2207305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8AD7D5-B625-30A8-A6FF-8D986E8ABB6F}"/>
              </a:ext>
            </a:extLst>
          </p:cNvPr>
          <p:cNvSpPr>
            <a:spLocks noGrp="1"/>
          </p:cNvSpPr>
          <p:nvPr>
            <p:ph type="title"/>
          </p:nvPr>
        </p:nvSpPr>
        <p:spPr/>
        <p:txBody>
          <a:bodyPr/>
          <a:lstStyle/>
          <a:p>
            <a:r>
              <a:rPr kumimoji="1" lang="ja-JP" altLang="en-US" dirty="0"/>
              <a:t>入力で出力を制御出来ればコンピュータが作れる</a:t>
            </a:r>
            <a:endParaRPr kumimoji="1" lang="en-US" dirty="0"/>
          </a:p>
        </p:txBody>
      </p:sp>
      <p:pic>
        <p:nvPicPr>
          <p:cNvPr id="26626" name="Picture 2">
            <a:extLst>
              <a:ext uri="{FF2B5EF4-FFF2-40B4-BE49-F238E27FC236}">
                <a16:creationId xmlns:a16="http://schemas.microsoft.com/office/drawing/2014/main" id="{0AC7C0F8-03F3-DC95-824D-7E10C6815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958" y="1448978"/>
            <a:ext cx="6667500" cy="315277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AB1528C8-0902-0A6A-DD73-52AE1B730BAD}"/>
              </a:ext>
            </a:extLst>
          </p:cNvPr>
          <p:cNvSpPr txBox="1"/>
          <p:nvPr/>
        </p:nvSpPr>
        <p:spPr>
          <a:xfrm>
            <a:off x="1061961" y="5319021"/>
            <a:ext cx="5940066" cy="646331"/>
          </a:xfrm>
          <a:prstGeom prst="rect">
            <a:avLst/>
          </a:prstGeom>
          <a:noFill/>
        </p:spPr>
        <p:txBody>
          <a:bodyPr wrap="square">
            <a:spAutoFit/>
          </a:bodyPr>
          <a:lstStyle/>
          <a:p>
            <a:r>
              <a:rPr lang="ja-JP" altLang="en-US" dirty="0"/>
              <a:t>画像は </a:t>
            </a:r>
            <a:r>
              <a:rPr lang="en-US" altLang="ja-JP" dirty="0">
                <a:hlinkClick r:id="rId3"/>
              </a:rPr>
              <a:t>https://mcpedl.com/raffis-calculator-2-map/</a:t>
            </a:r>
            <a:r>
              <a:rPr lang="en-US" altLang="ja-JP" dirty="0"/>
              <a:t> </a:t>
            </a:r>
            <a:r>
              <a:rPr lang="ja-JP" altLang="en-US" dirty="0"/>
              <a:t>より</a:t>
            </a:r>
            <a:endParaRPr lang="en-US" altLang="ja-JP" dirty="0"/>
          </a:p>
          <a:p>
            <a:r>
              <a:rPr lang="ja-JP" altLang="en-US" dirty="0"/>
              <a:t>四則演算ができる計算機･･･らしい</a:t>
            </a:r>
            <a:endParaRPr lang="en-US" dirty="0"/>
          </a:p>
        </p:txBody>
      </p:sp>
    </p:spTree>
    <p:extLst>
      <p:ext uri="{BB962C8B-B14F-4D97-AF65-F5344CB8AC3E}">
        <p14:creationId xmlns:p14="http://schemas.microsoft.com/office/powerpoint/2010/main" val="1979267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7F02C61-CA60-E242-14BB-3B549F4A00F7}"/>
              </a:ext>
            </a:extLst>
          </p:cNvPr>
          <p:cNvSpPr>
            <a:spLocks noGrp="1"/>
          </p:cNvSpPr>
          <p:nvPr>
            <p:ph type="title"/>
          </p:nvPr>
        </p:nvSpPr>
        <p:spPr/>
        <p:txBody>
          <a:bodyPr/>
          <a:lstStyle/>
          <a:p>
            <a:r>
              <a:rPr lang="en-US" altLang="ja-JP" b="1" dirty="0"/>
              <a:t>CMOS</a:t>
            </a:r>
            <a:endParaRPr lang="en-US" b="1" dirty="0"/>
          </a:p>
        </p:txBody>
      </p:sp>
    </p:spTree>
    <p:extLst>
      <p:ext uri="{BB962C8B-B14F-4D97-AF65-F5344CB8AC3E}">
        <p14:creationId xmlns:p14="http://schemas.microsoft.com/office/powerpoint/2010/main" val="13428844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584331-3D9C-C512-2846-D6A40BDAB0DC}"/>
              </a:ext>
            </a:extLst>
          </p:cNvPr>
          <p:cNvSpPr>
            <a:spLocks noGrp="1"/>
          </p:cNvSpPr>
          <p:nvPr>
            <p:ph type="title"/>
          </p:nvPr>
        </p:nvSpPr>
        <p:spPr/>
        <p:txBody>
          <a:bodyPr/>
          <a:lstStyle/>
          <a:p>
            <a:r>
              <a:rPr kumimoji="1" lang="ja-JP" altLang="en-US" dirty="0"/>
              <a:t>論理回路の作り方</a:t>
            </a:r>
            <a:endParaRPr kumimoji="1" lang="en-US" dirty="0"/>
          </a:p>
        </p:txBody>
      </p:sp>
      <p:sp>
        <p:nvSpPr>
          <p:cNvPr id="3" name="コンテンツ プレースホルダー 2">
            <a:extLst>
              <a:ext uri="{FF2B5EF4-FFF2-40B4-BE49-F238E27FC236}">
                <a16:creationId xmlns:a16="http://schemas.microsoft.com/office/drawing/2014/main" id="{4CDF5B3C-F5EC-178A-5EAE-1A3A46827528}"/>
              </a:ext>
            </a:extLst>
          </p:cNvPr>
          <p:cNvSpPr>
            <a:spLocks noGrp="1"/>
          </p:cNvSpPr>
          <p:nvPr>
            <p:ph sz="quarter" idx="10"/>
          </p:nvPr>
        </p:nvSpPr>
        <p:spPr/>
        <p:txBody>
          <a:bodyPr/>
          <a:lstStyle/>
          <a:p>
            <a:r>
              <a:rPr kumimoji="1" lang="ja-JP" altLang="en-US" dirty="0"/>
              <a:t>以下のそれぞれの仕組みを使った回路を説明</a:t>
            </a:r>
            <a:endParaRPr kumimoji="1" lang="en-US" altLang="ja-JP" dirty="0"/>
          </a:p>
          <a:p>
            <a:pPr marL="817200" lvl="1" indent="-457200">
              <a:buFont typeface="+mj-lt"/>
              <a:buAutoNum type="arabicPeriod"/>
            </a:pPr>
            <a:r>
              <a:rPr kumimoji="1" lang="ja-JP" altLang="en-US" dirty="0"/>
              <a:t>リレー</a:t>
            </a:r>
            <a:endParaRPr kumimoji="1" lang="en-US" altLang="ja-JP" dirty="0"/>
          </a:p>
          <a:p>
            <a:pPr marL="817200" lvl="1" indent="-457200">
              <a:buFont typeface="+mj-lt"/>
              <a:buAutoNum type="arabicPeriod"/>
            </a:pPr>
            <a:r>
              <a:rPr kumimoji="1" lang="en-US" altLang="ja-JP" dirty="0">
                <a:solidFill>
                  <a:schemeClr val="accent5"/>
                </a:solidFill>
              </a:rPr>
              <a:t>CMOS</a:t>
            </a:r>
          </a:p>
        </p:txBody>
      </p:sp>
    </p:spTree>
    <p:extLst>
      <p:ext uri="{BB962C8B-B14F-4D97-AF65-F5344CB8AC3E}">
        <p14:creationId xmlns:p14="http://schemas.microsoft.com/office/powerpoint/2010/main" val="11345152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41" name="Freeform 9"/>
          <p:cNvSpPr>
            <a:spLocks/>
          </p:cNvSpPr>
          <p:nvPr/>
        </p:nvSpPr>
        <p:spPr bwMode="auto">
          <a:xfrm>
            <a:off x="2051972" y="4239009"/>
            <a:ext cx="720750" cy="719137"/>
          </a:xfrm>
          <a:custGeom>
            <a:avLst/>
            <a:gdLst/>
            <a:ahLst/>
            <a:cxnLst>
              <a:cxn ang="0">
                <a:pos x="0" y="453"/>
              </a:cxn>
              <a:cxn ang="0">
                <a:pos x="511" y="453"/>
              </a:cxn>
              <a:cxn ang="0">
                <a:pos x="454" y="0"/>
              </a:cxn>
              <a:cxn ang="0">
                <a:pos x="57" y="0"/>
              </a:cxn>
              <a:cxn ang="0">
                <a:pos x="0" y="453"/>
              </a:cxn>
            </a:cxnLst>
            <a:rect l="0" t="0" r="r" b="b"/>
            <a:pathLst>
              <a:path w="511" h="453">
                <a:moveTo>
                  <a:pt x="0" y="453"/>
                </a:moveTo>
                <a:lnTo>
                  <a:pt x="511" y="453"/>
                </a:lnTo>
                <a:lnTo>
                  <a:pt x="454" y="0"/>
                </a:lnTo>
                <a:lnTo>
                  <a:pt x="57" y="0"/>
                </a:lnTo>
                <a:lnTo>
                  <a:pt x="0" y="453"/>
                </a:lnTo>
                <a:close/>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3" name="正方形/長方形 2"/>
          <p:cNvSpPr/>
          <p:nvPr/>
        </p:nvSpPr>
        <p:spPr bwMode="auto">
          <a:xfrm>
            <a:off x="971772" y="4959119"/>
            <a:ext cx="2880384" cy="27003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36000" tIns="0" rIns="3600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dirty="0">
                <a:ln>
                  <a:noFill/>
                </a:ln>
                <a:solidFill>
                  <a:schemeClr val="tx1"/>
                </a:solidFill>
                <a:effectLst/>
              </a:rPr>
              <a:t>酸化膜（絶縁体）</a:t>
            </a:r>
          </a:p>
        </p:txBody>
      </p:sp>
      <p:sp>
        <p:nvSpPr>
          <p:cNvPr id="556040" name="Rectangle 8"/>
          <p:cNvSpPr>
            <a:spLocks noChangeArrowheads="1"/>
          </p:cNvSpPr>
          <p:nvPr/>
        </p:nvSpPr>
        <p:spPr bwMode="auto">
          <a:xfrm>
            <a:off x="971802" y="5228826"/>
            <a:ext cx="2879725" cy="143986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556034" name="Rectangle 2"/>
          <p:cNvSpPr>
            <a:spLocks noGrp="1" noChangeArrowheads="1"/>
          </p:cNvSpPr>
          <p:nvPr>
            <p:ph type="title"/>
          </p:nvPr>
        </p:nvSpPr>
        <p:spPr/>
        <p:txBody>
          <a:bodyPr/>
          <a:lstStyle/>
          <a:p>
            <a:r>
              <a:rPr lang="en-US" altLang="ja-JP" sz="2400" dirty="0">
                <a:latin typeface="+mn-ea"/>
                <a:ea typeface="+mn-ea"/>
              </a:rPr>
              <a:t>MOS FET</a:t>
            </a:r>
          </a:p>
        </p:txBody>
      </p:sp>
      <p:sp>
        <p:nvSpPr>
          <p:cNvPr id="4" name="スライド番号プレースホルダー 3"/>
          <p:cNvSpPr>
            <a:spLocks noGrp="1"/>
          </p:cNvSpPr>
          <p:nvPr>
            <p:ph type="sldNum" sz="quarter" idx="12"/>
          </p:nvPr>
        </p:nvSpPr>
        <p:spPr>
          <a:xfrm>
            <a:off x="8783638" y="6483350"/>
            <a:ext cx="360362" cy="358775"/>
          </a:xfrm>
        </p:spPr>
        <p:txBody>
          <a:bodyPr/>
          <a:lstStyle/>
          <a:p>
            <a:fld id="{57822056-E1F9-464F-82C8-6C2C7E347532}" type="slidenum">
              <a:rPr lang="ja-JP" altLang="en-US" smtClean="0"/>
              <a:pPr/>
              <a:t>48</a:t>
            </a:fld>
            <a:endParaRPr lang="ja-JP" altLang="en-US"/>
          </a:p>
        </p:txBody>
      </p:sp>
      <p:sp>
        <p:nvSpPr>
          <p:cNvPr id="556036" name="Rectangle 4"/>
          <p:cNvSpPr>
            <a:spLocks noGrp="1" noChangeArrowheads="1"/>
          </p:cNvSpPr>
          <p:nvPr>
            <p:ph sz="quarter" idx="13"/>
          </p:nvPr>
        </p:nvSpPr>
        <p:spPr>
          <a:xfrm>
            <a:off x="251951" y="998973"/>
            <a:ext cx="8892049" cy="3150036"/>
          </a:xfrm>
        </p:spPr>
        <p:txBody>
          <a:bodyPr/>
          <a:lstStyle/>
          <a:p>
            <a:r>
              <a:rPr lang="en-US" altLang="ja-JP" dirty="0">
                <a:solidFill>
                  <a:schemeClr val="accent5"/>
                </a:solidFill>
              </a:rPr>
              <a:t>MOS</a:t>
            </a:r>
            <a:r>
              <a:rPr lang="en-US" altLang="ja-JP" dirty="0"/>
              <a:t>: metal-oxide-semiconductor</a:t>
            </a:r>
          </a:p>
          <a:p>
            <a:pPr lvl="1"/>
            <a:r>
              <a:rPr lang="ja-JP" altLang="en-US" dirty="0"/>
              <a:t>上から，金属，酸化膜，半導体のサンドイッチ構造</a:t>
            </a:r>
            <a:endParaRPr lang="en-US" altLang="ja-JP" dirty="0"/>
          </a:p>
          <a:p>
            <a:pPr lvl="1"/>
            <a:r>
              <a:rPr lang="ja-JP" altLang="en-US" dirty="0"/>
              <a:t>酸化膜を挟んで平行板コンデンサが構成されている</a:t>
            </a:r>
            <a:endParaRPr lang="en-US" altLang="ja-JP" dirty="0"/>
          </a:p>
          <a:p>
            <a:r>
              <a:rPr lang="ja-JP" altLang="en-US" dirty="0"/>
              <a:t>電界効果トランジスタ</a:t>
            </a:r>
            <a:r>
              <a:rPr lang="en-US" altLang="ja-JP" dirty="0"/>
              <a:t> (</a:t>
            </a:r>
            <a:r>
              <a:rPr lang="en-US" altLang="ja-JP" dirty="0">
                <a:solidFill>
                  <a:schemeClr val="accent5"/>
                </a:solidFill>
              </a:rPr>
              <a:t>FET</a:t>
            </a:r>
            <a:r>
              <a:rPr lang="en-US" altLang="ja-JP" dirty="0"/>
              <a:t>: Field-Effect Transistor)</a:t>
            </a:r>
          </a:p>
          <a:p>
            <a:pPr lvl="1"/>
            <a:r>
              <a:rPr lang="ja-JP" altLang="en-US" dirty="0">
                <a:solidFill>
                  <a:schemeClr val="accent5"/>
                </a:solidFill>
              </a:rPr>
              <a:t>電界で電子を動かしてスイッチングする</a:t>
            </a:r>
            <a:endParaRPr lang="en-US" altLang="ja-JP" dirty="0">
              <a:solidFill>
                <a:schemeClr val="accent5"/>
              </a:solidFill>
            </a:endParaRPr>
          </a:p>
          <a:p>
            <a:pPr marL="1177200" lvl="2" indent="-457200">
              <a:buFont typeface="+mj-lt"/>
              <a:buAutoNum type="arabicPeriod"/>
            </a:pPr>
            <a:r>
              <a:rPr lang="en-US" altLang="ja-JP" dirty="0"/>
              <a:t>G </a:t>
            </a:r>
            <a:r>
              <a:rPr lang="ja-JP" altLang="en-US" dirty="0"/>
              <a:t>に電圧をかけてコンデンサに充電</a:t>
            </a:r>
            <a:endParaRPr lang="en-US" altLang="ja-JP" dirty="0"/>
          </a:p>
          <a:p>
            <a:pPr marL="1177200" lvl="2" indent="-457200">
              <a:buFont typeface="+mj-lt"/>
              <a:buAutoNum type="arabicPeriod"/>
            </a:pPr>
            <a:r>
              <a:rPr lang="ja-JP" altLang="en-US" dirty="0"/>
              <a:t>電子の層（チャネル）酸化膜下にできて，</a:t>
            </a:r>
            <a:r>
              <a:rPr lang="en-US" altLang="ja-JP" dirty="0"/>
              <a:t>S </a:t>
            </a:r>
            <a:r>
              <a:rPr lang="ja-JP" altLang="en-US" dirty="0"/>
              <a:t>と </a:t>
            </a:r>
            <a:r>
              <a:rPr lang="en-US" altLang="ja-JP" dirty="0"/>
              <a:t>D </a:t>
            </a:r>
            <a:r>
              <a:rPr lang="ja-JP" altLang="en-US" dirty="0"/>
              <a:t>が繋がり </a:t>
            </a:r>
            <a:r>
              <a:rPr lang="en-US" altLang="ja-JP" dirty="0"/>
              <a:t>ON </a:t>
            </a:r>
            <a:r>
              <a:rPr lang="ja-JP" altLang="en-US" dirty="0"/>
              <a:t>に</a:t>
            </a:r>
            <a:endParaRPr lang="en-US" altLang="ja-JP" dirty="0"/>
          </a:p>
        </p:txBody>
      </p:sp>
      <p:sp>
        <p:nvSpPr>
          <p:cNvPr id="556038" name="Freeform 6"/>
          <p:cNvSpPr>
            <a:spLocks/>
          </p:cNvSpPr>
          <p:nvPr/>
        </p:nvSpPr>
        <p:spPr bwMode="auto">
          <a:xfrm>
            <a:off x="971802" y="5228826"/>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556039" name="Freeform 7"/>
          <p:cNvSpPr>
            <a:spLocks/>
          </p:cNvSpPr>
          <p:nvPr/>
        </p:nvSpPr>
        <p:spPr bwMode="auto">
          <a:xfrm flipH="1">
            <a:off x="3132390" y="5228826"/>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556042" name="Line 10"/>
          <p:cNvSpPr>
            <a:spLocks noChangeShapeType="1"/>
          </p:cNvSpPr>
          <p:nvPr/>
        </p:nvSpPr>
        <p:spPr bwMode="auto">
          <a:xfrm>
            <a:off x="971772" y="4959119"/>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556043" name="Line 11"/>
          <p:cNvSpPr>
            <a:spLocks noChangeShapeType="1"/>
          </p:cNvSpPr>
          <p:nvPr/>
        </p:nvSpPr>
        <p:spPr bwMode="auto">
          <a:xfrm>
            <a:off x="971802" y="6668688"/>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556044" name="Rectangle 12"/>
          <p:cNvSpPr>
            <a:spLocks noChangeArrowheads="1"/>
          </p:cNvSpPr>
          <p:nvPr/>
        </p:nvSpPr>
        <p:spPr bwMode="auto">
          <a:xfrm>
            <a:off x="971802" y="5409801"/>
            <a:ext cx="360363" cy="358775"/>
          </a:xfrm>
          <a:prstGeom prst="rect">
            <a:avLst/>
          </a:prstGeom>
          <a:noFill/>
          <a:ln w="9525">
            <a:noFill/>
            <a:miter lim="800000"/>
            <a:headEnd/>
            <a:tailEnd/>
          </a:ln>
          <a:effectLst/>
        </p:spPr>
        <p:txBody>
          <a:bodyPr wrap="none" anchor="ctr"/>
          <a:lstStyle/>
          <a:p>
            <a:pPr algn="ctr"/>
            <a:r>
              <a:rPr lang="en-US" altLang="ja-JP" baseline="0">
                <a:latin typeface="+mn-lt"/>
              </a:rPr>
              <a:t>S</a:t>
            </a:r>
          </a:p>
        </p:txBody>
      </p:sp>
      <p:sp>
        <p:nvSpPr>
          <p:cNvPr id="556047" name="Rectangle 15"/>
          <p:cNvSpPr>
            <a:spLocks noChangeArrowheads="1"/>
          </p:cNvSpPr>
          <p:nvPr/>
        </p:nvSpPr>
        <p:spPr bwMode="auto">
          <a:xfrm>
            <a:off x="3492752" y="5409801"/>
            <a:ext cx="360363" cy="358775"/>
          </a:xfrm>
          <a:prstGeom prst="rect">
            <a:avLst/>
          </a:prstGeom>
          <a:noFill/>
          <a:ln w="9525">
            <a:noFill/>
            <a:miter lim="800000"/>
            <a:headEnd/>
            <a:tailEnd/>
          </a:ln>
          <a:effectLst/>
        </p:spPr>
        <p:txBody>
          <a:bodyPr wrap="none" anchor="ctr"/>
          <a:lstStyle/>
          <a:p>
            <a:pPr algn="ctr"/>
            <a:r>
              <a:rPr lang="en-US" altLang="ja-JP" baseline="0">
                <a:latin typeface="+mn-lt"/>
              </a:rPr>
              <a:t>D</a:t>
            </a:r>
          </a:p>
        </p:txBody>
      </p:sp>
      <p:sp>
        <p:nvSpPr>
          <p:cNvPr id="556048" name="Rectangle 16"/>
          <p:cNvSpPr>
            <a:spLocks noChangeArrowheads="1"/>
          </p:cNvSpPr>
          <p:nvPr/>
        </p:nvSpPr>
        <p:spPr bwMode="auto">
          <a:xfrm>
            <a:off x="2232946" y="4418396"/>
            <a:ext cx="360363" cy="358775"/>
          </a:xfrm>
          <a:prstGeom prst="rect">
            <a:avLst/>
          </a:prstGeom>
          <a:noFill/>
          <a:ln w="9525">
            <a:noFill/>
            <a:miter lim="800000"/>
            <a:headEnd/>
            <a:tailEnd/>
          </a:ln>
          <a:effectLst/>
        </p:spPr>
        <p:txBody>
          <a:bodyPr wrap="none" anchor="ctr"/>
          <a:lstStyle/>
          <a:p>
            <a:pPr algn="ctr"/>
            <a:r>
              <a:rPr lang="en-US" altLang="ja-JP" baseline="0">
                <a:latin typeface="+mn-lt"/>
              </a:rPr>
              <a:t>G</a:t>
            </a:r>
          </a:p>
        </p:txBody>
      </p:sp>
      <p:cxnSp>
        <p:nvCxnSpPr>
          <p:cNvPr id="6" name="直線矢印コネクタ 5"/>
          <p:cNvCxnSpPr/>
          <p:nvPr/>
        </p:nvCxnSpPr>
        <p:spPr bwMode="auto">
          <a:xfrm>
            <a:off x="2051916" y="5589203"/>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46" name="直線矢印コネクタ 45"/>
          <p:cNvCxnSpPr/>
          <p:nvPr/>
        </p:nvCxnSpPr>
        <p:spPr bwMode="auto">
          <a:xfrm>
            <a:off x="2411964" y="5589203"/>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47" name="直線矢印コネクタ 46"/>
          <p:cNvCxnSpPr/>
          <p:nvPr/>
        </p:nvCxnSpPr>
        <p:spPr bwMode="auto">
          <a:xfrm>
            <a:off x="2772012" y="5589203"/>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grpSp>
        <p:nvGrpSpPr>
          <p:cNvPr id="7" name="グループ化 6"/>
          <p:cNvGrpSpPr/>
          <p:nvPr/>
        </p:nvGrpSpPr>
        <p:grpSpPr>
          <a:xfrm>
            <a:off x="1962402" y="5859063"/>
            <a:ext cx="900113" cy="180975"/>
            <a:chOff x="1962150" y="5499100"/>
            <a:chExt cx="900113" cy="180975"/>
          </a:xfrm>
        </p:grpSpPr>
        <p:grpSp>
          <p:nvGrpSpPr>
            <p:cNvPr id="556051" name="Group 19"/>
            <p:cNvGrpSpPr>
              <a:grpSpLocks/>
            </p:cNvGrpSpPr>
            <p:nvPr/>
          </p:nvGrpSpPr>
          <p:grpSpPr bwMode="auto">
            <a:xfrm>
              <a:off x="1962150" y="5499100"/>
              <a:ext cx="180975" cy="180975"/>
              <a:chOff x="2823" y="3464"/>
              <a:chExt cx="114" cy="114"/>
            </a:xfrm>
          </p:grpSpPr>
          <p:sp>
            <p:nvSpPr>
              <p:cNvPr id="556049" name="Oval 17"/>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556050" name="Line 18"/>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556052" name="Group 20"/>
            <p:cNvGrpSpPr>
              <a:grpSpLocks/>
            </p:cNvGrpSpPr>
            <p:nvPr/>
          </p:nvGrpSpPr>
          <p:grpSpPr bwMode="auto">
            <a:xfrm>
              <a:off x="2322513" y="5499100"/>
              <a:ext cx="180975" cy="180975"/>
              <a:chOff x="2823" y="3464"/>
              <a:chExt cx="114" cy="114"/>
            </a:xfrm>
          </p:grpSpPr>
          <p:sp>
            <p:nvSpPr>
              <p:cNvPr id="556053" name="Oval 21"/>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556054" name="Line 22"/>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556055" name="Group 23"/>
            <p:cNvGrpSpPr>
              <a:grpSpLocks/>
            </p:cNvGrpSpPr>
            <p:nvPr/>
          </p:nvGrpSpPr>
          <p:grpSpPr bwMode="auto">
            <a:xfrm>
              <a:off x="2681288" y="5499100"/>
              <a:ext cx="180975" cy="180975"/>
              <a:chOff x="2823" y="3464"/>
              <a:chExt cx="114" cy="114"/>
            </a:xfrm>
          </p:grpSpPr>
          <p:sp>
            <p:nvSpPr>
              <p:cNvPr id="556056" name="Oval 24"/>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556057" name="Line 25"/>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sp>
        <p:nvSpPr>
          <p:cNvPr id="2" name="Freeform 9">
            <a:extLst>
              <a:ext uri="{FF2B5EF4-FFF2-40B4-BE49-F238E27FC236}">
                <a16:creationId xmlns:a16="http://schemas.microsoft.com/office/drawing/2014/main" id="{B012697E-90BD-1C97-2AB1-DC86FC7DAE70}"/>
              </a:ext>
            </a:extLst>
          </p:cNvPr>
          <p:cNvSpPr>
            <a:spLocks/>
          </p:cNvSpPr>
          <p:nvPr/>
        </p:nvSpPr>
        <p:spPr bwMode="auto">
          <a:xfrm>
            <a:off x="6012016" y="4239009"/>
            <a:ext cx="720750" cy="719137"/>
          </a:xfrm>
          <a:custGeom>
            <a:avLst/>
            <a:gdLst/>
            <a:ahLst/>
            <a:cxnLst>
              <a:cxn ang="0">
                <a:pos x="0" y="453"/>
              </a:cxn>
              <a:cxn ang="0">
                <a:pos x="511" y="453"/>
              </a:cxn>
              <a:cxn ang="0">
                <a:pos x="454" y="0"/>
              </a:cxn>
              <a:cxn ang="0">
                <a:pos x="57" y="0"/>
              </a:cxn>
              <a:cxn ang="0">
                <a:pos x="0" y="453"/>
              </a:cxn>
            </a:cxnLst>
            <a:rect l="0" t="0" r="r" b="b"/>
            <a:pathLst>
              <a:path w="511" h="453">
                <a:moveTo>
                  <a:pt x="0" y="453"/>
                </a:moveTo>
                <a:lnTo>
                  <a:pt x="511" y="453"/>
                </a:lnTo>
                <a:lnTo>
                  <a:pt x="454" y="0"/>
                </a:lnTo>
                <a:lnTo>
                  <a:pt x="57" y="0"/>
                </a:lnTo>
                <a:lnTo>
                  <a:pt x="0" y="453"/>
                </a:lnTo>
                <a:close/>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5" name="正方形/長方形 4">
            <a:extLst>
              <a:ext uri="{FF2B5EF4-FFF2-40B4-BE49-F238E27FC236}">
                <a16:creationId xmlns:a16="http://schemas.microsoft.com/office/drawing/2014/main" id="{1541AAB3-0B99-A322-5E59-A5417E122F45}"/>
              </a:ext>
            </a:extLst>
          </p:cNvPr>
          <p:cNvSpPr/>
          <p:nvPr/>
        </p:nvSpPr>
        <p:spPr bwMode="auto">
          <a:xfrm>
            <a:off x="4931816" y="4959119"/>
            <a:ext cx="2880384" cy="27003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36000" tIns="0" rIns="3600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dirty="0">
              <a:ln>
                <a:noFill/>
              </a:ln>
              <a:solidFill>
                <a:schemeClr val="tx1"/>
              </a:solidFill>
              <a:effectLst/>
            </a:endParaRPr>
          </a:p>
        </p:txBody>
      </p:sp>
      <p:sp>
        <p:nvSpPr>
          <p:cNvPr id="8" name="Rectangle 8">
            <a:extLst>
              <a:ext uri="{FF2B5EF4-FFF2-40B4-BE49-F238E27FC236}">
                <a16:creationId xmlns:a16="http://schemas.microsoft.com/office/drawing/2014/main" id="{6966788D-91F7-32C1-A417-DE33945F037F}"/>
              </a:ext>
            </a:extLst>
          </p:cNvPr>
          <p:cNvSpPr>
            <a:spLocks noChangeArrowheads="1"/>
          </p:cNvSpPr>
          <p:nvPr/>
        </p:nvSpPr>
        <p:spPr bwMode="auto">
          <a:xfrm>
            <a:off x="4931846" y="5228826"/>
            <a:ext cx="2879725" cy="143986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9" name="Freeform 6">
            <a:extLst>
              <a:ext uri="{FF2B5EF4-FFF2-40B4-BE49-F238E27FC236}">
                <a16:creationId xmlns:a16="http://schemas.microsoft.com/office/drawing/2014/main" id="{D7E5104E-C24B-2439-B6CA-7D3FEB2569DD}"/>
              </a:ext>
            </a:extLst>
          </p:cNvPr>
          <p:cNvSpPr>
            <a:spLocks/>
          </p:cNvSpPr>
          <p:nvPr/>
        </p:nvSpPr>
        <p:spPr bwMode="auto">
          <a:xfrm>
            <a:off x="4931846" y="5228826"/>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10" name="Freeform 7">
            <a:extLst>
              <a:ext uri="{FF2B5EF4-FFF2-40B4-BE49-F238E27FC236}">
                <a16:creationId xmlns:a16="http://schemas.microsoft.com/office/drawing/2014/main" id="{FC1A5FA5-C1B7-5EE2-6671-1CE915E88AEA}"/>
              </a:ext>
            </a:extLst>
          </p:cNvPr>
          <p:cNvSpPr>
            <a:spLocks/>
          </p:cNvSpPr>
          <p:nvPr/>
        </p:nvSpPr>
        <p:spPr bwMode="auto">
          <a:xfrm flipH="1">
            <a:off x="7092434" y="5228826"/>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11" name="Line 10">
            <a:extLst>
              <a:ext uri="{FF2B5EF4-FFF2-40B4-BE49-F238E27FC236}">
                <a16:creationId xmlns:a16="http://schemas.microsoft.com/office/drawing/2014/main" id="{41EE8F78-6B9D-87FB-5C9E-EA124ECE1DF5}"/>
              </a:ext>
            </a:extLst>
          </p:cNvPr>
          <p:cNvSpPr>
            <a:spLocks noChangeShapeType="1"/>
          </p:cNvSpPr>
          <p:nvPr/>
        </p:nvSpPr>
        <p:spPr bwMode="auto">
          <a:xfrm>
            <a:off x="4931816" y="4959119"/>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12" name="Line 11">
            <a:extLst>
              <a:ext uri="{FF2B5EF4-FFF2-40B4-BE49-F238E27FC236}">
                <a16:creationId xmlns:a16="http://schemas.microsoft.com/office/drawing/2014/main" id="{3E5B1AE8-146D-632F-B084-6E8E07394F08}"/>
              </a:ext>
            </a:extLst>
          </p:cNvPr>
          <p:cNvSpPr>
            <a:spLocks noChangeShapeType="1"/>
          </p:cNvSpPr>
          <p:nvPr/>
        </p:nvSpPr>
        <p:spPr bwMode="auto">
          <a:xfrm>
            <a:off x="4931846" y="6668688"/>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13" name="Rectangle 12">
            <a:extLst>
              <a:ext uri="{FF2B5EF4-FFF2-40B4-BE49-F238E27FC236}">
                <a16:creationId xmlns:a16="http://schemas.microsoft.com/office/drawing/2014/main" id="{B78E739C-A35D-E813-A09F-BDDE4446ACC7}"/>
              </a:ext>
            </a:extLst>
          </p:cNvPr>
          <p:cNvSpPr>
            <a:spLocks noChangeArrowheads="1"/>
          </p:cNvSpPr>
          <p:nvPr/>
        </p:nvSpPr>
        <p:spPr bwMode="auto">
          <a:xfrm>
            <a:off x="4931846" y="5409801"/>
            <a:ext cx="360363" cy="358775"/>
          </a:xfrm>
          <a:prstGeom prst="rect">
            <a:avLst/>
          </a:prstGeom>
          <a:noFill/>
          <a:ln w="9525">
            <a:noFill/>
            <a:miter lim="800000"/>
            <a:headEnd/>
            <a:tailEnd/>
          </a:ln>
          <a:effectLst/>
        </p:spPr>
        <p:txBody>
          <a:bodyPr wrap="none" anchor="ctr"/>
          <a:lstStyle/>
          <a:p>
            <a:pPr algn="ctr"/>
            <a:r>
              <a:rPr lang="en-US" altLang="ja-JP" baseline="0">
                <a:latin typeface="+mn-lt"/>
              </a:rPr>
              <a:t>S</a:t>
            </a:r>
          </a:p>
        </p:txBody>
      </p:sp>
      <p:sp>
        <p:nvSpPr>
          <p:cNvPr id="14" name="Rectangle 15">
            <a:extLst>
              <a:ext uri="{FF2B5EF4-FFF2-40B4-BE49-F238E27FC236}">
                <a16:creationId xmlns:a16="http://schemas.microsoft.com/office/drawing/2014/main" id="{7C36156A-44D4-D73B-C427-F28FC938BD51}"/>
              </a:ext>
            </a:extLst>
          </p:cNvPr>
          <p:cNvSpPr>
            <a:spLocks noChangeArrowheads="1"/>
          </p:cNvSpPr>
          <p:nvPr/>
        </p:nvSpPr>
        <p:spPr bwMode="auto">
          <a:xfrm>
            <a:off x="7452796" y="5409801"/>
            <a:ext cx="360363" cy="358775"/>
          </a:xfrm>
          <a:prstGeom prst="rect">
            <a:avLst/>
          </a:prstGeom>
          <a:noFill/>
          <a:ln w="9525">
            <a:noFill/>
            <a:miter lim="800000"/>
            <a:headEnd/>
            <a:tailEnd/>
          </a:ln>
          <a:effectLst/>
        </p:spPr>
        <p:txBody>
          <a:bodyPr wrap="none" anchor="ctr"/>
          <a:lstStyle/>
          <a:p>
            <a:pPr algn="ctr"/>
            <a:r>
              <a:rPr lang="en-US" altLang="ja-JP" baseline="0">
                <a:latin typeface="+mn-lt"/>
              </a:rPr>
              <a:t>D</a:t>
            </a:r>
          </a:p>
        </p:txBody>
      </p:sp>
      <p:sp>
        <p:nvSpPr>
          <p:cNvPr id="15" name="Rectangle 16">
            <a:extLst>
              <a:ext uri="{FF2B5EF4-FFF2-40B4-BE49-F238E27FC236}">
                <a16:creationId xmlns:a16="http://schemas.microsoft.com/office/drawing/2014/main" id="{ABE9B84A-7551-C927-B0D3-AC1CA3F22F18}"/>
              </a:ext>
            </a:extLst>
          </p:cNvPr>
          <p:cNvSpPr>
            <a:spLocks noChangeArrowheads="1"/>
          </p:cNvSpPr>
          <p:nvPr/>
        </p:nvSpPr>
        <p:spPr bwMode="auto">
          <a:xfrm>
            <a:off x="6192990" y="4418396"/>
            <a:ext cx="360363" cy="358775"/>
          </a:xfrm>
          <a:prstGeom prst="rect">
            <a:avLst/>
          </a:prstGeom>
          <a:noFill/>
          <a:ln w="9525">
            <a:noFill/>
            <a:miter lim="800000"/>
            <a:headEnd/>
            <a:tailEnd/>
          </a:ln>
          <a:effectLst/>
        </p:spPr>
        <p:txBody>
          <a:bodyPr wrap="none" anchor="ctr"/>
          <a:lstStyle/>
          <a:p>
            <a:pPr algn="ctr"/>
            <a:r>
              <a:rPr lang="en-US" altLang="ja-JP" baseline="0">
                <a:latin typeface="+mn-lt"/>
              </a:rPr>
              <a:t>G</a:t>
            </a:r>
          </a:p>
        </p:txBody>
      </p:sp>
      <p:grpSp>
        <p:nvGrpSpPr>
          <p:cNvPr id="19" name="グループ化 18">
            <a:extLst>
              <a:ext uri="{FF2B5EF4-FFF2-40B4-BE49-F238E27FC236}">
                <a16:creationId xmlns:a16="http://schemas.microsoft.com/office/drawing/2014/main" id="{EFF559BE-F1D7-8ADD-E44C-23F236B57921}"/>
              </a:ext>
            </a:extLst>
          </p:cNvPr>
          <p:cNvGrpSpPr/>
          <p:nvPr/>
        </p:nvGrpSpPr>
        <p:grpSpPr>
          <a:xfrm>
            <a:off x="5922015" y="5319021"/>
            <a:ext cx="900113" cy="180975"/>
            <a:chOff x="1962150" y="5499100"/>
            <a:chExt cx="900113" cy="180975"/>
          </a:xfrm>
        </p:grpSpPr>
        <p:grpSp>
          <p:nvGrpSpPr>
            <p:cNvPr id="20" name="Group 19">
              <a:extLst>
                <a:ext uri="{FF2B5EF4-FFF2-40B4-BE49-F238E27FC236}">
                  <a16:creationId xmlns:a16="http://schemas.microsoft.com/office/drawing/2014/main" id="{8366906E-799E-5CEF-9E73-7D0C37CC9673}"/>
                </a:ext>
              </a:extLst>
            </p:cNvPr>
            <p:cNvGrpSpPr>
              <a:grpSpLocks/>
            </p:cNvGrpSpPr>
            <p:nvPr/>
          </p:nvGrpSpPr>
          <p:grpSpPr bwMode="auto">
            <a:xfrm>
              <a:off x="1962150" y="5499100"/>
              <a:ext cx="180975" cy="180975"/>
              <a:chOff x="2823" y="3464"/>
              <a:chExt cx="114" cy="114"/>
            </a:xfrm>
          </p:grpSpPr>
          <p:sp>
            <p:nvSpPr>
              <p:cNvPr id="27" name="Oval 17">
                <a:extLst>
                  <a:ext uri="{FF2B5EF4-FFF2-40B4-BE49-F238E27FC236}">
                    <a16:creationId xmlns:a16="http://schemas.microsoft.com/office/drawing/2014/main" id="{8CC16491-E66F-3BDC-C8FA-5AD5DA0D2660}"/>
                  </a:ext>
                </a:extLst>
              </p:cNvPr>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8" name="Line 18">
                <a:extLst>
                  <a:ext uri="{FF2B5EF4-FFF2-40B4-BE49-F238E27FC236}">
                    <a16:creationId xmlns:a16="http://schemas.microsoft.com/office/drawing/2014/main" id="{E4B388A9-E03F-0314-C692-0AF1FEE523B2}"/>
                  </a:ext>
                </a:extLst>
              </p:cNvPr>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21" name="Group 20">
              <a:extLst>
                <a:ext uri="{FF2B5EF4-FFF2-40B4-BE49-F238E27FC236}">
                  <a16:creationId xmlns:a16="http://schemas.microsoft.com/office/drawing/2014/main" id="{D29F5FD8-8030-4AA8-46ED-50E865E8C4AB}"/>
                </a:ext>
              </a:extLst>
            </p:cNvPr>
            <p:cNvGrpSpPr>
              <a:grpSpLocks/>
            </p:cNvGrpSpPr>
            <p:nvPr/>
          </p:nvGrpSpPr>
          <p:grpSpPr bwMode="auto">
            <a:xfrm>
              <a:off x="2322513" y="5499100"/>
              <a:ext cx="180975" cy="180975"/>
              <a:chOff x="2823" y="3464"/>
              <a:chExt cx="114" cy="114"/>
            </a:xfrm>
          </p:grpSpPr>
          <p:sp>
            <p:nvSpPr>
              <p:cNvPr id="25" name="Oval 21">
                <a:extLst>
                  <a:ext uri="{FF2B5EF4-FFF2-40B4-BE49-F238E27FC236}">
                    <a16:creationId xmlns:a16="http://schemas.microsoft.com/office/drawing/2014/main" id="{E263F852-92FD-ED3E-12E9-CE2B8F024205}"/>
                  </a:ext>
                </a:extLst>
              </p:cNvPr>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6" name="Line 22">
                <a:extLst>
                  <a:ext uri="{FF2B5EF4-FFF2-40B4-BE49-F238E27FC236}">
                    <a16:creationId xmlns:a16="http://schemas.microsoft.com/office/drawing/2014/main" id="{878A30F6-9405-EEDF-0C79-797D412FCA86}"/>
                  </a:ext>
                </a:extLst>
              </p:cNvPr>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22" name="Group 23">
              <a:extLst>
                <a:ext uri="{FF2B5EF4-FFF2-40B4-BE49-F238E27FC236}">
                  <a16:creationId xmlns:a16="http://schemas.microsoft.com/office/drawing/2014/main" id="{1B637B3A-E433-8320-EC77-4C1FE525D962}"/>
                </a:ext>
              </a:extLst>
            </p:cNvPr>
            <p:cNvGrpSpPr>
              <a:grpSpLocks/>
            </p:cNvGrpSpPr>
            <p:nvPr/>
          </p:nvGrpSpPr>
          <p:grpSpPr bwMode="auto">
            <a:xfrm>
              <a:off x="2681288" y="5499100"/>
              <a:ext cx="180975" cy="180975"/>
              <a:chOff x="2823" y="3464"/>
              <a:chExt cx="114" cy="114"/>
            </a:xfrm>
          </p:grpSpPr>
          <p:sp>
            <p:nvSpPr>
              <p:cNvPr id="23" name="Oval 24">
                <a:extLst>
                  <a:ext uri="{FF2B5EF4-FFF2-40B4-BE49-F238E27FC236}">
                    <a16:creationId xmlns:a16="http://schemas.microsoft.com/office/drawing/2014/main" id="{19DCBB86-BFF2-9606-6793-252FF5475106}"/>
                  </a:ext>
                </a:extLst>
              </p:cNvPr>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4" name="Line 25">
                <a:extLst>
                  <a:ext uri="{FF2B5EF4-FFF2-40B4-BE49-F238E27FC236}">
                    <a16:creationId xmlns:a16="http://schemas.microsoft.com/office/drawing/2014/main" id="{54E16104-C51D-A5B5-3F3E-CF8F267763D7}"/>
                  </a:ext>
                </a:extLst>
              </p:cNvPr>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cxnSp>
        <p:nvCxnSpPr>
          <p:cNvPr id="30" name="直線矢印コネクタ 29">
            <a:extLst>
              <a:ext uri="{FF2B5EF4-FFF2-40B4-BE49-F238E27FC236}">
                <a16:creationId xmlns:a16="http://schemas.microsoft.com/office/drawing/2014/main" id="{8280BC87-7615-05B2-F4D5-26B9B6616364}"/>
              </a:ext>
            </a:extLst>
          </p:cNvPr>
          <p:cNvCxnSpPr/>
          <p:nvPr/>
        </p:nvCxnSpPr>
        <p:spPr bwMode="auto">
          <a:xfrm>
            <a:off x="5202007" y="5319021"/>
            <a:ext cx="2340026" cy="0"/>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533341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MOS </a:t>
            </a:r>
            <a:r>
              <a:rPr lang="ja-JP" altLang="en-US" dirty="0"/>
              <a:t>には </a:t>
            </a:r>
            <a:r>
              <a:rPr lang="en-US" altLang="ja-JP" dirty="0"/>
              <a:t>NMOS </a:t>
            </a:r>
            <a:r>
              <a:rPr lang="ja-JP" altLang="en-US" dirty="0"/>
              <a:t>と </a:t>
            </a:r>
            <a:r>
              <a:rPr lang="en-US" altLang="ja-JP" dirty="0"/>
              <a:t>PMOS </a:t>
            </a:r>
            <a:r>
              <a:rPr lang="ja-JP" altLang="en-US" dirty="0"/>
              <a:t>の２つがある</a:t>
            </a:r>
          </a:p>
        </p:txBody>
      </p:sp>
      <p:sp>
        <p:nvSpPr>
          <p:cNvPr id="3" name="コンテンツ プレースホルダ 2"/>
          <p:cNvSpPr>
            <a:spLocks noGrp="1"/>
          </p:cNvSpPr>
          <p:nvPr>
            <p:ph idx="10"/>
          </p:nvPr>
        </p:nvSpPr>
        <p:spPr>
          <a:xfrm>
            <a:off x="611188" y="1089025"/>
            <a:ext cx="8280400" cy="5219700"/>
          </a:xfrm>
        </p:spPr>
        <p:txBody>
          <a:bodyPr/>
          <a:lstStyle/>
          <a:p>
            <a:r>
              <a:rPr lang="en-US" altLang="ja-JP" dirty="0"/>
              <a:t>Negative (N)</a:t>
            </a:r>
          </a:p>
          <a:p>
            <a:pPr lvl="1"/>
            <a:r>
              <a:rPr lang="ja-JP" altLang="en-US" dirty="0"/>
              <a:t>電子がキャリア</a:t>
            </a:r>
            <a:endParaRPr lang="en-US" altLang="ja-JP" dirty="0"/>
          </a:p>
          <a:p>
            <a:pPr lvl="1"/>
            <a:r>
              <a:rPr lang="ja-JP" altLang="en-US" dirty="0"/>
              <a:t>低電位しか通せない</a:t>
            </a:r>
            <a:endParaRPr lang="en-US" altLang="ja-JP" dirty="0"/>
          </a:p>
          <a:p>
            <a:pPr lvl="1"/>
            <a:r>
              <a:rPr lang="ja-JP" altLang="en-US" dirty="0"/>
              <a:t>接地側に配置</a:t>
            </a:r>
            <a:endParaRPr lang="en-US" altLang="ja-JP" dirty="0"/>
          </a:p>
          <a:p>
            <a:pPr lvl="1"/>
            <a:endParaRPr lang="en-US" altLang="ja-JP" dirty="0"/>
          </a:p>
          <a:p>
            <a:r>
              <a:rPr lang="en-US" altLang="ja-JP" dirty="0"/>
              <a:t>Positive (P)</a:t>
            </a:r>
          </a:p>
          <a:p>
            <a:pPr lvl="1"/>
            <a:r>
              <a:rPr lang="ja-JP" altLang="en-US" dirty="0"/>
              <a:t>正孔 </a:t>
            </a:r>
            <a:r>
              <a:rPr lang="en-US" altLang="ja-JP" dirty="0"/>
              <a:t>(hole)</a:t>
            </a:r>
            <a:r>
              <a:rPr lang="ja-JP" altLang="en-US" dirty="0"/>
              <a:t> がキャリア</a:t>
            </a:r>
            <a:endParaRPr lang="en-US" altLang="ja-JP" dirty="0"/>
          </a:p>
          <a:p>
            <a:pPr lvl="1"/>
            <a:r>
              <a:rPr lang="ja-JP" altLang="en-US" dirty="0"/>
              <a:t>高電位しか通せない</a:t>
            </a:r>
            <a:endParaRPr lang="en-US" altLang="ja-JP" dirty="0"/>
          </a:p>
          <a:p>
            <a:pPr lvl="1"/>
            <a:r>
              <a:rPr lang="ja-JP" altLang="en-US" dirty="0"/>
              <a:t>電源側に配置</a:t>
            </a:r>
            <a:endParaRPr lang="en-US" altLang="ja-JP" dirty="0"/>
          </a:p>
          <a:p>
            <a:pPr lvl="1"/>
            <a:r>
              <a:rPr lang="en-US" altLang="ja-JP" dirty="0"/>
              <a:t>Gate </a:t>
            </a:r>
            <a:r>
              <a:rPr lang="ja-JP" altLang="en-US" dirty="0"/>
              <a:t>に○がついている</a:t>
            </a:r>
            <a:endParaRPr lang="en-US" altLang="ja-JP" dirty="0"/>
          </a:p>
        </p:txBody>
      </p:sp>
      <p:grpSp>
        <p:nvGrpSpPr>
          <p:cNvPr id="6" name="グループ化 5"/>
          <p:cNvGrpSpPr/>
          <p:nvPr/>
        </p:nvGrpSpPr>
        <p:grpSpPr>
          <a:xfrm>
            <a:off x="4572000" y="4599013"/>
            <a:ext cx="2160240" cy="1475975"/>
            <a:chOff x="5292080" y="3203975"/>
            <a:chExt cx="2160240" cy="1475975"/>
          </a:xfrm>
        </p:grpSpPr>
        <p:cxnSp>
          <p:nvCxnSpPr>
            <p:cNvPr id="7" name="直線コネクタ 6"/>
            <p:cNvCxnSpPr/>
            <p:nvPr/>
          </p:nvCxnSpPr>
          <p:spPr bwMode="auto">
            <a:xfrm>
              <a:off x="6372200" y="3203975"/>
              <a:ext cx="0" cy="356394"/>
            </a:xfrm>
            <a:prstGeom prst="line">
              <a:avLst/>
            </a:prstGeom>
            <a:noFill/>
            <a:ln w="12700" cap="rnd" cmpd="sng" algn="ctr">
              <a:solidFill>
                <a:schemeClr val="tx1"/>
              </a:solidFill>
              <a:prstDash val="solid"/>
              <a:round/>
              <a:headEnd type="none" w="med" len="med"/>
              <a:tailEnd type="none" w="med" len="med"/>
            </a:ln>
            <a:effectLst/>
          </p:spPr>
        </p:cxnSp>
        <p:cxnSp>
          <p:nvCxnSpPr>
            <p:cNvPr id="8" name="直線コネクタ 7"/>
            <p:cNvCxnSpPr/>
            <p:nvPr/>
          </p:nvCxnSpPr>
          <p:spPr bwMode="auto">
            <a:xfrm>
              <a:off x="5292080" y="4149080"/>
              <a:ext cx="720080" cy="1"/>
            </a:xfrm>
            <a:prstGeom prst="line">
              <a:avLst/>
            </a:prstGeom>
            <a:noFill/>
            <a:ln w="12700" cap="rnd" cmpd="sng" algn="ctr">
              <a:solidFill>
                <a:schemeClr val="tx1"/>
              </a:solidFill>
              <a:prstDash val="solid"/>
              <a:round/>
              <a:headEnd type="none" w="med" len="med"/>
              <a:tailEnd type="none" w="med" len="med"/>
            </a:ln>
            <a:effectLst/>
          </p:spPr>
        </p:cxnSp>
        <p:cxnSp>
          <p:nvCxnSpPr>
            <p:cNvPr id="9" name="直線コネクタ 8"/>
            <p:cNvCxnSpPr/>
            <p:nvPr/>
          </p:nvCxnSpPr>
          <p:spPr bwMode="auto">
            <a:xfrm>
              <a:off x="6732240" y="41490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0" name="直線コネクタ 9"/>
            <p:cNvCxnSpPr/>
            <p:nvPr/>
          </p:nvCxnSpPr>
          <p:spPr bwMode="auto">
            <a:xfrm>
              <a:off x="6012160" y="3789040"/>
              <a:ext cx="720080" cy="0"/>
            </a:xfrm>
            <a:prstGeom prst="line">
              <a:avLst/>
            </a:prstGeom>
            <a:noFill/>
            <a:ln w="38100" cap="rnd" cmpd="sng" algn="ctr">
              <a:solidFill>
                <a:schemeClr val="tx1"/>
              </a:solidFill>
              <a:prstDash val="solid"/>
              <a:round/>
              <a:headEnd type="none" w="med" len="med"/>
              <a:tailEnd type="none" w="med" len="med"/>
            </a:ln>
            <a:effectLst/>
          </p:spPr>
        </p:cxnSp>
        <p:cxnSp>
          <p:nvCxnSpPr>
            <p:cNvPr id="11" name="直線コネクタ 10"/>
            <p:cNvCxnSpPr/>
            <p:nvPr/>
          </p:nvCxnSpPr>
          <p:spPr bwMode="auto">
            <a:xfrm>
              <a:off x="6012160" y="37890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12" name="直線コネクタ 11"/>
            <p:cNvCxnSpPr/>
            <p:nvPr/>
          </p:nvCxnSpPr>
          <p:spPr bwMode="auto">
            <a:xfrm>
              <a:off x="6732240" y="37890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13" name="直線コネクタ 12"/>
            <p:cNvCxnSpPr/>
            <p:nvPr/>
          </p:nvCxnSpPr>
          <p:spPr bwMode="auto">
            <a:xfrm>
              <a:off x="6012160" y="3654025"/>
              <a:ext cx="720080" cy="0"/>
            </a:xfrm>
            <a:prstGeom prst="line">
              <a:avLst/>
            </a:prstGeom>
            <a:noFill/>
            <a:ln w="38100" cap="rnd" cmpd="sng" algn="ctr">
              <a:solidFill>
                <a:schemeClr val="tx1"/>
              </a:solidFill>
              <a:prstDash val="solid"/>
              <a:round/>
              <a:headEnd type="none" w="med" len="med"/>
              <a:tailEnd type="none" w="med" len="med"/>
            </a:ln>
            <a:effectLst/>
          </p:spPr>
        </p:cxnSp>
        <p:sp useBgFill="1">
          <p:nvSpPr>
            <p:cNvPr id="14" name="円/楕円 13"/>
            <p:cNvSpPr/>
            <p:nvPr/>
          </p:nvSpPr>
          <p:spPr bwMode="auto">
            <a:xfrm>
              <a:off x="6304693" y="3519010"/>
              <a:ext cx="135015" cy="132239"/>
            </a:xfrm>
            <a:prstGeom prst="ellipse">
              <a:avLst/>
            </a:prstGeom>
            <a:ln w="3810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60000">
                <a:ln>
                  <a:noFill/>
                </a:ln>
                <a:effectLst/>
                <a:latin typeface="Times New Roman" pitchFamily="18" charset="0"/>
                <a:ea typeface="HG丸ｺﾞｼｯｸM-PRO" pitchFamily="50" charset="-128"/>
              </a:endParaRPr>
            </a:p>
          </p:txBody>
        </p:sp>
        <p:sp>
          <p:nvSpPr>
            <p:cNvPr id="15" name="正方形/長方形 14"/>
            <p:cNvSpPr/>
            <p:nvPr/>
          </p:nvSpPr>
          <p:spPr bwMode="auto">
            <a:xfrm>
              <a:off x="5683250" y="4362450"/>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chemeClr val="tx1"/>
                  </a:solidFill>
                  <a:latin typeface="Times New Roman" pitchFamily="18" charset="0"/>
                  <a:ea typeface="HG丸ｺﾞｼｯｸM-PRO" pitchFamily="50" charset="-128"/>
                </a:rPr>
                <a:t>P</a:t>
              </a: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MOS</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grpSp>
      <p:grpSp>
        <p:nvGrpSpPr>
          <p:cNvPr id="16" name="グループ化 15"/>
          <p:cNvGrpSpPr/>
          <p:nvPr/>
        </p:nvGrpSpPr>
        <p:grpSpPr>
          <a:xfrm>
            <a:off x="4572000" y="2168986"/>
            <a:ext cx="2160240" cy="1487513"/>
            <a:chOff x="5292080" y="5004175"/>
            <a:chExt cx="2160240" cy="1487513"/>
          </a:xfrm>
        </p:grpSpPr>
        <p:cxnSp>
          <p:nvCxnSpPr>
            <p:cNvPr id="17" name="直線コネクタ 16"/>
            <p:cNvCxnSpPr/>
            <p:nvPr/>
          </p:nvCxnSpPr>
          <p:spPr bwMode="auto">
            <a:xfrm>
              <a:off x="5292080" y="59492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8" name="直線コネクタ 17"/>
            <p:cNvCxnSpPr/>
            <p:nvPr/>
          </p:nvCxnSpPr>
          <p:spPr bwMode="auto">
            <a:xfrm>
              <a:off x="6732240" y="59492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9" name="直線コネクタ 18"/>
            <p:cNvCxnSpPr/>
            <p:nvPr/>
          </p:nvCxnSpPr>
          <p:spPr bwMode="auto">
            <a:xfrm>
              <a:off x="6012160" y="5589240"/>
              <a:ext cx="720080" cy="0"/>
            </a:xfrm>
            <a:prstGeom prst="line">
              <a:avLst/>
            </a:prstGeom>
            <a:noFill/>
            <a:ln w="38100" cap="rnd" cmpd="sng" algn="ctr">
              <a:solidFill>
                <a:schemeClr val="tx1"/>
              </a:solidFill>
              <a:prstDash val="solid"/>
              <a:round/>
              <a:headEnd type="none" w="med" len="med"/>
              <a:tailEnd type="none" w="med" len="med"/>
            </a:ln>
            <a:effectLst/>
          </p:spPr>
        </p:cxnSp>
        <p:cxnSp>
          <p:nvCxnSpPr>
            <p:cNvPr id="20" name="直線コネクタ 19"/>
            <p:cNvCxnSpPr/>
            <p:nvPr/>
          </p:nvCxnSpPr>
          <p:spPr bwMode="auto">
            <a:xfrm>
              <a:off x="6012160" y="55892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21" name="直線コネクタ 20"/>
            <p:cNvCxnSpPr/>
            <p:nvPr/>
          </p:nvCxnSpPr>
          <p:spPr bwMode="auto">
            <a:xfrm>
              <a:off x="6732240" y="55892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22" name="直線コネクタ 21"/>
            <p:cNvCxnSpPr/>
            <p:nvPr/>
          </p:nvCxnSpPr>
          <p:spPr bwMode="auto">
            <a:xfrm>
              <a:off x="6012160" y="5454225"/>
              <a:ext cx="720080" cy="1"/>
            </a:xfrm>
            <a:prstGeom prst="line">
              <a:avLst/>
            </a:prstGeom>
            <a:noFill/>
            <a:ln w="38100" cap="rnd" cmpd="sng" algn="ctr">
              <a:solidFill>
                <a:schemeClr val="tx1"/>
              </a:solidFill>
              <a:prstDash val="solid"/>
              <a:round/>
              <a:headEnd type="none" w="med" len="med"/>
              <a:tailEnd type="none" w="med" len="med"/>
            </a:ln>
            <a:effectLst/>
          </p:spPr>
        </p:cxnSp>
        <p:cxnSp>
          <p:nvCxnSpPr>
            <p:cNvPr id="23" name="直線コネクタ 22"/>
            <p:cNvCxnSpPr/>
            <p:nvPr/>
          </p:nvCxnSpPr>
          <p:spPr bwMode="auto">
            <a:xfrm>
              <a:off x="6372200" y="5004175"/>
              <a:ext cx="0" cy="450050"/>
            </a:xfrm>
            <a:prstGeom prst="line">
              <a:avLst/>
            </a:prstGeom>
            <a:noFill/>
            <a:ln w="12700" cap="rnd" cmpd="sng" algn="ctr">
              <a:solidFill>
                <a:schemeClr val="tx1"/>
              </a:solidFill>
              <a:prstDash val="solid"/>
              <a:round/>
              <a:headEnd type="none" w="med" len="med"/>
              <a:tailEnd type="none" w="med" len="med"/>
            </a:ln>
            <a:effectLst/>
          </p:spPr>
        </p:cxnSp>
        <p:sp>
          <p:nvSpPr>
            <p:cNvPr id="24" name="正方形/長方形 23"/>
            <p:cNvSpPr/>
            <p:nvPr/>
          </p:nvSpPr>
          <p:spPr bwMode="auto">
            <a:xfrm>
              <a:off x="5652084" y="6174188"/>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chemeClr val="tx1"/>
                  </a:solidFill>
                  <a:latin typeface="Times New Roman" pitchFamily="18" charset="0"/>
                  <a:ea typeface="HG丸ｺﾞｼｯｸM-PRO" pitchFamily="50" charset="-128"/>
                </a:rPr>
                <a:t>N</a:t>
              </a: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MOS</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grpSp>
      <p:sp>
        <p:nvSpPr>
          <p:cNvPr id="25" name="Rectangle 93"/>
          <p:cNvSpPr>
            <a:spLocks noChangeArrowheads="1"/>
          </p:cNvSpPr>
          <p:nvPr/>
        </p:nvSpPr>
        <p:spPr bwMode="auto">
          <a:xfrm>
            <a:off x="5292008" y="1808982"/>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Gate</a:t>
            </a:r>
          </a:p>
        </p:txBody>
      </p:sp>
      <p:sp>
        <p:nvSpPr>
          <p:cNvPr id="26" name="Rectangle 93"/>
          <p:cNvSpPr>
            <a:spLocks noChangeArrowheads="1"/>
          </p:cNvSpPr>
          <p:nvPr/>
        </p:nvSpPr>
        <p:spPr bwMode="auto">
          <a:xfrm>
            <a:off x="4211996" y="2708992"/>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Source</a:t>
            </a:r>
          </a:p>
        </p:txBody>
      </p:sp>
      <p:sp>
        <p:nvSpPr>
          <p:cNvPr id="27" name="Rectangle 93"/>
          <p:cNvSpPr>
            <a:spLocks noChangeArrowheads="1"/>
          </p:cNvSpPr>
          <p:nvPr/>
        </p:nvSpPr>
        <p:spPr bwMode="auto">
          <a:xfrm>
            <a:off x="6192018" y="2708992"/>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Drain</a:t>
            </a:r>
          </a:p>
        </p:txBody>
      </p:sp>
      <p:sp>
        <p:nvSpPr>
          <p:cNvPr id="28" name="Rectangle 93"/>
          <p:cNvSpPr>
            <a:spLocks noChangeArrowheads="1"/>
          </p:cNvSpPr>
          <p:nvPr/>
        </p:nvSpPr>
        <p:spPr bwMode="auto">
          <a:xfrm>
            <a:off x="5292008" y="4239009"/>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Gate</a:t>
            </a:r>
          </a:p>
        </p:txBody>
      </p:sp>
      <p:sp>
        <p:nvSpPr>
          <p:cNvPr id="29" name="Rectangle 93"/>
          <p:cNvSpPr>
            <a:spLocks noChangeArrowheads="1"/>
          </p:cNvSpPr>
          <p:nvPr/>
        </p:nvSpPr>
        <p:spPr bwMode="auto">
          <a:xfrm>
            <a:off x="4211996" y="5139019"/>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Source</a:t>
            </a:r>
          </a:p>
        </p:txBody>
      </p:sp>
      <p:sp>
        <p:nvSpPr>
          <p:cNvPr id="30" name="Rectangle 93"/>
          <p:cNvSpPr>
            <a:spLocks noChangeArrowheads="1"/>
          </p:cNvSpPr>
          <p:nvPr/>
        </p:nvSpPr>
        <p:spPr bwMode="auto">
          <a:xfrm>
            <a:off x="6192018" y="5139019"/>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Drain</a:t>
            </a:r>
          </a:p>
        </p:txBody>
      </p:sp>
    </p:spTree>
    <p:extLst>
      <p:ext uri="{BB962C8B-B14F-4D97-AF65-F5344CB8AC3E}">
        <p14:creationId xmlns:p14="http://schemas.microsoft.com/office/powerpoint/2010/main" val="3409640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b="1" dirty="0"/>
              <a:t>前回の振り返り</a:t>
            </a:r>
          </a:p>
        </p:txBody>
      </p:sp>
    </p:spTree>
    <p:extLst>
      <p:ext uri="{BB962C8B-B14F-4D97-AF65-F5344CB8AC3E}">
        <p14:creationId xmlns:p14="http://schemas.microsoft.com/office/powerpoint/2010/main" val="23179339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 </a:t>
            </a:r>
            <a:r>
              <a:rPr lang="ja-JP" altLang="en-US" dirty="0"/>
              <a:t>型</a:t>
            </a:r>
            <a:r>
              <a:rPr lang="en-US" altLang="ja-JP" dirty="0"/>
              <a:t>/P </a:t>
            </a:r>
            <a:r>
              <a:rPr lang="ja-JP" altLang="en-US" dirty="0"/>
              <a:t>型リレーとほぼ同じ動作</a:t>
            </a:r>
          </a:p>
        </p:txBody>
      </p:sp>
      <p:sp>
        <p:nvSpPr>
          <p:cNvPr id="3" name="コンテンツ プレースホルダ 2"/>
          <p:cNvSpPr>
            <a:spLocks noGrp="1"/>
          </p:cNvSpPr>
          <p:nvPr>
            <p:ph idx="10"/>
          </p:nvPr>
        </p:nvSpPr>
        <p:spPr>
          <a:xfrm>
            <a:off x="611188" y="1089025"/>
            <a:ext cx="8280400" cy="5219700"/>
          </a:xfrm>
        </p:spPr>
        <p:txBody>
          <a:bodyPr/>
          <a:lstStyle/>
          <a:p>
            <a:r>
              <a:rPr lang="en-US" altLang="ja-JP" dirty="0"/>
              <a:t>Negative</a:t>
            </a:r>
          </a:p>
          <a:p>
            <a:pPr lvl="1"/>
            <a:r>
              <a:rPr lang="en-US" altLang="ja-JP" dirty="0"/>
              <a:t>Gate </a:t>
            </a:r>
            <a:r>
              <a:rPr lang="ja-JP" altLang="en-US" dirty="0"/>
              <a:t>を </a:t>
            </a:r>
            <a:r>
              <a:rPr lang="en-US" altLang="ja-JP" dirty="0"/>
              <a:t>1 </a:t>
            </a:r>
            <a:r>
              <a:rPr lang="ja-JP" altLang="en-US" dirty="0"/>
              <a:t>にすると</a:t>
            </a:r>
            <a:br>
              <a:rPr lang="en-US" altLang="ja-JP" dirty="0"/>
            </a:br>
            <a:r>
              <a:rPr lang="en-US" altLang="ja-JP" dirty="0"/>
              <a:t>ON </a:t>
            </a:r>
            <a:r>
              <a:rPr lang="ja-JP" altLang="en-US" dirty="0"/>
              <a:t>になる</a:t>
            </a:r>
            <a:endParaRPr lang="en-US" altLang="ja-JP" dirty="0"/>
          </a:p>
          <a:p>
            <a:pPr lvl="1"/>
            <a:endParaRPr lang="en-US" altLang="ja-JP" dirty="0"/>
          </a:p>
          <a:p>
            <a:pPr lvl="1"/>
            <a:endParaRPr lang="en-US" altLang="ja-JP" dirty="0"/>
          </a:p>
          <a:p>
            <a:r>
              <a:rPr lang="en-US" altLang="ja-JP" dirty="0"/>
              <a:t>Positive</a:t>
            </a:r>
          </a:p>
          <a:p>
            <a:pPr lvl="1"/>
            <a:r>
              <a:rPr lang="en-US" altLang="ja-JP" dirty="0"/>
              <a:t>Gate </a:t>
            </a:r>
            <a:r>
              <a:rPr lang="ja-JP" altLang="en-US" dirty="0"/>
              <a:t>を ０</a:t>
            </a:r>
            <a:r>
              <a:rPr lang="en-US" altLang="ja-JP" dirty="0"/>
              <a:t> </a:t>
            </a:r>
            <a:r>
              <a:rPr lang="ja-JP" altLang="en-US" dirty="0"/>
              <a:t>にすると</a:t>
            </a:r>
            <a:br>
              <a:rPr lang="en-US" altLang="ja-JP" dirty="0"/>
            </a:br>
            <a:r>
              <a:rPr lang="en-US" altLang="ja-JP" dirty="0"/>
              <a:t>ON </a:t>
            </a:r>
            <a:r>
              <a:rPr lang="ja-JP" altLang="en-US" dirty="0"/>
              <a:t>になる</a:t>
            </a:r>
            <a:endParaRPr lang="en-US" altLang="ja-JP" dirty="0"/>
          </a:p>
        </p:txBody>
      </p:sp>
      <p:grpSp>
        <p:nvGrpSpPr>
          <p:cNvPr id="6" name="グループ化 5"/>
          <p:cNvGrpSpPr/>
          <p:nvPr/>
        </p:nvGrpSpPr>
        <p:grpSpPr>
          <a:xfrm>
            <a:off x="4391998" y="4419011"/>
            <a:ext cx="2160240" cy="1475975"/>
            <a:chOff x="5292080" y="3203975"/>
            <a:chExt cx="2160240" cy="1475975"/>
          </a:xfrm>
        </p:grpSpPr>
        <p:cxnSp>
          <p:nvCxnSpPr>
            <p:cNvPr id="7" name="直線コネクタ 6"/>
            <p:cNvCxnSpPr/>
            <p:nvPr/>
          </p:nvCxnSpPr>
          <p:spPr bwMode="auto">
            <a:xfrm>
              <a:off x="6372200" y="3203975"/>
              <a:ext cx="0" cy="356394"/>
            </a:xfrm>
            <a:prstGeom prst="line">
              <a:avLst/>
            </a:prstGeom>
            <a:noFill/>
            <a:ln w="12700" cap="rnd" cmpd="sng" algn="ctr">
              <a:solidFill>
                <a:schemeClr val="tx1"/>
              </a:solidFill>
              <a:prstDash val="solid"/>
              <a:round/>
              <a:headEnd type="none" w="med" len="med"/>
              <a:tailEnd type="none" w="med" len="med"/>
            </a:ln>
            <a:effectLst/>
          </p:spPr>
        </p:cxnSp>
        <p:cxnSp>
          <p:nvCxnSpPr>
            <p:cNvPr id="8" name="直線コネクタ 7"/>
            <p:cNvCxnSpPr/>
            <p:nvPr/>
          </p:nvCxnSpPr>
          <p:spPr bwMode="auto">
            <a:xfrm>
              <a:off x="5292080" y="4149080"/>
              <a:ext cx="720080" cy="1"/>
            </a:xfrm>
            <a:prstGeom prst="line">
              <a:avLst/>
            </a:prstGeom>
            <a:noFill/>
            <a:ln w="12700" cap="rnd" cmpd="sng" algn="ctr">
              <a:solidFill>
                <a:schemeClr val="tx1"/>
              </a:solidFill>
              <a:prstDash val="solid"/>
              <a:round/>
              <a:headEnd type="none" w="med" len="med"/>
              <a:tailEnd type="none" w="med" len="med"/>
            </a:ln>
            <a:effectLst/>
          </p:spPr>
        </p:cxnSp>
        <p:cxnSp>
          <p:nvCxnSpPr>
            <p:cNvPr id="9" name="直線コネクタ 8"/>
            <p:cNvCxnSpPr/>
            <p:nvPr/>
          </p:nvCxnSpPr>
          <p:spPr bwMode="auto">
            <a:xfrm>
              <a:off x="6732240" y="41490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0" name="直線コネクタ 9"/>
            <p:cNvCxnSpPr/>
            <p:nvPr/>
          </p:nvCxnSpPr>
          <p:spPr bwMode="auto">
            <a:xfrm>
              <a:off x="6012160" y="3789040"/>
              <a:ext cx="720080" cy="0"/>
            </a:xfrm>
            <a:prstGeom prst="line">
              <a:avLst/>
            </a:prstGeom>
            <a:noFill/>
            <a:ln w="38100" cap="rnd" cmpd="sng" algn="ctr">
              <a:solidFill>
                <a:schemeClr val="tx1"/>
              </a:solidFill>
              <a:prstDash val="solid"/>
              <a:round/>
              <a:headEnd type="none" w="med" len="med"/>
              <a:tailEnd type="none" w="med" len="med"/>
            </a:ln>
            <a:effectLst/>
          </p:spPr>
        </p:cxnSp>
        <p:cxnSp>
          <p:nvCxnSpPr>
            <p:cNvPr id="11" name="直線コネクタ 10"/>
            <p:cNvCxnSpPr/>
            <p:nvPr/>
          </p:nvCxnSpPr>
          <p:spPr bwMode="auto">
            <a:xfrm>
              <a:off x="6012160" y="37890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12" name="直線コネクタ 11"/>
            <p:cNvCxnSpPr/>
            <p:nvPr/>
          </p:nvCxnSpPr>
          <p:spPr bwMode="auto">
            <a:xfrm>
              <a:off x="6732240" y="37890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13" name="直線コネクタ 12"/>
            <p:cNvCxnSpPr/>
            <p:nvPr/>
          </p:nvCxnSpPr>
          <p:spPr bwMode="auto">
            <a:xfrm>
              <a:off x="6012160" y="3654025"/>
              <a:ext cx="720080" cy="0"/>
            </a:xfrm>
            <a:prstGeom prst="line">
              <a:avLst/>
            </a:prstGeom>
            <a:noFill/>
            <a:ln w="38100" cap="rnd" cmpd="sng" algn="ctr">
              <a:solidFill>
                <a:schemeClr val="tx1"/>
              </a:solidFill>
              <a:prstDash val="solid"/>
              <a:round/>
              <a:headEnd type="none" w="med" len="med"/>
              <a:tailEnd type="none" w="med" len="med"/>
            </a:ln>
            <a:effectLst/>
          </p:spPr>
        </p:cxnSp>
        <p:sp useBgFill="1">
          <p:nvSpPr>
            <p:cNvPr id="14" name="円/楕円 13"/>
            <p:cNvSpPr/>
            <p:nvPr/>
          </p:nvSpPr>
          <p:spPr bwMode="auto">
            <a:xfrm>
              <a:off x="6304693" y="3519010"/>
              <a:ext cx="135015" cy="132239"/>
            </a:xfrm>
            <a:prstGeom prst="ellipse">
              <a:avLst/>
            </a:prstGeom>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60000">
                <a:ln>
                  <a:noFill/>
                </a:ln>
                <a:solidFill>
                  <a:schemeClr val="tx1"/>
                </a:solidFill>
                <a:effectLst/>
                <a:latin typeface="Times New Roman" pitchFamily="18" charset="0"/>
                <a:ea typeface="HG丸ｺﾞｼｯｸM-PRO" pitchFamily="50" charset="-128"/>
              </a:endParaRPr>
            </a:p>
          </p:txBody>
        </p:sp>
        <p:sp>
          <p:nvSpPr>
            <p:cNvPr id="15" name="正方形/長方形 14"/>
            <p:cNvSpPr/>
            <p:nvPr/>
          </p:nvSpPr>
          <p:spPr bwMode="auto">
            <a:xfrm>
              <a:off x="5683250" y="4362450"/>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chemeClr val="tx1"/>
                  </a:solidFill>
                  <a:latin typeface="Times New Roman" pitchFamily="18" charset="0"/>
                  <a:ea typeface="HG丸ｺﾞｼｯｸM-PRO" pitchFamily="50" charset="-128"/>
                </a:rPr>
                <a:t>P</a:t>
              </a: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MOS</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grpSp>
      <p:grpSp>
        <p:nvGrpSpPr>
          <p:cNvPr id="16" name="グループ化 15"/>
          <p:cNvGrpSpPr/>
          <p:nvPr/>
        </p:nvGrpSpPr>
        <p:grpSpPr>
          <a:xfrm>
            <a:off x="4391998" y="1988984"/>
            <a:ext cx="2160240" cy="1487513"/>
            <a:chOff x="5292080" y="5004175"/>
            <a:chExt cx="2160240" cy="1487513"/>
          </a:xfrm>
        </p:grpSpPr>
        <p:cxnSp>
          <p:nvCxnSpPr>
            <p:cNvPr id="17" name="直線コネクタ 16"/>
            <p:cNvCxnSpPr/>
            <p:nvPr/>
          </p:nvCxnSpPr>
          <p:spPr bwMode="auto">
            <a:xfrm>
              <a:off x="5292080" y="59492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8" name="直線コネクタ 17"/>
            <p:cNvCxnSpPr/>
            <p:nvPr/>
          </p:nvCxnSpPr>
          <p:spPr bwMode="auto">
            <a:xfrm>
              <a:off x="6732240" y="5949280"/>
              <a:ext cx="720080" cy="0"/>
            </a:xfrm>
            <a:prstGeom prst="line">
              <a:avLst/>
            </a:prstGeom>
            <a:noFill/>
            <a:ln w="12700" cap="rnd" cmpd="sng" algn="ctr">
              <a:solidFill>
                <a:schemeClr val="tx1"/>
              </a:solidFill>
              <a:prstDash val="solid"/>
              <a:round/>
              <a:headEnd type="none" w="med" len="med"/>
              <a:tailEnd type="none" w="med" len="med"/>
            </a:ln>
            <a:effectLst/>
          </p:spPr>
        </p:cxnSp>
        <p:cxnSp>
          <p:nvCxnSpPr>
            <p:cNvPr id="19" name="直線コネクタ 18"/>
            <p:cNvCxnSpPr/>
            <p:nvPr/>
          </p:nvCxnSpPr>
          <p:spPr bwMode="auto">
            <a:xfrm>
              <a:off x="6012160" y="5589240"/>
              <a:ext cx="720080" cy="0"/>
            </a:xfrm>
            <a:prstGeom prst="line">
              <a:avLst/>
            </a:prstGeom>
            <a:noFill/>
            <a:ln w="38100" cap="rnd" cmpd="sng" algn="ctr">
              <a:solidFill>
                <a:schemeClr val="tx1"/>
              </a:solidFill>
              <a:prstDash val="solid"/>
              <a:round/>
              <a:headEnd type="none" w="med" len="med"/>
              <a:tailEnd type="none" w="med" len="med"/>
            </a:ln>
            <a:effectLst/>
          </p:spPr>
        </p:cxnSp>
        <p:cxnSp>
          <p:nvCxnSpPr>
            <p:cNvPr id="20" name="直線コネクタ 19"/>
            <p:cNvCxnSpPr/>
            <p:nvPr/>
          </p:nvCxnSpPr>
          <p:spPr bwMode="auto">
            <a:xfrm>
              <a:off x="6012160" y="55892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21" name="直線コネクタ 20"/>
            <p:cNvCxnSpPr/>
            <p:nvPr/>
          </p:nvCxnSpPr>
          <p:spPr bwMode="auto">
            <a:xfrm>
              <a:off x="6732240" y="5589240"/>
              <a:ext cx="0" cy="360040"/>
            </a:xfrm>
            <a:prstGeom prst="line">
              <a:avLst/>
            </a:prstGeom>
            <a:noFill/>
            <a:ln w="38100" cap="rnd" cmpd="sng" algn="ctr">
              <a:solidFill>
                <a:schemeClr val="tx1"/>
              </a:solidFill>
              <a:prstDash val="solid"/>
              <a:round/>
              <a:headEnd type="none" w="med" len="med"/>
              <a:tailEnd type="none" w="med" len="med"/>
            </a:ln>
            <a:effectLst/>
          </p:spPr>
        </p:cxnSp>
        <p:cxnSp>
          <p:nvCxnSpPr>
            <p:cNvPr id="22" name="直線コネクタ 21"/>
            <p:cNvCxnSpPr/>
            <p:nvPr/>
          </p:nvCxnSpPr>
          <p:spPr bwMode="auto">
            <a:xfrm>
              <a:off x="6012160" y="5454225"/>
              <a:ext cx="720080" cy="1"/>
            </a:xfrm>
            <a:prstGeom prst="line">
              <a:avLst/>
            </a:prstGeom>
            <a:noFill/>
            <a:ln w="38100" cap="rnd" cmpd="sng" algn="ctr">
              <a:solidFill>
                <a:schemeClr val="tx1"/>
              </a:solidFill>
              <a:prstDash val="solid"/>
              <a:round/>
              <a:headEnd type="none" w="med" len="med"/>
              <a:tailEnd type="none" w="med" len="med"/>
            </a:ln>
            <a:effectLst/>
          </p:spPr>
        </p:cxnSp>
        <p:cxnSp>
          <p:nvCxnSpPr>
            <p:cNvPr id="23" name="直線コネクタ 22"/>
            <p:cNvCxnSpPr/>
            <p:nvPr/>
          </p:nvCxnSpPr>
          <p:spPr bwMode="auto">
            <a:xfrm>
              <a:off x="6372200" y="5004175"/>
              <a:ext cx="0" cy="450050"/>
            </a:xfrm>
            <a:prstGeom prst="line">
              <a:avLst/>
            </a:prstGeom>
            <a:noFill/>
            <a:ln w="12700" cap="rnd" cmpd="sng" algn="ctr">
              <a:solidFill>
                <a:schemeClr val="tx1"/>
              </a:solidFill>
              <a:prstDash val="solid"/>
              <a:round/>
              <a:headEnd type="none" w="med" len="med"/>
              <a:tailEnd type="none" w="med" len="med"/>
            </a:ln>
            <a:effectLst/>
          </p:spPr>
        </p:cxnSp>
        <p:sp>
          <p:nvSpPr>
            <p:cNvPr id="24" name="正方形/長方形 23"/>
            <p:cNvSpPr/>
            <p:nvPr/>
          </p:nvSpPr>
          <p:spPr bwMode="auto">
            <a:xfrm>
              <a:off x="5652084" y="6174188"/>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chemeClr val="tx1"/>
                  </a:solidFill>
                  <a:latin typeface="Times New Roman" pitchFamily="18" charset="0"/>
                  <a:ea typeface="HG丸ｺﾞｼｯｸM-PRO" pitchFamily="50" charset="-128"/>
                </a:rPr>
                <a:t>N</a:t>
              </a: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MOS</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grpSp>
      <p:sp>
        <p:nvSpPr>
          <p:cNvPr id="25" name="Rectangle 93"/>
          <p:cNvSpPr>
            <a:spLocks noChangeArrowheads="1"/>
          </p:cNvSpPr>
          <p:nvPr/>
        </p:nvSpPr>
        <p:spPr bwMode="auto">
          <a:xfrm>
            <a:off x="5112006" y="162898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Gate</a:t>
            </a:r>
          </a:p>
        </p:txBody>
      </p:sp>
      <p:sp>
        <p:nvSpPr>
          <p:cNvPr id="26" name="Rectangle 93"/>
          <p:cNvSpPr>
            <a:spLocks noChangeArrowheads="1"/>
          </p:cNvSpPr>
          <p:nvPr/>
        </p:nvSpPr>
        <p:spPr bwMode="auto">
          <a:xfrm>
            <a:off x="4031994" y="252899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Source</a:t>
            </a:r>
          </a:p>
        </p:txBody>
      </p:sp>
      <p:sp>
        <p:nvSpPr>
          <p:cNvPr id="27" name="Rectangle 93"/>
          <p:cNvSpPr>
            <a:spLocks noChangeArrowheads="1"/>
          </p:cNvSpPr>
          <p:nvPr/>
        </p:nvSpPr>
        <p:spPr bwMode="auto">
          <a:xfrm>
            <a:off x="6012016" y="2528990"/>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Drain</a:t>
            </a:r>
          </a:p>
        </p:txBody>
      </p:sp>
      <p:sp>
        <p:nvSpPr>
          <p:cNvPr id="28" name="Rectangle 93"/>
          <p:cNvSpPr>
            <a:spLocks noChangeArrowheads="1"/>
          </p:cNvSpPr>
          <p:nvPr/>
        </p:nvSpPr>
        <p:spPr bwMode="auto">
          <a:xfrm>
            <a:off x="5112006" y="405900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Gate</a:t>
            </a:r>
          </a:p>
        </p:txBody>
      </p:sp>
      <p:sp>
        <p:nvSpPr>
          <p:cNvPr id="29" name="Rectangle 93"/>
          <p:cNvSpPr>
            <a:spLocks noChangeArrowheads="1"/>
          </p:cNvSpPr>
          <p:nvPr/>
        </p:nvSpPr>
        <p:spPr bwMode="auto">
          <a:xfrm>
            <a:off x="4031994" y="495901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Source</a:t>
            </a:r>
          </a:p>
        </p:txBody>
      </p:sp>
      <p:sp>
        <p:nvSpPr>
          <p:cNvPr id="30" name="Rectangle 93"/>
          <p:cNvSpPr>
            <a:spLocks noChangeArrowheads="1"/>
          </p:cNvSpPr>
          <p:nvPr/>
        </p:nvSpPr>
        <p:spPr bwMode="auto">
          <a:xfrm>
            <a:off x="6012016" y="4959017"/>
            <a:ext cx="721083" cy="360362"/>
          </a:xfrm>
          <a:prstGeom prst="rect">
            <a:avLst/>
          </a:prstGeom>
          <a:noFill/>
          <a:ln w="12700" algn="ctr">
            <a:noFill/>
            <a:miter lim="800000"/>
            <a:headEnd/>
            <a:tailEnd/>
          </a:ln>
          <a:effectLst/>
        </p:spPr>
        <p:txBody>
          <a:bodyPr wrap="none" lIns="90000" tIns="46800" rIns="90000" bIns="46800" anchor="ctr"/>
          <a:lstStyle/>
          <a:p>
            <a:r>
              <a:rPr lang="en-US" altLang="ja-JP" dirty="0"/>
              <a:t>Drain</a:t>
            </a:r>
          </a:p>
        </p:txBody>
      </p:sp>
      <p:grpSp>
        <p:nvGrpSpPr>
          <p:cNvPr id="4" name="グループ化 3">
            <a:extLst>
              <a:ext uri="{FF2B5EF4-FFF2-40B4-BE49-F238E27FC236}">
                <a16:creationId xmlns:a16="http://schemas.microsoft.com/office/drawing/2014/main" id="{4D20A9FF-C273-68EE-AAE2-2B4C85DB41B1}"/>
              </a:ext>
            </a:extLst>
          </p:cNvPr>
          <p:cNvGrpSpPr/>
          <p:nvPr/>
        </p:nvGrpSpPr>
        <p:grpSpPr>
          <a:xfrm>
            <a:off x="7002027" y="1988984"/>
            <a:ext cx="1531092" cy="1440374"/>
            <a:chOff x="5202007" y="3068996"/>
            <a:chExt cx="1531092" cy="1440374"/>
          </a:xfrm>
        </p:grpSpPr>
        <p:sp>
          <p:nvSpPr>
            <p:cNvPr id="5" name="正方形/長方形 4">
              <a:extLst>
                <a:ext uri="{FF2B5EF4-FFF2-40B4-BE49-F238E27FC236}">
                  <a16:creationId xmlns:a16="http://schemas.microsoft.com/office/drawing/2014/main" id="{AE9BBB44-7DA6-F8D8-A556-7E2D0EED10FF}"/>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31" name="円/楕円 69">
              <a:extLst>
                <a:ext uri="{FF2B5EF4-FFF2-40B4-BE49-F238E27FC236}">
                  <a16:creationId xmlns:a16="http://schemas.microsoft.com/office/drawing/2014/main" id="{EC5410DB-3924-6636-3A98-1D6EB6539C55}"/>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32" name="直線コネクタ 31">
              <a:extLst>
                <a:ext uri="{FF2B5EF4-FFF2-40B4-BE49-F238E27FC236}">
                  <a16:creationId xmlns:a16="http://schemas.microsoft.com/office/drawing/2014/main" id="{7592A6B3-7EA6-9E62-03DB-DA9A1FAE83F7}"/>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249CCA0-38C8-EBD7-336F-8F819F32A5FE}"/>
                </a:ext>
              </a:extLst>
            </p:cNvPr>
            <p:cNvCxnSpPr>
              <a:cxnSpLocks/>
              <a:endCxn id="34"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34" name="円/楕円 68">
              <a:extLst>
                <a:ext uri="{FF2B5EF4-FFF2-40B4-BE49-F238E27FC236}">
                  <a16:creationId xmlns:a16="http://schemas.microsoft.com/office/drawing/2014/main" id="{FB5FF257-823C-17F1-D152-A7CBA118DD6A}"/>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35" name="直線コネクタ 34">
              <a:extLst>
                <a:ext uri="{FF2B5EF4-FFF2-40B4-BE49-F238E27FC236}">
                  <a16:creationId xmlns:a16="http://schemas.microsoft.com/office/drawing/2014/main" id="{EE5941DD-A771-5A4B-C27F-081E04532EA7}"/>
                </a:ext>
              </a:extLst>
            </p:cNvPr>
            <p:cNvCxnSpPr>
              <a:cxnSpLocks/>
              <a:endCxn id="31"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7B77D66B-CB44-DCF4-3F98-5C736F258D6A}"/>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37" name="Rectangle 93">
              <a:extLst>
                <a:ext uri="{FF2B5EF4-FFF2-40B4-BE49-F238E27FC236}">
                  <a16:creationId xmlns:a16="http://schemas.microsoft.com/office/drawing/2014/main" id="{F51FEFD8-9C75-EB34-4E28-7AFC4F3427B5}"/>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38" name="Rectangle 93">
              <a:extLst>
                <a:ext uri="{FF2B5EF4-FFF2-40B4-BE49-F238E27FC236}">
                  <a16:creationId xmlns:a16="http://schemas.microsoft.com/office/drawing/2014/main" id="{972DE9FD-CF0A-A8A2-4258-80F65EE0E4CB}"/>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39" name="Rectangle 93">
              <a:extLst>
                <a:ext uri="{FF2B5EF4-FFF2-40B4-BE49-F238E27FC236}">
                  <a16:creationId xmlns:a16="http://schemas.microsoft.com/office/drawing/2014/main" id="{22674F4A-A4D4-419D-7995-64F739CEEDDD}"/>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40" name="直線コネクタ 39">
              <a:extLst>
                <a:ext uri="{FF2B5EF4-FFF2-40B4-BE49-F238E27FC236}">
                  <a16:creationId xmlns:a16="http://schemas.microsoft.com/office/drawing/2014/main" id="{65F37BEC-6C6B-9A8F-9427-D4CEA6FD52F1}"/>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8C6C3AF-B87E-AE92-61E4-40F1D8E98EFA}"/>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1CAB5E11-FB11-73F8-1975-8233A1F05954}"/>
              </a:ext>
            </a:extLst>
          </p:cNvPr>
          <p:cNvGrpSpPr/>
          <p:nvPr/>
        </p:nvGrpSpPr>
        <p:grpSpPr>
          <a:xfrm>
            <a:off x="7002027" y="4509012"/>
            <a:ext cx="1531092" cy="1440374"/>
            <a:chOff x="5202007" y="2708992"/>
            <a:chExt cx="1531092" cy="1440374"/>
          </a:xfrm>
        </p:grpSpPr>
        <p:grpSp>
          <p:nvGrpSpPr>
            <p:cNvPr id="43" name="グループ化 42">
              <a:extLst>
                <a:ext uri="{FF2B5EF4-FFF2-40B4-BE49-F238E27FC236}">
                  <a16:creationId xmlns:a16="http://schemas.microsoft.com/office/drawing/2014/main" id="{A042DA85-F4FC-3014-7360-4E12AFDA9657}"/>
                </a:ext>
              </a:extLst>
            </p:cNvPr>
            <p:cNvGrpSpPr/>
            <p:nvPr/>
          </p:nvGrpSpPr>
          <p:grpSpPr>
            <a:xfrm>
              <a:off x="5202007" y="2708992"/>
              <a:ext cx="1531092" cy="1440374"/>
              <a:chOff x="5202007" y="3068996"/>
              <a:chExt cx="1531092" cy="1440374"/>
            </a:xfrm>
          </p:grpSpPr>
          <p:sp>
            <p:nvSpPr>
              <p:cNvPr id="45" name="正方形/長方形 44">
                <a:extLst>
                  <a:ext uri="{FF2B5EF4-FFF2-40B4-BE49-F238E27FC236}">
                    <a16:creationId xmlns:a16="http://schemas.microsoft.com/office/drawing/2014/main" id="{C47CB782-1FD7-AA68-4291-A60A9F4712F9}"/>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46" name="円/楕円 69">
                <a:extLst>
                  <a:ext uri="{FF2B5EF4-FFF2-40B4-BE49-F238E27FC236}">
                    <a16:creationId xmlns:a16="http://schemas.microsoft.com/office/drawing/2014/main" id="{8A7C1364-F621-F3F1-F9F8-C556888428EF}"/>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47" name="直線コネクタ 46">
                <a:extLst>
                  <a:ext uri="{FF2B5EF4-FFF2-40B4-BE49-F238E27FC236}">
                    <a16:creationId xmlns:a16="http://schemas.microsoft.com/office/drawing/2014/main" id="{2CB88CDD-FAF5-A353-D7E1-CB59ABF52E34}"/>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01AB4057-928F-3ED5-7334-CEDAD8129450}"/>
                  </a:ext>
                </a:extLst>
              </p:cNvPr>
              <p:cNvCxnSpPr>
                <a:cxnSpLocks/>
                <a:endCxn id="49"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49" name="円/楕円 68">
                <a:extLst>
                  <a:ext uri="{FF2B5EF4-FFF2-40B4-BE49-F238E27FC236}">
                    <a16:creationId xmlns:a16="http://schemas.microsoft.com/office/drawing/2014/main" id="{210B036E-6956-443C-39F6-447118F9E1ED}"/>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0" name="直線コネクタ 49">
                <a:extLst>
                  <a:ext uri="{FF2B5EF4-FFF2-40B4-BE49-F238E27FC236}">
                    <a16:creationId xmlns:a16="http://schemas.microsoft.com/office/drawing/2014/main" id="{AFC405F1-A1A9-8E8E-2E95-B3AD1E3C7F4D}"/>
                  </a:ext>
                </a:extLst>
              </p:cNvPr>
              <p:cNvCxnSpPr>
                <a:cxnSpLocks/>
                <a:endCxn id="46"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2BB484EB-B9AD-A7D3-ED7C-3167ABDCD0E1}"/>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2" name="Rectangle 93">
                <a:extLst>
                  <a:ext uri="{FF2B5EF4-FFF2-40B4-BE49-F238E27FC236}">
                    <a16:creationId xmlns:a16="http://schemas.microsoft.com/office/drawing/2014/main" id="{8EB3165D-6DEB-6E31-472A-0AC8123BF5E6}"/>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53" name="Rectangle 93">
                <a:extLst>
                  <a:ext uri="{FF2B5EF4-FFF2-40B4-BE49-F238E27FC236}">
                    <a16:creationId xmlns:a16="http://schemas.microsoft.com/office/drawing/2014/main" id="{35DAE38D-AFE0-8F42-CDB7-443EEBD2A425}"/>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54" name="Rectangle 93">
                <a:extLst>
                  <a:ext uri="{FF2B5EF4-FFF2-40B4-BE49-F238E27FC236}">
                    <a16:creationId xmlns:a16="http://schemas.microsoft.com/office/drawing/2014/main" id="{E08D5D87-3BF5-F011-A1D2-5A7143F12B56}"/>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55" name="直線コネクタ 54">
                <a:extLst>
                  <a:ext uri="{FF2B5EF4-FFF2-40B4-BE49-F238E27FC236}">
                    <a16:creationId xmlns:a16="http://schemas.microsoft.com/office/drawing/2014/main" id="{24612928-DF70-61AF-FEDC-1CB3D070E630}"/>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2D71FEA6-831D-09D4-8CE5-553F6336A58E}"/>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44" name="円/楕円 69">
              <a:extLst>
                <a:ext uri="{FF2B5EF4-FFF2-40B4-BE49-F238E27FC236}">
                  <a16:creationId xmlns:a16="http://schemas.microsoft.com/office/drawing/2014/main" id="{A1898B93-7A45-E9F4-19F4-52FD98B933DE}"/>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Tree>
    <p:extLst>
      <p:ext uri="{BB962C8B-B14F-4D97-AF65-F5344CB8AC3E}">
        <p14:creationId xmlns:p14="http://schemas.microsoft.com/office/powerpoint/2010/main" val="3377267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sz="2400" i="0" dirty="0">
                <a:effectLst/>
                <a:latin typeface="Arial" panose="020B0604020202020204" pitchFamily="34" charset="0"/>
              </a:rPr>
              <a:t>CMOS: Complementary Metal–Oxide–Semiconductor</a:t>
            </a:r>
          </a:p>
        </p:txBody>
      </p:sp>
      <p:sp>
        <p:nvSpPr>
          <p:cNvPr id="5" name="テキスト プレースホルダー 4"/>
          <p:cNvSpPr>
            <a:spLocks noGrp="1"/>
          </p:cNvSpPr>
          <p:nvPr>
            <p:ph type="body" sz="quarter" idx="10"/>
          </p:nvPr>
        </p:nvSpPr>
        <p:spPr/>
        <p:txBody>
          <a:bodyPr/>
          <a:lstStyle/>
          <a:p>
            <a:r>
              <a:rPr kumimoji="1" lang="en-US" altLang="ja-JP" dirty="0"/>
              <a:t>CMOS </a:t>
            </a:r>
            <a:r>
              <a:rPr kumimoji="1" lang="ja-JP" altLang="en-US" dirty="0"/>
              <a:t>は </a:t>
            </a:r>
            <a:r>
              <a:rPr kumimoji="1" lang="en-US" altLang="ja-JP" dirty="0"/>
              <a:t>NMOS </a:t>
            </a:r>
            <a:r>
              <a:rPr kumimoji="1" lang="ja-JP" altLang="en-US" dirty="0"/>
              <a:t>と </a:t>
            </a:r>
            <a:r>
              <a:rPr kumimoji="1" lang="en-US" altLang="ja-JP" dirty="0"/>
              <a:t>PMOS </a:t>
            </a:r>
            <a:r>
              <a:rPr kumimoji="1" lang="ja-JP" altLang="en-US" dirty="0"/>
              <a:t>の２種類のトランジスタから成る</a:t>
            </a:r>
            <a:endParaRPr kumimoji="1" lang="en-US" altLang="ja-JP" dirty="0"/>
          </a:p>
          <a:p>
            <a:pPr lvl="1"/>
            <a:r>
              <a:rPr lang="ja-JP" altLang="en-US" dirty="0"/>
              <a:t>電界で電荷（電子</a:t>
            </a:r>
            <a:r>
              <a:rPr lang="en-US" altLang="ja-JP" dirty="0"/>
              <a:t>/</a:t>
            </a:r>
            <a:r>
              <a:rPr lang="ja-JP" altLang="en-US" dirty="0"/>
              <a:t>正孔）を動かして </a:t>
            </a:r>
            <a:r>
              <a:rPr lang="en-US" altLang="ja-JP" dirty="0"/>
              <a:t>ON/OFF </a:t>
            </a:r>
            <a:r>
              <a:rPr lang="ja-JP" altLang="en-US" dirty="0"/>
              <a:t>する</a:t>
            </a:r>
            <a:endParaRPr lang="en-US" altLang="ja-JP" dirty="0"/>
          </a:p>
          <a:p>
            <a:r>
              <a:rPr lang="ja-JP" altLang="en-US" dirty="0"/>
              <a:t>基本的に </a:t>
            </a:r>
            <a:r>
              <a:rPr lang="en-US" altLang="ja-JP" dirty="0"/>
              <a:t>N </a:t>
            </a:r>
            <a:r>
              <a:rPr lang="ja-JP" altLang="en-US" dirty="0"/>
              <a:t>型</a:t>
            </a:r>
            <a:r>
              <a:rPr lang="en-US" altLang="ja-JP" dirty="0"/>
              <a:t>/P </a:t>
            </a:r>
            <a:r>
              <a:rPr lang="ja-JP" altLang="en-US" dirty="0"/>
              <a:t>型リレーとほぼ同じ動作</a:t>
            </a:r>
            <a:endParaRPr lang="en-US" altLang="ja-JP" dirty="0"/>
          </a:p>
          <a:p>
            <a:pPr lvl="1"/>
            <a:r>
              <a:rPr lang="ja-JP" altLang="en-US" dirty="0">
                <a:solidFill>
                  <a:schemeClr val="accent5"/>
                </a:solidFill>
              </a:rPr>
              <a:t>つまり全く同じように論理回路が組める</a:t>
            </a:r>
            <a:endParaRPr lang="en-US" altLang="ja-JP" dirty="0">
              <a:solidFill>
                <a:schemeClr val="accent5"/>
              </a:solidFill>
            </a:endParaRPr>
          </a:p>
          <a:p>
            <a:r>
              <a:rPr lang="ja-JP" altLang="en-US" dirty="0"/>
              <a:t>現代のコンピュータはこの </a:t>
            </a:r>
            <a:r>
              <a:rPr lang="en-US" altLang="ja-JP" dirty="0"/>
              <a:t>CMOS </a:t>
            </a:r>
            <a:r>
              <a:rPr lang="ja-JP" altLang="en-US" dirty="0"/>
              <a:t>を使って作られている</a:t>
            </a:r>
            <a:endParaRPr lang="en-US" altLang="ja-JP" dirty="0">
              <a:solidFill>
                <a:schemeClr val="accent5"/>
              </a:solidFill>
            </a:endParaRPr>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51</a:t>
            </a:fld>
            <a:endParaRPr kumimoji="1" lang="ja-JP" altLang="en-US"/>
          </a:p>
        </p:txBody>
      </p:sp>
    </p:spTree>
    <p:extLst>
      <p:ext uri="{BB962C8B-B14F-4D97-AF65-F5344CB8AC3E}">
        <p14:creationId xmlns:p14="http://schemas.microsoft.com/office/powerpoint/2010/main" val="1331896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NOT </a:t>
            </a:r>
            <a:r>
              <a:rPr kumimoji="1" lang="ja-JP" altLang="en-US" dirty="0"/>
              <a:t>ゲート の例</a:t>
            </a:r>
          </a:p>
        </p:txBody>
      </p:sp>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52</a:t>
            </a:fld>
            <a:endParaRPr lang="ja-JP" altLang="en-US"/>
          </a:p>
        </p:txBody>
      </p:sp>
      <p:pic>
        <p:nvPicPr>
          <p:cNvPr id="11" name="Picture 30" descr="NOT"/>
          <p:cNvPicPr>
            <a:picLocks noChangeAspect="1" noChangeArrowheads="1"/>
          </p:cNvPicPr>
          <p:nvPr/>
        </p:nvPicPr>
        <p:blipFill>
          <a:blip r:embed="rId3" cstate="print"/>
          <a:srcRect/>
          <a:stretch>
            <a:fillRect/>
          </a:stretch>
        </p:blipFill>
        <p:spPr bwMode="auto">
          <a:xfrm rot="10800000" flipH="1">
            <a:off x="1511966" y="3068996"/>
            <a:ext cx="717550" cy="720725"/>
          </a:xfrm>
          <a:prstGeom prst="rect">
            <a:avLst/>
          </a:prstGeom>
          <a:noFill/>
        </p:spPr>
      </p:pic>
      <p:sp>
        <p:nvSpPr>
          <p:cNvPr id="12" name="Line 9"/>
          <p:cNvSpPr>
            <a:spLocks noChangeShapeType="1"/>
          </p:cNvSpPr>
          <p:nvPr/>
        </p:nvSpPr>
        <p:spPr bwMode="auto">
          <a:xfrm>
            <a:off x="1151962"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141973"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4572000" y="4869016"/>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4481999" y="3789004"/>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 name="直線コネクタ 28"/>
          <p:cNvCxnSpPr/>
          <p:nvPr/>
        </p:nvCxnSpPr>
        <p:spPr>
          <a:xfrm flipH="1">
            <a:off x="3491988" y="3429000"/>
            <a:ext cx="540007"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4752002" y="3068996"/>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4752002" y="4149009"/>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881959"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881959" y="3158997"/>
                <a:ext cx="270003" cy="360362"/>
              </a:xfrm>
              <a:prstGeom prst="rect">
                <a:avLst/>
              </a:prstGeom>
              <a:blipFill>
                <a:blip r:embed="rId4"/>
                <a:stretch>
                  <a:fillRect/>
                </a:stretch>
              </a:blipFill>
              <a:ln w="12700"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2591978"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2591978" y="3158997"/>
                <a:ext cx="270003" cy="360362"/>
              </a:xfrm>
              <a:prstGeom prst="rect">
                <a:avLst/>
              </a:prstGeom>
              <a:blipFill>
                <a:blip r:embed="rId5"/>
                <a:stretch>
                  <a:fillRect r="-2273"/>
                </a:stretch>
              </a:blipFill>
              <a:ln w="12700" algn="ctr">
                <a:noFill/>
                <a:miter lim="800000"/>
                <a:headEnd/>
                <a:tailEnd/>
              </a:ln>
              <a:effectLst/>
            </p:spPr>
            <p:txBody>
              <a:bodyPr/>
              <a:lstStyle/>
              <a:p>
                <a:r>
                  <a:rPr lang="en-US">
                    <a:noFill/>
                  </a:rPr>
                  <a:t> </a:t>
                </a:r>
              </a:p>
            </p:txBody>
          </p:sp>
        </mc:Fallback>
      </mc:AlternateContent>
      <p:sp>
        <p:nvSpPr>
          <p:cNvPr id="35" name="Freeform 10"/>
          <p:cNvSpPr>
            <a:spLocks/>
          </p:cNvSpPr>
          <p:nvPr/>
        </p:nvSpPr>
        <p:spPr bwMode="auto">
          <a:xfrm flipV="1">
            <a:off x="4031840" y="2888992"/>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6" name="Line 9"/>
          <p:cNvSpPr>
            <a:spLocks noChangeShapeType="1"/>
          </p:cNvSpPr>
          <p:nvPr/>
        </p:nvSpPr>
        <p:spPr bwMode="auto">
          <a:xfrm>
            <a:off x="4031994" y="396900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4391998" y="2708992"/>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mc:AlternateContent xmlns:mc="http://schemas.openxmlformats.org/markup-compatibility/2006" xmlns:a14="http://schemas.microsoft.com/office/drawing/2010/main">
        <mc:Choice Requires="a14">
          <p:sp>
            <p:nvSpPr>
              <p:cNvPr id="39" name="Rectangle 93"/>
              <p:cNvSpPr>
                <a:spLocks noChangeArrowheads="1"/>
              </p:cNvSpPr>
              <p:nvPr/>
            </p:nvSpPr>
            <p:spPr bwMode="auto">
              <a:xfrm>
                <a:off x="3221985"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9" name="Rectangle 93"/>
              <p:cNvSpPr>
                <a:spLocks noRot="1" noChangeAspect="1" noMove="1" noResize="1" noEditPoints="1" noAdjustHandles="1" noChangeArrowheads="1" noChangeShapeType="1" noTextEdit="1"/>
              </p:cNvSpPr>
              <p:nvPr/>
            </p:nvSpPr>
            <p:spPr bwMode="auto">
              <a:xfrm>
                <a:off x="3221985" y="3158997"/>
                <a:ext cx="270003" cy="360362"/>
              </a:xfrm>
              <a:prstGeom prst="rect">
                <a:avLst/>
              </a:prstGeom>
              <a:blipFill>
                <a:blip r:embed="rId6"/>
                <a:stretch>
                  <a:fillRect/>
                </a:stretch>
              </a:blipFill>
              <a:ln w="12700" algn="ctr">
                <a:noFill/>
                <a:miter lim="800000"/>
                <a:headEnd/>
                <a:tailEnd/>
              </a:ln>
              <a:effectLst/>
            </p:spPr>
            <p:txBody>
              <a:bodyPr/>
              <a:lstStyle/>
              <a:p>
                <a:r>
                  <a:rPr lang="en-US">
                    <a:noFill/>
                  </a:rPr>
                  <a:t> </a:t>
                </a:r>
              </a:p>
            </p:txBody>
          </p:sp>
        </mc:Fallback>
      </mc:AlternateContent>
      <p:cxnSp>
        <p:nvCxnSpPr>
          <p:cNvPr id="40" name="直線コネクタ 39"/>
          <p:cNvCxnSpPr/>
          <p:nvPr/>
        </p:nvCxnSpPr>
        <p:spPr>
          <a:xfrm>
            <a:off x="4752002" y="3429000"/>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93"/>
              <p:cNvSpPr>
                <a:spLocks noChangeArrowheads="1"/>
              </p:cNvSpPr>
              <p:nvPr/>
            </p:nvSpPr>
            <p:spPr bwMode="auto">
              <a:xfrm>
                <a:off x="5382009"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42" name="Rectangle 93"/>
              <p:cNvSpPr>
                <a:spLocks noRot="1" noChangeAspect="1" noMove="1" noResize="1" noEditPoints="1" noAdjustHandles="1" noChangeArrowheads="1" noChangeShapeType="1" noTextEdit="1"/>
              </p:cNvSpPr>
              <p:nvPr/>
            </p:nvSpPr>
            <p:spPr bwMode="auto">
              <a:xfrm>
                <a:off x="5382009" y="3158997"/>
                <a:ext cx="270003" cy="360362"/>
              </a:xfrm>
              <a:prstGeom prst="rect">
                <a:avLst/>
              </a:prstGeom>
              <a:blipFill>
                <a:blip r:embed="rId7"/>
                <a:stretch>
                  <a:fillRect r="-2273"/>
                </a:stretch>
              </a:blipFill>
              <a:ln w="12700" algn="ctr">
                <a:noFill/>
                <a:miter lim="800000"/>
                <a:headEnd/>
                <a:tailEnd/>
              </a:ln>
              <a:effectLst/>
            </p:spPr>
            <p:txBody>
              <a:bodyPr/>
              <a:lstStyle/>
              <a:p>
                <a:r>
                  <a:rPr lang="en-US">
                    <a:noFill/>
                  </a:rPr>
                  <a:t> </a:t>
                </a:r>
              </a:p>
            </p:txBody>
          </p:sp>
        </mc:Fallback>
      </mc:AlternateContent>
      <p:cxnSp>
        <p:nvCxnSpPr>
          <p:cNvPr id="43" name="直線コネクタ 42"/>
          <p:cNvCxnSpPr/>
          <p:nvPr/>
        </p:nvCxnSpPr>
        <p:spPr>
          <a:xfrm flipV="1">
            <a:off x="4752002" y="1988984"/>
            <a:ext cx="0" cy="72007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4572000" y="1988984"/>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4932004" y="1718981"/>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4842003" y="4869016"/>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nvGrpSpPr>
          <p:cNvPr id="3" name="グループ化 2">
            <a:extLst>
              <a:ext uri="{FF2B5EF4-FFF2-40B4-BE49-F238E27FC236}">
                <a16:creationId xmlns:a16="http://schemas.microsoft.com/office/drawing/2014/main" id="{507CEB94-AC03-229D-DFF4-853B11A3CABF}"/>
              </a:ext>
            </a:extLst>
          </p:cNvPr>
          <p:cNvGrpSpPr/>
          <p:nvPr/>
        </p:nvGrpSpPr>
        <p:grpSpPr>
          <a:xfrm>
            <a:off x="6642023" y="3429000"/>
            <a:ext cx="1531092" cy="1440374"/>
            <a:chOff x="5202007" y="3068996"/>
            <a:chExt cx="1531092" cy="1440374"/>
          </a:xfrm>
        </p:grpSpPr>
        <p:sp>
          <p:nvSpPr>
            <p:cNvPr id="4" name="正方形/長方形 3">
              <a:extLst>
                <a:ext uri="{FF2B5EF4-FFF2-40B4-BE49-F238E27FC236}">
                  <a16:creationId xmlns:a16="http://schemas.microsoft.com/office/drawing/2014/main" id="{65B330FD-037F-2E45-3859-FD1DAA322EFA}"/>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5" name="円/楕円 69">
              <a:extLst>
                <a:ext uri="{FF2B5EF4-FFF2-40B4-BE49-F238E27FC236}">
                  <a16:creationId xmlns:a16="http://schemas.microsoft.com/office/drawing/2014/main" id="{CDCB0F10-8B32-94F8-5F02-28259C870A66}"/>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6" name="直線コネクタ 5">
              <a:extLst>
                <a:ext uri="{FF2B5EF4-FFF2-40B4-BE49-F238E27FC236}">
                  <a16:creationId xmlns:a16="http://schemas.microsoft.com/office/drawing/2014/main" id="{E335ADAA-6CF8-D564-0897-28908AC49F93}"/>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EFE753E4-A952-15A1-1C6E-889500ACB47A}"/>
                </a:ext>
              </a:extLst>
            </p:cNvPr>
            <p:cNvCxnSpPr>
              <a:cxnSpLocks/>
              <a:endCxn id="9"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9" name="円/楕円 68">
              <a:extLst>
                <a:ext uri="{FF2B5EF4-FFF2-40B4-BE49-F238E27FC236}">
                  <a16:creationId xmlns:a16="http://schemas.microsoft.com/office/drawing/2014/main" id="{2F48EB0F-1E29-9126-A349-DFF23DA8495F}"/>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0" name="直線コネクタ 9">
              <a:extLst>
                <a:ext uri="{FF2B5EF4-FFF2-40B4-BE49-F238E27FC236}">
                  <a16:creationId xmlns:a16="http://schemas.microsoft.com/office/drawing/2014/main" id="{FE67FFEA-536D-6DDC-B032-711814516580}"/>
                </a:ext>
              </a:extLst>
            </p:cNvPr>
            <p:cNvCxnSpPr>
              <a:cxnSpLocks/>
              <a:endCxn id="5"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6CF8BFA7-AF93-3F46-C913-0032E9022260}"/>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37" name="Rectangle 93">
              <a:extLst>
                <a:ext uri="{FF2B5EF4-FFF2-40B4-BE49-F238E27FC236}">
                  <a16:creationId xmlns:a16="http://schemas.microsoft.com/office/drawing/2014/main" id="{84ACD4A8-F131-1BFF-D9AA-323DFFCF8353}"/>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38" name="Rectangle 93">
              <a:extLst>
                <a:ext uri="{FF2B5EF4-FFF2-40B4-BE49-F238E27FC236}">
                  <a16:creationId xmlns:a16="http://schemas.microsoft.com/office/drawing/2014/main" id="{295A7538-4476-0722-8A32-03DF50B66DAF}"/>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41" name="Rectangle 93">
              <a:extLst>
                <a:ext uri="{FF2B5EF4-FFF2-40B4-BE49-F238E27FC236}">
                  <a16:creationId xmlns:a16="http://schemas.microsoft.com/office/drawing/2014/main" id="{6F1695A8-2C50-3699-99DB-7A4149E22FCF}"/>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44" name="直線コネクタ 43">
              <a:extLst>
                <a:ext uri="{FF2B5EF4-FFF2-40B4-BE49-F238E27FC236}">
                  <a16:creationId xmlns:a16="http://schemas.microsoft.com/office/drawing/2014/main" id="{369CDF76-8E56-3421-0F99-5F727264383F}"/>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AB988A40-224F-B900-313E-CA76BFFE47B3}"/>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49" name="グループ化 48">
            <a:extLst>
              <a:ext uri="{FF2B5EF4-FFF2-40B4-BE49-F238E27FC236}">
                <a16:creationId xmlns:a16="http://schemas.microsoft.com/office/drawing/2014/main" id="{617D0B20-0C59-24D7-D8CD-501F2C7303DC}"/>
              </a:ext>
            </a:extLst>
          </p:cNvPr>
          <p:cNvGrpSpPr/>
          <p:nvPr/>
        </p:nvGrpSpPr>
        <p:grpSpPr>
          <a:xfrm>
            <a:off x="6642023" y="1988984"/>
            <a:ext cx="1531092" cy="1440374"/>
            <a:chOff x="5202007" y="2708992"/>
            <a:chExt cx="1531092" cy="1440374"/>
          </a:xfrm>
        </p:grpSpPr>
        <p:grpSp>
          <p:nvGrpSpPr>
            <p:cNvPr id="50" name="グループ化 49">
              <a:extLst>
                <a:ext uri="{FF2B5EF4-FFF2-40B4-BE49-F238E27FC236}">
                  <a16:creationId xmlns:a16="http://schemas.microsoft.com/office/drawing/2014/main" id="{D6E0C303-C19D-B398-F5D8-5E3BC2B335AF}"/>
                </a:ext>
              </a:extLst>
            </p:cNvPr>
            <p:cNvGrpSpPr/>
            <p:nvPr/>
          </p:nvGrpSpPr>
          <p:grpSpPr>
            <a:xfrm>
              <a:off x="5202007" y="2708992"/>
              <a:ext cx="1531092" cy="1440374"/>
              <a:chOff x="5202007" y="3068996"/>
              <a:chExt cx="1531092" cy="1440374"/>
            </a:xfrm>
          </p:grpSpPr>
          <p:sp>
            <p:nvSpPr>
              <p:cNvPr id="52" name="正方形/長方形 51">
                <a:extLst>
                  <a:ext uri="{FF2B5EF4-FFF2-40B4-BE49-F238E27FC236}">
                    <a16:creationId xmlns:a16="http://schemas.microsoft.com/office/drawing/2014/main" id="{C6B50A3C-AFC5-4A64-9EFF-E40D284F592F}"/>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53" name="円/楕円 69">
                <a:extLst>
                  <a:ext uri="{FF2B5EF4-FFF2-40B4-BE49-F238E27FC236}">
                    <a16:creationId xmlns:a16="http://schemas.microsoft.com/office/drawing/2014/main" id="{52AE18C5-2D9A-38B3-1013-FEE476DE9411}"/>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4" name="直線コネクタ 53">
                <a:extLst>
                  <a:ext uri="{FF2B5EF4-FFF2-40B4-BE49-F238E27FC236}">
                    <a16:creationId xmlns:a16="http://schemas.microsoft.com/office/drawing/2014/main" id="{F89EC409-F8A4-BD91-E0C0-0F4407CAD1BF}"/>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C74C7830-E5CF-E9C6-7759-54B948AD25B7}"/>
                  </a:ext>
                </a:extLst>
              </p:cNvPr>
              <p:cNvCxnSpPr>
                <a:cxnSpLocks/>
                <a:endCxn id="57"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7" name="円/楕円 68">
                <a:extLst>
                  <a:ext uri="{FF2B5EF4-FFF2-40B4-BE49-F238E27FC236}">
                    <a16:creationId xmlns:a16="http://schemas.microsoft.com/office/drawing/2014/main" id="{DF87BC9F-85D8-40B1-15F5-68B8707AEB1B}"/>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8" name="直線コネクタ 57">
                <a:extLst>
                  <a:ext uri="{FF2B5EF4-FFF2-40B4-BE49-F238E27FC236}">
                    <a16:creationId xmlns:a16="http://schemas.microsoft.com/office/drawing/2014/main" id="{5679007F-FC67-F96D-6371-66811BBD896F}"/>
                  </a:ext>
                </a:extLst>
              </p:cNvPr>
              <p:cNvCxnSpPr>
                <a:cxnSpLocks/>
                <a:endCxn id="53"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633979E0-771F-86FA-6384-6617C419F89E}"/>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Rectangle 93">
                <a:extLst>
                  <a:ext uri="{FF2B5EF4-FFF2-40B4-BE49-F238E27FC236}">
                    <a16:creationId xmlns:a16="http://schemas.microsoft.com/office/drawing/2014/main" id="{9F99C878-3311-2323-7A46-FCD4141494CA}"/>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61" name="Rectangle 93">
                <a:extLst>
                  <a:ext uri="{FF2B5EF4-FFF2-40B4-BE49-F238E27FC236}">
                    <a16:creationId xmlns:a16="http://schemas.microsoft.com/office/drawing/2014/main" id="{20EC0C23-B859-838C-1A85-3E8C774B1345}"/>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62" name="Rectangle 93">
                <a:extLst>
                  <a:ext uri="{FF2B5EF4-FFF2-40B4-BE49-F238E27FC236}">
                    <a16:creationId xmlns:a16="http://schemas.microsoft.com/office/drawing/2014/main" id="{DFF4A78D-0315-F775-675B-51F8DFCA8D6B}"/>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63" name="直線コネクタ 62">
                <a:extLst>
                  <a:ext uri="{FF2B5EF4-FFF2-40B4-BE49-F238E27FC236}">
                    <a16:creationId xmlns:a16="http://schemas.microsoft.com/office/drawing/2014/main" id="{859C15B6-216A-A4BD-7CFA-D4E67A96C159}"/>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70CA8D23-EB4D-E0B1-4460-3A33AC720134}"/>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51" name="円/楕円 69">
              <a:extLst>
                <a:ext uri="{FF2B5EF4-FFF2-40B4-BE49-F238E27FC236}">
                  <a16:creationId xmlns:a16="http://schemas.microsoft.com/office/drawing/2014/main" id="{67CBFCC2-7C48-1258-4D5B-8E059A5DC000}"/>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Tree>
    <p:extLst>
      <p:ext uri="{BB962C8B-B14F-4D97-AF65-F5344CB8AC3E}">
        <p14:creationId xmlns:p14="http://schemas.microsoft.com/office/powerpoint/2010/main" val="2013214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NOT </a:t>
            </a:r>
            <a:r>
              <a:rPr lang="ja-JP" altLang="en-US" dirty="0"/>
              <a:t>ゲート の例</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701957" y="4509012"/>
                <a:ext cx="8280092" cy="1979715"/>
              </a:xfrm>
            </p:spPr>
            <p:txBody>
              <a:bodyPr/>
              <a:lstStyle/>
              <a:p>
                <a14:m>
                  <m:oMath xmlns:m="http://schemas.openxmlformats.org/officeDocument/2006/math">
                    <m:r>
                      <a:rPr lang="en-US" altLang="ja-JP" i="1" dirty="0" smtClean="0">
                        <a:latin typeface="Cambria Math" panose="02040503050406030204" pitchFamily="18" charset="0"/>
                      </a:rPr>
                      <m:t>𝑖</m:t>
                    </m:r>
                    <m:r>
                      <a:rPr lang="en-US" altLang="ja-JP" i="1" dirty="0" smtClean="0">
                        <a:latin typeface="Cambria Math" panose="02040503050406030204" pitchFamily="18" charset="0"/>
                      </a:rPr>
                      <m:t> </m:t>
                    </m:r>
                  </m:oMath>
                </a14:m>
                <a:r>
                  <a:rPr kumimoji="1" lang="ja-JP" altLang="en-US" dirty="0"/>
                  <a:t>が </a:t>
                </a:r>
                <a:r>
                  <a:rPr kumimoji="1" lang="en-US" altLang="ja-JP" dirty="0"/>
                  <a:t>0 </a:t>
                </a:r>
                <a:r>
                  <a:rPr kumimoji="1" lang="ja-JP" altLang="en-US" dirty="0"/>
                  <a:t>（低電位）の場合</a:t>
                </a:r>
                <a:endParaRPr kumimoji="1" lang="en-US" altLang="ja-JP" dirty="0"/>
              </a:p>
              <a:p>
                <a:pPr lvl="1"/>
                <a:r>
                  <a:rPr lang="en-US" altLang="ja-JP" dirty="0"/>
                  <a:t>PMOS</a:t>
                </a:r>
                <a:r>
                  <a:rPr lang="ja-JP" altLang="en-US" dirty="0"/>
                  <a:t>（上側）は  </a:t>
                </a:r>
                <a:r>
                  <a:rPr lang="en-US" altLang="ja-JP" dirty="0"/>
                  <a:t>on  = VDD </a:t>
                </a:r>
                <a:r>
                  <a:rPr lang="ja-JP" altLang="en-US" dirty="0"/>
                  <a:t>と繋がる</a:t>
                </a:r>
                <a:endParaRPr lang="en-US" altLang="ja-JP" dirty="0"/>
              </a:p>
              <a:p>
                <a:pPr lvl="1"/>
                <a:r>
                  <a:rPr kumimoji="1" lang="en-US" altLang="ja-JP" dirty="0"/>
                  <a:t>NMOS</a:t>
                </a:r>
                <a:r>
                  <a:rPr kumimoji="1" lang="ja-JP" altLang="en-US" dirty="0"/>
                  <a:t>（下側）は </a:t>
                </a:r>
                <a:r>
                  <a:rPr kumimoji="1" lang="en-US" altLang="ja-JP" dirty="0"/>
                  <a:t>off</a:t>
                </a:r>
              </a:p>
              <a:p>
                <a:r>
                  <a:rPr kumimoji="1" lang="ja-JP" altLang="en-US" dirty="0"/>
                  <a:t>出力が </a:t>
                </a:r>
                <a:r>
                  <a:rPr kumimoji="1" lang="en-US" altLang="ja-JP" dirty="0"/>
                  <a:t>1</a:t>
                </a:r>
                <a:r>
                  <a:rPr lang="ja-JP" altLang="en-US" dirty="0"/>
                  <a:t>（高電位に）</a:t>
                </a:r>
                <a:endParaRPr kumimoji="1" lang="ja-JP" altLang="en-US" dirty="0"/>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701957" y="4509012"/>
                <a:ext cx="8280092" cy="1979715"/>
              </a:xfrm>
              <a:blipFill rotWithShape="0">
                <a:blip r:embed="rId3"/>
                <a:stretch>
                  <a:fillRect l="-663" t="-1543" b="-5247"/>
                </a:stretch>
              </a:blipFill>
            </p:spPr>
            <p:txBody>
              <a:bodyPr/>
              <a:lstStyle/>
              <a:p>
                <a:r>
                  <a:rPr lang="ja-JP" altLang="en-US">
                    <a:noFill/>
                  </a:rPr>
                  <a:t> </a:t>
                </a:r>
              </a:p>
            </p:txBody>
          </p:sp>
        </mc:Fallback>
      </mc:AlternateContent>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53</a:t>
            </a:fld>
            <a:endParaRPr lang="ja-JP" altLang="en-US"/>
          </a:p>
        </p:txBody>
      </p:sp>
      <p:sp>
        <p:nvSpPr>
          <p:cNvPr id="10" name="正方形/長方形 9"/>
          <p:cNvSpPr/>
          <p:nvPr/>
        </p:nvSpPr>
        <p:spPr bwMode="auto">
          <a:xfrm>
            <a:off x="7452320" y="6309320"/>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NOT</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sp>
        <p:nvSpPr>
          <p:cNvPr id="12" name="Line 9"/>
          <p:cNvSpPr>
            <a:spLocks noChangeShapeType="1"/>
          </p:cNvSpPr>
          <p:nvPr/>
        </p:nvSpPr>
        <p:spPr bwMode="auto">
          <a:xfrm>
            <a:off x="1691968"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681979"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5832014" y="4869016"/>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42013" y="3789004"/>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 name="直線コネクタ 28"/>
          <p:cNvCxnSpPr/>
          <p:nvPr/>
        </p:nvCxnSpPr>
        <p:spPr>
          <a:xfrm flipH="1">
            <a:off x="4752002" y="3429000"/>
            <a:ext cx="540007"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6012016" y="3068996"/>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6012016" y="4149009"/>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1421965"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1421965" y="3158997"/>
                <a:ext cx="270003" cy="360362"/>
              </a:xfrm>
              <a:prstGeom prst="rect">
                <a:avLst/>
              </a:prstGeom>
              <a:blipFill rotWithShape="0">
                <a:blip r:embed="rId4"/>
                <a:stretch>
                  <a:fillRect/>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3131984"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3131984" y="3158997"/>
                <a:ext cx="270003" cy="360362"/>
              </a:xfrm>
              <a:prstGeom prst="rect">
                <a:avLst/>
              </a:prstGeom>
              <a:blipFill rotWithShape="0">
                <a:blip r:embed="rId5"/>
                <a:stretch>
                  <a:fillRect r="-2273"/>
                </a:stretch>
              </a:blipFill>
              <a:ln w="12700" algn="ctr">
                <a:noFill/>
                <a:miter lim="800000"/>
                <a:headEnd/>
                <a:tailEnd/>
              </a:ln>
              <a:effectLst/>
            </p:spPr>
            <p:txBody>
              <a:bodyPr/>
              <a:lstStyle/>
              <a:p>
                <a:r>
                  <a:rPr lang="ja-JP" altLang="en-US">
                    <a:noFill/>
                  </a:rPr>
                  <a:t> </a:t>
                </a:r>
              </a:p>
            </p:txBody>
          </p:sp>
        </mc:Fallback>
      </mc:AlternateContent>
      <p:sp>
        <p:nvSpPr>
          <p:cNvPr id="35" name="Freeform 10"/>
          <p:cNvSpPr>
            <a:spLocks/>
          </p:cNvSpPr>
          <p:nvPr/>
        </p:nvSpPr>
        <p:spPr bwMode="auto">
          <a:xfrm flipV="1">
            <a:off x="5291854" y="2888992"/>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6" name="Line 9"/>
          <p:cNvSpPr>
            <a:spLocks noChangeShapeType="1"/>
          </p:cNvSpPr>
          <p:nvPr/>
        </p:nvSpPr>
        <p:spPr bwMode="auto">
          <a:xfrm>
            <a:off x="5292008" y="396900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5652012" y="2708992"/>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mc:AlternateContent xmlns:mc="http://schemas.openxmlformats.org/markup-compatibility/2006" xmlns:a14="http://schemas.microsoft.com/office/drawing/2010/main">
        <mc:Choice Requires="a14">
          <p:sp>
            <p:nvSpPr>
              <p:cNvPr id="39" name="Rectangle 93"/>
              <p:cNvSpPr>
                <a:spLocks noChangeArrowheads="1"/>
              </p:cNvSpPr>
              <p:nvPr/>
            </p:nvSpPr>
            <p:spPr bwMode="auto">
              <a:xfrm>
                <a:off x="4481999"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9" name="Rectangle 93"/>
              <p:cNvSpPr>
                <a:spLocks noRot="1" noChangeAspect="1" noMove="1" noResize="1" noEditPoints="1" noAdjustHandles="1" noChangeArrowheads="1" noChangeShapeType="1" noTextEdit="1"/>
              </p:cNvSpPr>
              <p:nvPr/>
            </p:nvSpPr>
            <p:spPr bwMode="auto">
              <a:xfrm>
                <a:off x="4481999" y="3158997"/>
                <a:ext cx="270003" cy="360362"/>
              </a:xfrm>
              <a:prstGeom prst="rect">
                <a:avLst/>
              </a:prstGeom>
              <a:blipFill rotWithShape="0">
                <a:blip r:embed="rId6"/>
                <a:stretch>
                  <a:fillRect/>
                </a:stretch>
              </a:blipFill>
              <a:ln w="12700" algn="ctr">
                <a:noFill/>
                <a:miter lim="800000"/>
                <a:headEnd/>
                <a:tailEnd/>
              </a:ln>
              <a:effectLst/>
            </p:spPr>
            <p:txBody>
              <a:bodyPr/>
              <a:lstStyle/>
              <a:p>
                <a:r>
                  <a:rPr lang="ja-JP" altLang="en-US">
                    <a:noFill/>
                  </a:rPr>
                  <a:t> </a:t>
                </a:r>
              </a:p>
            </p:txBody>
          </p:sp>
        </mc:Fallback>
      </mc:AlternateContent>
      <p:cxnSp>
        <p:nvCxnSpPr>
          <p:cNvPr id="40" name="直線コネクタ 39"/>
          <p:cNvCxnSpPr/>
          <p:nvPr/>
        </p:nvCxnSpPr>
        <p:spPr>
          <a:xfrm>
            <a:off x="6012016" y="3429000"/>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93"/>
              <p:cNvSpPr>
                <a:spLocks noChangeArrowheads="1"/>
              </p:cNvSpPr>
              <p:nvPr/>
            </p:nvSpPr>
            <p:spPr bwMode="auto">
              <a:xfrm>
                <a:off x="6642023"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42" name="Rectangle 93"/>
              <p:cNvSpPr>
                <a:spLocks noRot="1" noChangeAspect="1" noMove="1" noResize="1" noEditPoints="1" noAdjustHandles="1" noChangeArrowheads="1" noChangeShapeType="1" noTextEdit="1"/>
              </p:cNvSpPr>
              <p:nvPr/>
            </p:nvSpPr>
            <p:spPr bwMode="auto">
              <a:xfrm>
                <a:off x="6642023" y="3158997"/>
                <a:ext cx="270003" cy="360362"/>
              </a:xfrm>
              <a:prstGeom prst="rect">
                <a:avLst/>
              </a:prstGeom>
              <a:blipFill rotWithShape="0">
                <a:blip r:embed="rId7"/>
                <a:stretch>
                  <a:fillRect/>
                </a:stretch>
              </a:blipFill>
              <a:ln w="12700" algn="ctr">
                <a:noFill/>
                <a:miter lim="800000"/>
                <a:headEnd/>
                <a:tailEnd/>
              </a:ln>
              <a:effectLst/>
            </p:spPr>
            <p:txBody>
              <a:bodyPr/>
              <a:lstStyle/>
              <a:p>
                <a:r>
                  <a:rPr lang="ja-JP" altLang="en-US">
                    <a:noFill/>
                  </a:rPr>
                  <a:t> </a:t>
                </a:r>
              </a:p>
            </p:txBody>
          </p:sp>
        </mc:Fallback>
      </mc:AlternateContent>
      <p:cxnSp>
        <p:nvCxnSpPr>
          <p:cNvPr id="43" name="直線コネクタ 42"/>
          <p:cNvCxnSpPr/>
          <p:nvPr/>
        </p:nvCxnSpPr>
        <p:spPr>
          <a:xfrm flipV="1">
            <a:off x="6012016" y="1988984"/>
            <a:ext cx="0" cy="72007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5832014" y="1988984"/>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6192018" y="1718981"/>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6102017" y="4869016"/>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41" name="Rectangle 93"/>
          <p:cNvSpPr>
            <a:spLocks noChangeArrowheads="1"/>
          </p:cNvSpPr>
          <p:nvPr/>
        </p:nvSpPr>
        <p:spPr bwMode="auto">
          <a:xfrm>
            <a:off x="6192018" y="2708992"/>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PMOS (on)</a:t>
            </a:r>
          </a:p>
        </p:txBody>
      </p:sp>
      <p:sp>
        <p:nvSpPr>
          <p:cNvPr id="44" name="Rectangle 93"/>
          <p:cNvSpPr>
            <a:spLocks noChangeArrowheads="1"/>
          </p:cNvSpPr>
          <p:nvPr/>
        </p:nvSpPr>
        <p:spPr bwMode="auto">
          <a:xfrm>
            <a:off x="6192018"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tx1">
                    <a:lumMod val="85000"/>
                    <a:lumOff val="15000"/>
                  </a:schemeClr>
                </a:solidFill>
              </a:rPr>
              <a:t>NMOS (off)</a:t>
            </a:r>
          </a:p>
        </p:txBody>
      </p:sp>
      <p:sp>
        <p:nvSpPr>
          <p:cNvPr id="4" name="曲折矢印 3"/>
          <p:cNvSpPr/>
          <p:nvPr/>
        </p:nvSpPr>
        <p:spPr bwMode="auto">
          <a:xfrm flipV="1">
            <a:off x="6102017" y="2078985"/>
            <a:ext cx="540006" cy="1291344"/>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48" name="Picture 30" descr="NOT"/>
          <p:cNvPicPr>
            <a:picLocks noChangeAspect="1" noChangeArrowheads="1"/>
          </p:cNvPicPr>
          <p:nvPr/>
        </p:nvPicPr>
        <p:blipFill>
          <a:blip r:embed="rId8" cstate="print"/>
          <a:srcRect/>
          <a:stretch>
            <a:fillRect/>
          </a:stretch>
        </p:blipFill>
        <p:spPr bwMode="auto">
          <a:xfrm rot="10800000" flipH="1">
            <a:off x="2051972" y="3068996"/>
            <a:ext cx="717550" cy="720725"/>
          </a:xfrm>
          <a:prstGeom prst="rect">
            <a:avLst/>
          </a:prstGeom>
          <a:noFill/>
        </p:spPr>
      </p:pic>
    </p:spTree>
    <p:extLst>
      <p:ext uri="{BB962C8B-B14F-4D97-AF65-F5344CB8AC3E}">
        <p14:creationId xmlns:p14="http://schemas.microsoft.com/office/powerpoint/2010/main" val="2337884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NOT </a:t>
            </a:r>
            <a:r>
              <a:rPr lang="ja-JP" altLang="en-US" dirty="0"/>
              <a:t>ゲート の例</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701957" y="4509012"/>
                <a:ext cx="8280092" cy="1979715"/>
              </a:xfrm>
            </p:spPr>
            <p:txBody>
              <a:bodyPr/>
              <a:lstStyle/>
              <a:p>
                <a14:m>
                  <m:oMath xmlns:m="http://schemas.openxmlformats.org/officeDocument/2006/math">
                    <m:r>
                      <a:rPr lang="en-US" altLang="ja-JP" i="1" dirty="0" smtClean="0">
                        <a:latin typeface="Cambria Math" panose="02040503050406030204" pitchFamily="18" charset="0"/>
                      </a:rPr>
                      <m:t>𝑖</m:t>
                    </m:r>
                    <m:r>
                      <a:rPr lang="en-US" altLang="ja-JP" i="1" dirty="0" smtClean="0">
                        <a:latin typeface="Cambria Math" panose="02040503050406030204" pitchFamily="18" charset="0"/>
                      </a:rPr>
                      <m:t> </m:t>
                    </m:r>
                  </m:oMath>
                </a14:m>
                <a:r>
                  <a:rPr kumimoji="1" lang="ja-JP" altLang="en-US" dirty="0"/>
                  <a:t>が </a:t>
                </a:r>
                <a:r>
                  <a:rPr kumimoji="1" lang="en-US" altLang="ja-JP" dirty="0"/>
                  <a:t>1 </a:t>
                </a:r>
                <a:r>
                  <a:rPr kumimoji="1" lang="ja-JP" altLang="en-US" dirty="0"/>
                  <a:t>（高電位）の場合</a:t>
                </a:r>
                <a:endParaRPr kumimoji="1" lang="en-US" altLang="ja-JP" dirty="0"/>
              </a:p>
              <a:p>
                <a:pPr lvl="1"/>
                <a:r>
                  <a:rPr lang="en-US" altLang="ja-JP" dirty="0"/>
                  <a:t>PMOS</a:t>
                </a:r>
                <a:r>
                  <a:rPr lang="ja-JP" altLang="en-US" dirty="0"/>
                  <a:t>（上側）は，</a:t>
                </a:r>
                <a:r>
                  <a:rPr lang="en-US" altLang="ja-JP" dirty="0"/>
                  <a:t>off </a:t>
                </a:r>
              </a:p>
              <a:p>
                <a:pPr lvl="1"/>
                <a:r>
                  <a:rPr kumimoji="1" lang="en-US" altLang="ja-JP" dirty="0"/>
                  <a:t>NMOS</a:t>
                </a:r>
                <a:r>
                  <a:rPr kumimoji="1" lang="ja-JP" altLang="en-US" dirty="0"/>
                  <a:t>（下側）は，</a:t>
                </a:r>
                <a:r>
                  <a:rPr kumimoji="1" lang="en-US" altLang="ja-JP" dirty="0"/>
                  <a:t>on = GND </a:t>
                </a:r>
                <a:r>
                  <a:rPr kumimoji="1" lang="ja-JP" altLang="en-US" dirty="0"/>
                  <a:t>と繋がる</a:t>
                </a:r>
                <a:endParaRPr kumimoji="1" lang="en-US" altLang="ja-JP" dirty="0"/>
              </a:p>
              <a:p>
                <a:r>
                  <a:rPr kumimoji="1" lang="ja-JP" altLang="en-US" dirty="0"/>
                  <a:t>出力が </a:t>
                </a:r>
                <a:r>
                  <a:rPr lang="en-US" altLang="ja-JP" dirty="0"/>
                  <a:t>0</a:t>
                </a:r>
                <a:r>
                  <a:rPr lang="ja-JP" altLang="en-US" dirty="0"/>
                  <a:t>（低電位に）</a:t>
                </a:r>
                <a:endParaRPr kumimoji="1" lang="ja-JP" altLang="en-US" dirty="0"/>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701957" y="4509012"/>
                <a:ext cx="8280092" cy="1979715"/>
              </a:xfrm>
              <a:blipFill rotWithShape="0">
                <a:blip r:embed="rId3"/>
                <a:stretch>
                  <a:fillRect l="-663" t="-1543" b="-5247"/>
                </a:stretch>
              </a:blipFill>
            </p:spPr>
            <p:txBody>
              <a:bodyPr/>
              <a:lstStyle/>
              <a:p>
                <a:r>
                  <a:rPr lang="ja-JP" altLang="en-US">
                    <a:noFill/>
                  </a:rPr>
                  <a:t> </a:t>
                </a:r>
              </a:p>
            </p:txBody>
          </p:sp>
        </mc:Fallback>
      </mc:AlternateContent>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54</a:t>
            </a:fld>
            <a:endParaRPr lang="ja-JP" altLang="en-US"/>
          </a:p>
        </p:txBody>
      </p:sp>
      <p:sp>
        <p:nvSpPr>
          <p:cNvPr id="10" name="正方形/長方形 9"/>
          <p:cNvSpPr/>
          <p:nvPr/>
        </p:nvSpPr>
        <p:spPr bwMode="auto">
          <a:xfrm>
            <a:off x="7452320" y="6309320"/>
            <a:ext cx="1466850" cy="317500"/>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solidFill>
                  <a:schemeClr val="tx1"/>
                </a:solidFill>
                <a:effectLst/>
                <a:latin typeface="Times New Roman" pitchFamily="18" charset="0"/>
                <a:ea typeface="HG丸ｺﾞｼｯｸM-PRO" pitchFamily="50" charset="-128"/>
              </a:rPr>
              <a:t>NOT</a:t>
            </a:r>
            <a:endParaRPr kumimoji="1" lang="ja-JP" altLang="en-US" sz="1800" b="0" i="0" u="none" strike="noStrike" cap="none" normalizeH="0" baseline="0" dirty="0">
              <a:ln>
                <a:noFill/>
              </a:ln>
              <a:solidFill>
                <a:schemeClr val="tx1"/>
              </a:solidFill>
              <a:effectLst/>
              <a:latin typeface="Times New Roman" pitchFamily="18" charset="0"/>
              <a:ea typeface="HG丸ｺﾞｼｯｸM-PRO" pitchFamily="50" charset="-128"/>
            </a:endParaRPr>
          </a:p>
        </p:txBody>
      </p:sp>
      <p:sp>
        <p:nvSpPr>
          <p:cNvPr id="12" name="Line 9"/>
          <p:cNvSpPr>
            <a:spLocks noChangeShapeType="1"/>
          </p:cNvSpPr>
          <p:nvPr/>
        </p:nvSpPr>
        <p:spPr bwMode="auto">
          <a:xfrm>
            <a:off x="1691968"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681979"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5832014" y="4869016"/>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42013" y="3789004"/>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 name="直線コネクタ 28"/>
          <p:cNvCxnSpPr/>
          <p:nvPr/>
        </p:nvCxnSpPr>
        <p:spPr>
          <a:xfrm flipH="1">
            <a:off x="4752002" y="3429000"/>
            <a:ext cx="540007"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6012016" y="3068996"/>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6012016" y="4149009"/>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1421965"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1421965" y="3158997"/>
                <a:ext cx="270003" cy="360362"/>
              </a:xfrm>
              <a:prstGeom prst="rect">
                <a:avLst/>
              </a:prstGeom>
              <a:blipFill rotWithShape="0">
                <a:blip r:embed="rId4"/>
                <a:stretch>
                  <a:fillRect/>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3131984"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3131984" y="3158997"/>
                <a:ext cx="270003" cy="360362"/>
              </a:xfrm>
              <a:prstGeom prst="rect">
                <a:avLst/>
              </a:prstGeom>
              <a:blipFill rotWithShape="0">
                <a:blip r:embed="rId5"/>
                <a:stretch>
                  <a:fillRect r="-2273"/>
                </a:stretch>
              </a:blipFill>
              <a:ln w="12700" algn="ctr">
                <a:noFill/>
                <a:miter lim="800000"/>
                <a:headEnd/>
                <a:tailEnd/>
              </a:ln>
              <a:effectLst/>
            </p:spPr>
            <p:txBody>
              <a:bodyPr/>
              <a:lstStyle/>
              <a:p>
                <a:r>
                  <a:rPr lang="ja-JP" altLang="en-US">
                    <a:noFill/>
                  </a:rPr>
                  <a:t> </a:t>
                </a:r>
              </a:p>
            </p:txBody>
          </p:sp>
        </mc:Fallback>
      </mc:AlternateContent>
      <p:sp>
        <p:nvSpPr>
          <p:cNvPr id="35" name="Freeform 10"/>
          <p:cNvSpPr>
            <a:spLocks/>
          </p:cNvSpPr>
          <p:nvPr/>
        </p:nvSpPr>
        <p:spPr bwMode="auto">
          <a:xfrm flipV="1">
            <a:off x="5291854" y="2888992"/>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6" name="Line 9"/>
          <p:cNvSpPr>
            <a:spLocks noChangeShapeType="1"/>
          </p:cNvSpPr>
          <p:nvPr/>
        </p:nvSpPr>
        <p:spPr bwMode="auto">
          <a:xfrm>
            <a:off x="5292008" y="396900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5652012" y="2708992"/>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mc:AlternateContent xmlns:mc="http://schemas.openxmlformats.org/markup-compatibility/2006" xmlns:a14="http://schemas.microsoft.com/office/drawing/2010/main">
        <mc:Choice Requires="a14">
          <p:sp>
            <p:nvSpPr>
              <p:cNvPr id="39" name="Rectangle 93"/>
              <p:cNvSpPr>
                <a:spLocks noChangeArrowheads="1"/>
              </p:cNvSpPr>
              <p:nvPr/>
            </p:nvSpPr>
            <p:spPr bwMode="auto">
              <a:xfrm>
                <a:off x="4481999"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9" name="Rectangle 93"/>
              <p:cNvSpPr>
                <a:spLocks noRot="1" noChangeAspect="1" noMove="1" noResize="1" noEditPoints="1" noAdjustHandles="1" noChangeArrowheads="1" noChangeShapeType="1" noTextEdit="1"/>
              </p:cNvSpPr>
              <p:nvPr/>
            </p:nvSpPr>
            <p:spPr bwMode="auto">
              <a:xfrm>
                <a:off x="4481999" y="3158997"/>
                <a:ext cx="270003" cy="360362"/>
              </a:xfrm>
              <a:prstGeom prst="rect">
                <a:avLst/>
              </a:prstGeom>
              <a:blipFill rotWithShape="0">
                <a:blip r:embed="rId6"/>
                <a:stretch>
                  <a:fillRect/>
                </a:stretch>
              </a:blipFill>
              <a:ln w="12700" algn="ctr">
                <a:noFill/>
                <a:miter lim="800000"/>
                <a:headEnd/>
                <a:tailEnd/>
              </a:ln>
              <a:effectLst/>
            </p:spPr>
            <p:txBody>
              <a:bodyPr/>
              <a:lstStyle/>
              <a:p>
                <a:r>
                  <a:rPr lang="ja-JP" altLang="en-US">
                    <a:noFill/>
                  </a:rPr>
                  <a:t> </a:t>
                </a:r>
              </a:p>
            </p:txBody>
          </p:sp>
        </mc:Fallback>
      </mc:AlternateContent>
      <p:cxnSp>
        <p:nvCxnSpPr>
          <p:cNvPr id="40" name="直線コネクタ 39"/>
          <p:cNvCxnSpPr/>
          <p:nvPr/>
        </p:nvCxnSpPr>
        <p:spPr>
          <a:xfrm>
            <a:off x="6012016" y="3429000"/>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93"/>
              <p:cNvSpPr>
                <a:spLocks noChangeArrowheads="1"/>
              </p:cNvSpPr>
              <p:nvPr/>
            </p:nvSpPr>
            <p:spPr bwMode="auto">
              <a:xfrm>
                <a:off x="6642023"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42" name="Rectangle 93"/>
              <p:cNvSpPr>
                <a:spLocks noRot="1" noChangeAspect="1" noMove="1" noResize="1" noEditPoints="1" noAdjustHandles="1" noChangeArrowheads="1" noChangeShapeType="1" noTextEdit="1"/>
              </p:cNvSpPr>
              <p:nvPr/>
            </p:nvSpPr>
            <p:spPr bwMode="auto">
              <a:xfrm>
                <a:off x="6642023" y="3158997"/>
                <a:ext cx="270003" cy="360362"/>
              </a:xfrm>
              <a:prstGeom prst="rect">
                <a:avLst/>
              </a:prstGeom>
              <a:blipFill rotWithShape="0">
                <a:blip r:embed="rId7"/>
                <a:stretch>
                  <a:fillRect/>
                </a:stretch>
              </a:blipFill>
              <a:ln w="12700" algn="ctr">
                <a:noFill/>
                <a:miter lim="800000"/>
                <a:headEnd/>
                <a:tailEnd/>
              </a:ln>
              <a:effectLst/>
            </p:spPr>
            <p:txBody>
              <a:bodyPr/>
              <a:lstStyle/>
              <a:p>
                <a:r>
                  <a:rPr lang="ja-JP" altLang="en-US">
                    <a:noFill/>
                  </a:rPr>
                  <a:t> </a:t>
                </a:r>
              </a:p>
            </p:txBody>
          </p:sp>
        </mc:Fallback>
      </mc:AlternateContent>
      <p:cxnSp>
        <p:nvCxnSpPr>
          <p:cNvPr id="43" name="直線コネクタ 42"/>
          <p:cNvCxnSpPr/>
          <p:nvPr/>
        </p:nvCxnSpPr>
        <p:spPr>
          <a:xfrm flipV="1">
            <a:off x="6012016" y="1988984"/>
            <a:ext cx="0" cy="72007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5832014" y="1988984"/>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6192018" y="1718981"/>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6102017" y="4869016"/>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41" name="Rectangle 93"/>
          <p:cNvSpPr>
            <a:spLocks noChangeArrowheads="1"/>
          </p:cNvSpPr>
          <p:nvPr/>
        </p:nvSpPr>
        <p:spPr bwMode="auto">
          <a:xfrm>
            <a:off x="6192018" y="2708992"/>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PMOS (off)</a:t>
            </a:r>
          </a:p>
        </p:txBody>
      </p:sp>
      <p:sp>
        <p:nvSpPr>
          <p:cNvPr id="44" name="Rectangle 93"/>
          <p:cNvSpPr>
            <a:spLocks noChangeArrowheads="1"/>
          </p:cNvSpPr>
          <p:nvPr/>
        </p:nvSpPr>
        <p:spPr bwMode="auto">
          <a:xfrm>
            <a:off x="6192018"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NMOS (on)</a:t>
            </a:r>
          </a:p>
        </p:txBody>
      </p:sp>
      <p:sp>
        <p:nvSpPr>
          <p:cNvPr id="48" name="曲折矢印 47"/>
          <p:cNvSpPr/>
          <p:nvPr/>
        </p:nvSpPr>
        <p:spPr bwMode="auto">
          <a:xfrm rot="16200000" flipH="1">
            <a:off x="5742015" y="3879006"/>
            <a:ext cx="1260013" cy="540007"/>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pic>
        <p:nvPicPr>
          <p:cNvPr id="49" name="Picture 30" descr="NOT"/>
          <p:cNvPicPr>
            <a:picLocks noChangeAspect="1" noChangeArrowheads="1"/>
          </p:cNvPicPr>
          <p:nvPr/>
        </p:nvPicPr>
        <p:blipFill>
          <a:blip r:embed="rId8" cstate="print"/>
          <a:srcRect/>
          <a:stretch>
            <a:fillRect/>
          </a:stretch>
        </p:blipFill>
        <p:spPr bwMode="auto">
          <a:xfrm rot="10800000" flipH="1">
            <a:off x="2051972" y="3068996"/>
            <a:ext cx="717550" cy="720725"/>
          </a:xfrm>
          <a:prstGeom prst="rect">
            <a:avLst/>
          </a:prstGeom>
          <a:noFill/>
        </p:spPr>
      </p:pic>
    </p:spTree>
    <p:extLst>
      <p:ext uri="{BB962C8B-B14F-4D97-AF65-F5344CB8AC3E}">
        <p14:creationId xmlns:p14="http://schemas.microsoft.com/office/powerpoint/2010/main" val="84876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NAND </a:t>
            </a:r>
            <a:r>
              <a:rPr kumimoji="1" lang="ja-JP" altLang="en-US" dirty="0"/>
              <a:t>の例</a:t>
            </a:r>
          </a:p>
        </p:txBody>
      </p:sp>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55</a:t>
            </a:fld>
            <a:endParaRPr lang="ja-JP" altLang="en-US"/>
          </a:p>
        </p:txBody>
      </p:sp>
      <p:sp>
        <p:nvSpPr>
          <p:cNvPr id="12" name="Line 9"/>
          <p:cNvSpPr>
            <a:spLocks noChangeShapeType="1"/>
          </p:cNvSpPr>
          <p:nvPr/>
        </p:nvSpPr>
        <p:spPr bwMode="auto">
          <a:xfrm>
            <a:off x="1691968" y="1448978"/>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681979" y="162898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5832014" y="5229019"/>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42013" y="4149007"/>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0" name="直線コネクタ 29"/>
          <p:cNvCxnSpPr/>
          <p:nvPr/>
        </p:nvCxnSpPr>
        <p:spPr>
          <a:xfrm flipV="1">
            <a:off x="6012016" y="2708992"/>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6012016" y="4509012"/>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1421965" y="1178975"/>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𝑎</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1421965" y="1178975"/>
                <a:ext cx="270003" cy="360362"/>
              </a:xfrm>
              <a:prstGeom prst="rect">
                <a:avLst/>
              </a:prstGeom>
              <a:blipFill rotWithShape="0">
                <a:blip r:embed="rId3"/>
                <a:stretch>
                  <a:fillRect r="-2222"/>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3131984" y="135897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3131984" y="1358977"/>
                <a:ext cx="270003" cy="360362"/>
              </a:xfrm>
              <a:prstGeom prst="rect">
                <a:avLst/>
              </a:prstGeom>
              <a:blipFill rotWithShape="0">
                <a:blip r:embed="rId4"/>
                <a:stretch>
                  <a:fillRect r="-2273"/>
                </a:stretch>
              </a:blipFill>
              <a:ln w="12700" algn="ctr">
                <a:noFill/>
                <a:miter lim="800000"/>
                <a:headEnd/>
                <a:tailEnd/>
              </a:ln>
              <a:effectLst/>
            </p:spPr>
            <p:txBody>
              <a:bodyPr/>
              <a:lstStyle/>
              <a:p>
                <a:r>
                  <a:rPr lang="ja-JP" altLang="en-US">
                    <a:noFill/>
                  </a:rPr>
                  <a:t> </a:t>
                </a:r>
              </a:p>
            </p:txBody>
          </p:sp>
        </mc:Fallback>
      </mc:AlternateContent>
      <p:sp>
        <p:nvSpPr>
          <p:cNvPr id="36" name="Line 9"/>
          <p:cNvSpPr>
            <a:spLocks noChangeShapeType="1"/>
          </p:cNvSpPr>
          <p:nvPr/>
        </p:nvSpPr>
        <p:spPr bwMode="auto">
          <a:xfrm>
            <a:off x="5202007" y="4329008"/>
            <a:ext cx="540006" cy="1"/>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5292008" y="1988984"/>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3" name="直線コネクタ 42"/>
          <p:cNvCxnSpPr/>
          <p:nvPr/>
        </p:nvCxnSpPr>
        <p:spPr>
          <a:xfrm flipV="1">
            <a:off x="6012016" y="1268976"/>
            <a:ext cx="0" cy="36000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5832014" y="126897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6192018" y="998973"/>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6102017" y="5229019"/>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38" name="Line 9"/>
          <p:cNvSpPr>
            <a:spLocks noChangeShapeType="1"/>
          </p:cNvSpPr>
          <p:nvPr/>
        </p:nvSpPr>
        <p:spPr bwMode="auto">
          <a:xfrm>
            <a:off x="1691968" y="180862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41" name="Rectangle 93"/>
              <p:cNvSpPr>
                <a:spLocks noChangeArrowheads="1"/>
              </p:cNvSpPr>
              <p:nvPr/>
            </p:nvSpPr>
            <p:spPr bwMode="auto">
              <a:xfrm>
                <a:off x="1421965" y="1538621"/>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𝑏</m:t>
                      </m:r>
                    </m:oMath>
                  </m:oMathPara>
                </a14:m>
                <a:endParaRPr lang="en-US" altLang="ja-JP" dirty="0"/>
              </a:p>
            </p:txBody>
          </p:sp>
        </mc:Choice>
        <mc:Fallback xmlns="">
          <p:sp>
            <p:nvSpPr>
              <p:cNvPr id="41" name="Rectangle 93"/>
              <p:cNvSpPr>
                <a:spLocks noRot="1" noChangeAspect="1" noMove="1" noResize="1" noEditPoints="1" noAdjustHandles="1" noChangeArrowheads="1" noChangeShapeType="1" noTextEdit="1"/>
              </p:cNvSpPr>
              <p:nvPr/>
            </p:nvSpPr>
            <p:spPr bwMode="auto">
              <a:xfrm>
                <a:off x="1421965" y="1538621"/>
                <a:ext cx="270003" cy="360362"/>
              </a:xfrm>
              <a:prstGeom prst="rect">
                <a:avLst/>
              </a:prstGeom>
              <a:blipFill rotWithShape="0">
                <a:blip r:embed="rId5"/>
                <a:stretch>
                  <a:fillRect r="-8889"/>
                </a:stretch>
              </a:blipFill>
              <a:ln w="12700" algn="ctr">
                <a:noFill/>
                <a:miter lim="800000"/>
                <a:headEnd/>
                <a:tailEnd/>
              </a:ln>
              <a:effectLst/>
            </p:spPr>
            <p:txBody>
              <a:bodyPr/>
              <a:lstStyle/>
              <a:p>
                <a:r>
                  <a:rPr lang="ja-JP" altLang="en-US">
                    <a:noFill/>
                  </a:rPr>
                  <a:t> </a:t>
                </a:r>
              </a:p>
            </p:txBody>
          </p:sp>
        </mc:Fallback>
      </mc:AlternateContent>
      <p:pic>
        <p:nvPicPr>
          <p:cNvPr id="37" name="Picture 83" descr="NAND"/>
          <p:cNvPicPr>
            <a:picLocks noChangeAspect="1" noChangeArrowheads="1"/>
          </p:cNvPicPr>
          <p:nvPr/>
        </p:nvPicPr>
        <p:blipFill>
          <a:blip r:embed="rId6" cstate="print"/>
          <a:srcRect/>
          <a:stretch>
            <a:fillRect/>
          </a:stretch>
        </p:blipFill>
        <p:spPr bwMode="auto">
          <a:xfrm>
            <a:off x="1961971" y="1268976"/>
            <a:ext cx="1079500" cy="720725"/>
          </a:xfrm>
          <a:prstGeom prst="rect">
            <a:avLst/>
          </a:prstGeom>
          <a:noFill/>
        </p:spPr>
      </p:pic>
      <p:grpSp>
        <p:nvGrpSpPr>
          <p:cNvPr id="44" name="グループ化 43"/>
          <p:cNvGrpSpPr/>
          <p:nvPr/>
        </p:nvGrpSpPr>
        <p:grpSpPr>
          <a:xfrm>
            <a:off x="5742013" y="3429000"/>
            <a:ext cx="270036" cy="360048"/>
            <a:chOff x="6282228" y="1988808"/>
            <a:chExt cx="270036" cy="360048"/>
          </a:xfrm>
        </p:grpSpPr>
        <p:cxnSp>
          <p:nvCxnSpPr>
            <p:cNvPr id="48" name="直線コネクタ 47"/>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2" name="Line 9"/>
          <p:cNvSpPr>
            <a:spLocks noChangeShapeType="1"/>
          </p:cNvSpPr>
          <p:nvPr/>
        </p:nvSpPr>
        <p:spPr bwMode="auto">
          <a:xfrm>
            <a:off x="6012016" y="3789004"/>
            <a:ext cx="1" cy="360003"/>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53" name="Line 9"/>
          <p:cNvSpPr>
            <a:spLocks noChangeShapeType="1"/>
          </p:cNvSpPr>
          <p:nvPr/>
        </p:nvSpPr>
        <p:spPr bwMode="auto">
          <a:xfrm>
            <a:off x="5202007" y="3609002"/>
            <a:ext cx="540006"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54" name="Rectangle 93"/>
              <p:cNvSpPr>
                <a:spLocks noChangeArrowheads="1"/>
              </p:cNvSpPr>
              <p:nvPr/>
            </p:nvSpPr>
            <p:spPr bwMode="auto">
              <a:xfrm>
                <a:off x="4932004" y="333935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𝑎</m:t>
                      </m:r>
                    </m:oMath>
                  </m:oMathPara>
                </a14:m>
                <a:endParaRPr lang="en-US" altLang="ja-JP" dirty="0"/>
              </a:p>
            </p:txBody>
          </p:sp>
        </mc:Choice>
        <mc:Fallback xmlns="">
          <p:sp>
            <p:nvSpPr>
              <p:cNvPr id="54" name="Rectangle 93"/>
              <p:cNvSpPr>
                <a:spLocks noRot="1" noChangeAspect="1" noMove="1" noResize="1" noEditPoints="1" noAdjustHandles="1" noChangeArrowheads="1" noChangeShapeType="1" noTextEdit="1"/>
              </p:cNvSpPr>
              <p:nvPr/>
            </p:nvSpPr>
            <p:spPr bwMode="auto">
              <a:xfrm>
                <a:off x="4932004" y="3339357"/>
                <a:ext cx="270003" cy="360362"/>
              </a:xfrm>
              <a:prstGeom prst="rect">
                <a:avLst/>
              </a:prstGeom>
              <a:blipFill rotWithShape="0">
                <a:blip r:embed="rId7"/>
                <a:stretch>
                  <a:fillRect r="-4545"/>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Rectangle 93"/>
              <p:cNvSpPr>
                <a:spLocks noChangeArrowheads="1"/>
              </p:cNvSpPr>
              <p:nvPr/>
            </p:nvSpPr>
            <p:spPr bwMode="auto">
              <a:xfrm>
                <a:off x="4932004" y="405900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𝑏</m:t>
                      </m:r>
                    </m:oMath>
                  </m:oMathPara>
                </a14:m>
                <a:endParaRPr lang="en-US" altLang="ja-JP" dirty="0"/>
              </a:p>
            </p:txBody>
          </p:sp>
        </mc:Choice>
        <mc:Fallback xmlns="">
          <p:sp>
            <p:nvSpPr>
              <p:cNvPr id="55" name="Rectangle 93"/>
              <p:cNvSpPr>
                <a:spLocks noRot="1" noChangeAspect="1" noMove="1" noResize="1" noEditPoints="1" noAdjustHandles="1" noChangeArrowheads="1" noChangeShapeType="1" noTextEdit="1"/>
              </p:cNvSpPr>
              <p:nvPr/>
            </p:nvSpPr>
            <p:spPr bwMode="auto">
              <a:xfrm>
                <a:off x="4932004" y="4059007"/>
                <a:ext cx="270003" cy="360362"/>
              </a:xfrm>
              <a:prstGeom prst="rect">
                <a:avLst/>
              </a:prstGeom>
              <a:blipFill rotWithShape="0">
                <a:blip r:embed="rId8"/>
                <a:stretch>
                  <a:fillRect r="-11364"/>
                </a:stretch>
              </a:blipFill>
              <a:ln w="12700" algn="ctr">
                <a:noFill/>
                <a:miter lim="800000"/>
                <a:headEnd/>
                <a:tailEnd/>
              </a:ln>
              <a:effectLst/>
            </p:spPr>
            <p:txBody>
              <a:bodyPr/>
              <a:lstStyle/>
              <a:p>
                <a:r>
                  <a:rPr lang="ja-JP" altLang="en-US">
                    <a:noFill/>
                  </a:rPr>
                  <a:t> </a:t>
                </a:r>
              </a:p>
            </p:txBody>
          </p:sp>
        </mc:Fallback>
      </mc:AlternateContent>
      <p:sp>
        <p:nvSpPr>
          <p:cNvPr id="56" name="Line 9"/>
          <p:cNvSpPr>
            <a:spLocks noChangeShapeType="1"/>
          </p:cNvSpPr>
          <p:nvPr/>
        </p:nvSpPr>
        <p:spPr bwMode="auto">
          <a:xfrm>
            <a:off x="4842003" y="216898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57" name="Rectangle 93"/>
              <p:cNvSpPr>
                <a:spLocks noChangeArrowheads="1"/>
              </p:cNvSpPr>
              <p:nvPr/>
            </p:nvSpPr>
            <p:spPr bwMode="auto">
              <a:xfrm>
                <a:off x="4572000" y="1899341"/>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𝑎</m:t>
                      </m:r>
                    </m:oMath>
                  </m:oMathPara>
                </a14:m>
                <a:endParaRPr lang="en-US" altLang="ja-JP" dirty="0"/>
              </a:p>
            </p:txBody>
          </p:sp>
        </mc:Choice>
        <mc:Fallback xmlns="">
          <p:sp>
            <p:nvSpPr>
              <p:cNvPr id="57" name="Rectangle 93"/>
              <p:cNvSpPr>
                <a:spLocks noRot="1" noChangeAspect="1" noMove="1" noResize="1" noEditPoints="1" noAdjustHandles="1" noChangeArrowheads="1" noChangeShapeType="1" noTextEdit="1"/>
              </p:cNvSpPr>
              <p:nvPr/>
            </p:nvSpPr>
            <p:spPr bwMode="auto">
              <a:xfrm>
                <a:off x="4572000" y="1899341"/>
                <a:ext cx="270003" cy="360362"/>
              </a:xfrm>
              <a:prstGeom prst="rect">
                <a:avLst/>
              </a:prstGeom>
              <a:blipFill rotWithShape="0">
                <a:blip r:embed="rId9"/>
                <a:stretch>
                  <a:fillRect r="-4545"/>
                </a:stretch>
              </a:blipFill>
              <a:ln w="12700" algn="ctr">
                <a:noFill/>
                <a:miter lim="800000"/>
                <a:headEnd/>
                <a:tailEnd/>
              </a:ln>
              <a:effectLst/>
            </p:spPr>
            <p:txBody>
              <a:bodyPr/>
              <a:lstStyle/>
              <a:p>
                <a:r>
                  <a:rPr lang="ja-JP" altLang="en-US">
                    <a:noFill/>
                  </a:rPr>
                  <a:t> </a:t>
                </a:r>
              </a:p>
            </p:txBody>
          </p:sp>
        </mc:Fallback>
      </mc:AlternateContent>
      <p:grpSp>
        <p:nvGrpSpPr>
          <p:cNvPr id="58" name="グループ化 57"/>
          <p:cNvGrpSpPr/>
          <p:nvPr/>
        </p:nvGrpSpPr>
        <p:grpSpPr>
          <a:xfrm rot="10800000">
            <a:off x="6372020" y="1988984"/>
            <a:ext cx="360048" cy="360048"/>
            <a:chOff x="3131808" y="1628760"/>
            <a:chExt cx="360048" cy="360048"/>
          </a:xfrm>
        </p:grpSpPr>
        <p:cxnSp>
          <p:nvCxnSpPr>
            <p:cNvPr id="59" name="直線コネクタ 5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3" name="円/楕円 6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
        <p:nvSpPr>
          <p:cNvPr id="64" name="Line 9"/>
          <p:cNvSpPr>
            <a:spLocks noChangeShapeType="1"/>
          </p:cNvSpPr>
          <p:nvPr/>
        </p:nvSpPr>
        <p:spPr bwMode="auto">
          <a:xfrm>
            <a:off x="6732024" y="216898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65" name="Rectangle 93"/>
              <p:cNvSpPr>
                <a:spLocks noChangeArrowheads="1"/>
              </p:cNvSpPr>
              <p:nvPr/>
            </p:nvSpPr>
            <p:spPr bwMode="auto">
              <a:xfrm>
                <a:off x="7182029" y="1898983"/>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𝑏</m:t>
                      </m:r>
                    </m:oMath>
                  </m:oMathPara>
                </a14:m>
                <a:endParaRPr lang="en-US" altLang="ja-JP" dirty="0"/>
              </a:p>
            </p:txBody>
          </p:sp>
        </mc:Choice>
        <mc:Fallback xmlns="">
          <p:sp>
            <p:nvSpPr>
              <p:cNvPr id="65" name="Rectangle 93"/>
              <p:cNvSpPr>
                <a:spLocks noRot="1" noChangeAspect="1" noMove="1" noResize="1" noEditPoints="1" noAdjustHandles="1" noChangeArrowheads="1" noChangeShapeType="1" noTextEdit="1"/>
              </p:cNvSpPr>
              <p:nvPr/>
            </p:nvSpPr>
            <p:spPr bwMode="auto">
              <a:xfrm>
                <a:off x="7182029" y="1898983"/>
                <a:ext cx="270003" cy="360362"/>
              </a:xfrm>
              <a:prstGeom prst="rect">
                <a:avLst/>
              </a:prstGeom>
              <a:blipFill rotWithShape="0">
                <a:blip r:embed="rId10"/>
                <a:stretch>
                  <a:fillRect r="-11364"/>
                </a:stretch>
              </a:blipFill>
              <a:ln w="12700" algn="ctr">
                <a:noFill/>
                <a:miter lim="800000"/>
                <a:headEnd/>
                <a:tailEnd/>
              </a:ln>
              <a:effectLst/>
            </p:spPr>
            <p:txBody>
              <a:bodyPr/>
              <a:lstStyle/>
              <a:p>
                <a:r>
                  <a:rPr lang="ja-JP" altLang="en-US">
                    <a:noFill/>
                  </a:rPr>
                  <a:t> </a:t>
                </a:r>
              </a:p>
            </p:txBody>
          </p:sp>
        </mc:Fallback>
      </mc:AlternateContent>
      <p:sp>
        <p:nvSpPr>
          <p:cNvPr id="66" name="Freeform 10"/>
          <p:cNvSpPr>
            <a:spLocks/>
          </p:cNvSpPr>
          <p:nvPr/>
        </p:nvSpPr>
        <p:spPr bwMode="auto">
          <a:xfrm rot="16200000" flipV="1">
            <a:off x="5832014" y="2168986"/>
            <a:ext cx="360004" cy="72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67" name="直線コネクタ 66"/>
          <p:cNvCxnSpPr/>
          <p:nvPr/>
        </p:nvCxnSpPr>
        <p:spPr>
          <a:xfrm>
            <a:off x="6012016" y="3068996"/>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sp>
        <p:nvSpPr>
          <p:cNvPr id="68" name="Freeform 10"/>
          <p:cNvSpPr>
            <a:spLocks/>
          </p:cNvSpPr>
          <p:nvPr/>
        </p:nvSpPr>
        <p:spPr bwMode="auto">
          <a:xfrm rot="16200000" flipH="1" flipV="1">
            <a:off x="5832014" y="1448978"/>
            <a:ext cx="360004" cy="72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69" name="直線コネクタ 68"/>
          <p:cNvCxnSpPr/>
          <p:nvPr/>
        </p:nvCxnSpPr>
        <p:spPr>
          <a:xfrm flipV="1">
            <a:off x="6372020" y="1628980"/>
            <a:ext cx="0" cy="36000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V="1">
            <a:off x="6372020" y="2348988"/>
            <a:ext cx="0" cy="36000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Rectangle 93"/>
              <p:cNvSpPr>
                <a:spLocks noChangeArrowheads="1"/>
              </p:cNvSpPr>
              <p:nvPr/>
            </p:nvSpPr>
            <p:spPr bwMode="auto">
              <a:xfrm>
                <a:off x="6732024" y="2888994"/>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71" name="Rectangle 93"/>
              <p:cNvSpPr>
                <a:spLocks noRot="1" noChangeAspect="1" noMove="1" noResize="1" noEditPoints="1" noAdjustHandles="1" noChangeArrowheads="1" noChangeShapeType="1" noTextEdit="1"/>
              </p:cNvSpPr>
              <p:nvPr/>
            </p:nvSpPr>
            <p:spPr bwMode="auto">
              <a:xfrm>
                <a:off x="6732024" y="2888994"/>
                <a:ext cx="270003" cy="360362"/>
              </a:xfrm>
              <a:prstGeom prst="rect">
                <a:avLst/>
              </a:prstGeom>
              <a:blipFill rotWithShape="0">
                <a:blip r:embed="rId11"/>
                <a:stretch>
                  <a:fillRect/>
                </a:stretch>
              </a:blipFill>
              <a:ln w="12700" algn="ctr">
                <a:noFill/>
                <a:miter lim="800000"/>
                <a:headEnd/>
                <a:tailEnd/>
              </a:ln>
              <a:effectLst/>
            </p:spPr>
            <p:txBody>
              <a:bodyPr/>
              <a:lstStyle/>
              <a:p>
                <a:r>
                  <a:rPr lang="ja-JP" altLang="en-US">
                    <a:noFill/>
                  </a:rPr>
                  <a:t> </a:t>
                </a:r>
              </a:p>
            </p:txBody>
          </p:sp>
        </mc:Fallback>
      </mc:AlternateContent>
      <p:graphicFrame>
        <p:nvGraphicFramePr>
          <p:cNvPr id="72" name="Group 383"/>
          <p:cNvGraphicFramePr>
            <a:graphicFrameLocks/>
          </p:cNvGraphicFramePr>
          <p:nvPr/>
        </p:nvGraphicFramePr>
        <p:xfrm>
          <a:off x="1691968" y="2528990"/>
          <a:ext cx="1439862" cy="212630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o</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6"/>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6"/>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6"/>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7" name="正方形/長方形 6"/>
              <p:cNvSpPr/>
              <p:nvPr/>
            </p:nvSpPr>
            <p:spPr>
              <a:xfrm>
                <a:off x="1691968" y="2078985"/>
                <a:ext cx="1465209"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ea typeface="MeiryoKe_PGothic" pitchFamily="50" charset="-128"/>
                        </a:rPr>
                        <m:t>𝑜</m:t>
                      </m:r>
                      <m:r>
                        <a:rPr lang="en-US" altLang="ja-JP" i="1" dirty="0" smtClean="0">
                          <a:latin typeface="Cambria Math" panose="02040503050406030204" pitchFamily="18" charset="0"/>
                          <a:ea typeface="MeiryoKe_PGothic" pitchFamily="50" charset="-128"/>
                        </a:rPr>
                        <m:t> = (</m:t>
                      </m:r>
                      <m:r>
                        <a:rPr lang="en-US" altLang="ja-JP" i="1" dirty="0" err="1" smtClean="0">
                          <a:latin typeface="Cambria Math" panose="02040503050406030204" pitchFamily="18" charset="0"/>
                          <a:ea typeface="MeiryoKe_PGothic" pitchFamily="50" charset="-128"/>
                        </a:rPr>
                        <m:t>𝑎</m:t>
                      </m:r>
                      <m:r>
                        <a:rPr lang="en-US" altLang="ja-JP" i="1" dirty="0" err="1">
                          <a:latin typeface="Cambria Math" panose="02040503050406030204" pitchFamily="18" charset="0"/>
                          <a:ea typeface="MeiryoKe_PGothic" pitchFamily="50" charset="-128"/>
                          <a:cs typeface="Times New Roman" pitchFamily="18" charset="0"/>
                        </a:rPr>
                        <m:t>∙</m:t>
                      </m:r>
                      <m:r>
                        <a:rPr lang="en-US" altLang="ja-JP" i="1" dirty="0" err="1" smtClean="0">
                          <a:latin typeface="Cambria Math" panose="02040503050406030204" pitchFamily="18" charset="0"/>
                          <a:ea typeface="MeiryoKe_PGothic" pitchFamily="50" charset="-128"/>
                        </a:rPr>
                        <m:t>𝑏</m:t>
                      </m:r>
                      <m:r>
                        <a:rPr lang="en-US" altLang="ja-JP" i="1" dirty="0" smtClean="0">
                          <a:latin typeface="Cambria Math" panose="02040503050406030204" pitchFamily="18" charset="0"/>
                          <a:ea typeface="MeiryoKe_PGothic" pitchFamily="50" charset="-128"/>
                        </a:rPr>
                        <m:t>)′</m:t>
                      </m:r>
                    </m:oMath>
                  </m:oMathPara>
                </a14:m>
                <a:endParaRPr lang="en-US" altLang="ja-JP" i="1" dirty="0">
                  <a:ea typeface="MeiryoKe_PGothic"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1691968" y="2078985"/>
                <a:ext cx="1465209" cy="369332"/>
              </a:xfrm>
              <a:prstGeom prst="rect">
                <a:avLst/>
              </a:prstGeom>
              <a:blipFill rotWithShape="0">
                <a:blip r:embed="rId12"/>
                <a:stretch>
                  <a:fillRect b="-16393"/>
                </a:stretch>
              </a:blipFill>
            </p:spPr>
            <p:txBody>
              <a:bodyPr/>
              <a:lstStyle/>
              <a:p>
                <a:r>
                  <a:rPr lang="ja-JP" altLang="en-US">
                    <a:noFill/>
                  </a:rPr>
                  <a:t> </a:t>
                </a:r>
              </a:p>
            </p:txBody>
          </p:sp>
        </mc:Fallback>
      </mc:AlternateContent>
      <p:sp>
        <p:nvSpPr>
          <p:cNvPr id="73" name="Rectangle 93"/>
          <p:cNvSpPr>
            <a:spLocks noChangeArrowheads="1"/>
          </p:cNvSpPr>
          <p:nvPr/>
        </p:nvSpPr>
        <p:spPr bwMode="auto">
          <a:xfrm>
            <a:off x="6192018"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NMOS (on)</a:t>
            </a:r>
          </a:p>
        </p:txBody>
      </p:sp>
      <p:sp>
        <p:nvSpPr>
          <p:cNvPr id="74" name="曲折矢印 73"/>
          <p:cNvSpPr/>
          <p:nvPr/>
        </p:nvSpPr>
        <p:spPr bwMode="auto">
          <a:xfrm rot="16200000" flipH="1">
            <a:off x="5562012" y="3699003"/>
            <a:ext cx="1620019" cy="540007"/>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sp>
            <p:nvSpPr>
              <p:cNvPr id="76" name="テキスト プレースホルダー 2"/>
              <p:cNvSpPr>
                <a:spLocks noGrp="1"/>
              </p:cNvSpPr>
              <p:nvPr>
                <p:ph type="body" sz="quarter" idx="10"/>
              </p:nvPr>
            </p:nvSpPr>
            <p:spPr>
              <a:xfrm>
                <a:off x="611956" y="5409022"/>
                <a:ext cx="8280092" cy="899703"/>
              </a:xfrm>
            </p:spPr>
            <p:txBody>
              <a:bodyPr/>
              <a:lstStyle/>
              <a:p>
                <a14:m>
                  <m:oMath xmlns:m="http://schemas.openxmlformats.org/officeDocument/2006/math">
                    <m:r>
                      <a:rPr lang="en-US" altLang="ja-JP" b="0" i="1" dirty="0" smtClean="0">
                        <a:latin typeface="Cambria Math" panose="02040503050406030204" pitchFamily="18" charset="0"/>
                      </a:rPr>
                      <m:t>𝑎</m:t>
                    </m:r>
                    <m:r>
                      <a:rPr lang="en-US" altLang="ja-JP" i="1" dirty="0" smtClean="0">
                        <a:latin typeface="Cambria Math" panose="02040503050406030204" pitchFamily="18" charset="0"/>
                      </a:rPr>
                      <m:t> </m:t>
                    </m:r>
                  </m:oMath>
                </a14:m>
                <a:r>
                  <a:rPr kumimoji="1" lang="ja-JP" altLang="en-US" dirty="0"/>
                  <a:t>と </a:t>
                </a:r>
                <a:r>
                  <a:rPr kumimoji="1" lang="en-US" altLang="ja-JP" dirty="0"/>
                  <a:t>b </a:t>
                </a:r>
                <a:r>
                  <a:rPr kumimoji="1" lang="ja-JP" altLang="en-US" dirty="0"/>
                  <a:t>共に </a:t>
                </a:r>
                <a:r>
                  <a:rPr kumimoji="1" lang="en-US" altLang="ja-JP" dirty="0"/>
                  <a:t>1 </a:t>
                </a:r>
                <a:r>
                  <a:rPr kumimoji="1" lang="ja-JP" altLang="en-US" dirty="0"/>
                  <a:t>（高電位）の場合</a:t>
                </a:r>
                <a:endParaRPr kumimoji="1" lang="en-US" altLang="ja-JP" dirty="0"/>
              </a:p>
              <a:p>
                <a:pPr lvl="1"/>
                <a:r>
                  <a:rPr lang="en-US" altLang="ja-JP" dirty="0"/>
                  <a:t>PMOS</a:t>
                </a:r>
                <a:r>
                  <a:rPr lang="ja-JP" altLang="en-US" dirty="0"/>
                  <a:t>（上側）は，</a:t>
                </a:r>
                <a:r>
                  <a:rPr lang="en-US" altLang="ja-JP" dirty="0"/>
                  <a:t>off </a:t>
                </a:r>
              </a:p>
              <a:p>
                <a:pPr lvl="1"/>
                <a:r>
                  <a:rPr kumimoji="1" lang="en-US" altLang="ja-JP" dirty="0"/>
                  <a:t>NMOS</a:t>
                </a:r>
                <a:r>
                  <a:rPr kumimoji="1" lang="ja-JP" altLang="en-US" dirty="0"/>
                  <a:t>（下側）は，双方 </a:t>
                </a:r>
                <a:r>
                  <a:rPr kumimoji="1" lang="en-US" altLang="ja-JP" dirty="0"/>
                  <a:t>on = GND </a:t>
                </a:r>
                <a:r>
                  <a:rPr kumimoji="1" lang="ja-JP" altLang="en-US" dirty="0"/>
                  <a:t>と繋がる</a:t>
                </a:r>
                <a:endParaRPr kumimoji="1" lang="en-US" altLang="ja-JP" dirty="0"/>
              </a:p>
              <a:p>
                <a:r>
                  <a:rPr kumimoji="1" lang="ja-JP" altLang="en-US" dirty="0"/>
                  <a:t>出力が </a:t>
                </a:r>
                <a:r>
                  <a:rPr lang="en-US" altLang="ja-JP" dirty="0"/>
                  <a:t>0</a:t>
                </a:r>
                <a:r>
                  <a:rPr lang="ja-JP" altLang="en-US" dirty="0"/>
                  <a:t>（低電位に）</a:t>
                </a:r>
                <a:endParaRPr kumimoji="1" lang="ja-JP" altLang="en-US" dirty="0"/>
              </a:p>
            </p:txBody>
          </p:sp>
        </mc:Choice>
        <mc:Fallback xmlns="">
          <p:sp>
            <p:nvSpPr>
              <p:cNvPr id="76" name="テキスト プレースホルダー 2"/>
              <p:cNvSpPr>
                <a:spLocks noGrp="1" noRot="1" noChangeAspect="1" noMove="1" noResize="1" noEditPoints="1" noAdjustHandles="1" noChangeArrowheads="1" noChangeShapeType="1" noTextEdit="1"/>
              </p:cNvSpPr>
              <p:nvPr>
                <p:ph type="body" sz="quarter" idx="10"/>
              </p:nvPr>
            </p:nvSpPr>
            <p:spPr>
              <a:xfrm>
                <a:off x="611956" y="5409022"/>
                <a:ext cx="8280092" cy="899703"/>
              </a:xfrm>
              <a:blipFill rotWithShape="0">
                <a:blip r:embed="rId13"/>
                <a:stretch>
                  <a:fillRect l="-662" t="-62838" b="-7094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24404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CMOS </a:t>
            </a:r>
            <a:r>
              <a:rPr kumimoji="1" lang="ja-JP" altLang="en-US" dirty="0"/>
              <a:t>による論理回路の実現のまとめ</a:t>
            </a:r>
          </a:p>
        </p:txBody>
      </p:sp>
      <p:sp>
        <p:nvSpPr>
          <p:cNvPr id="3" name="テキスト プレースホルダー 2"/>
          <p:cNvSpPr>
            <a:spLocks noGrp="1"/>
          </p:cNvSpPr>
          <p:nvPr>
            <p:ph type="body" sz="quarter" idx="10"/>
          </p:nvPr>
        </p:nvSpPr>
        <p:spPr/>
        <p:txBody>
          <a:bodyPr/>
          <a:lstStyle/>
          <a:p>
            <a:r>
              <a:rPr lang="ja-JP" altLang="en-US" dirty="0"/>
              <a:t>全ての論理ゲートは，</a:t>
            </a:r>
            <a:br>
              <a:rPr lang="en-US" altLang="ja-JP" dirty="0"/>
            </a:br>
            <a:r>
              <a:rPr kumimoji="1" lang="en-US" altLang="ja-JP" dirty="0"/>
              <a:t>NMOS/PMOS </a:t>
            </a:r>
            <a:r>
              <a:rPr kumimoji="1" lang="ja-JP" altLang="en-US" dirty="0"/>
              <a:t>の組み合わせによって構成されている</a:t>
            </a:r>
            <a:endParaRPr kumimoji="1" lang="en-US" altLang="ja-JP" dirty="0"/>
          </a:p>
          <a:p>
            <a:r>
              <a:rPr kumimoji="1" lang="ja-JP" altLang="en-US" dirty="0"/>
              <a:t>リレーの時と同じ</a:t>
            </a:r>
          </a:p>
        </p:txBody>
      </p:sp>
    </p:spTree>
    <p:extLst>
      <p:ext uri="{BB962C8B-B14F-4D97-AF65-F5344CB8AC3E}">
        <p14:creationId xmlns:p14="http://schemas.microsoft.com/office/powerpoint/2010/main" val="1274175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CMOS </a:t>
            </a:r>
            <a:r>
              <a:rPr kumimoji="1" lang="ja-JP" altLang="en-US" dirty="0"/>
              <a:t>ゲート</a:t>
            </a:r>
            <a:r>
              <a:rPr lang="ja-JP" altLang="en-US" dirty="0"/>
              <a:t>の等価回路</a:t>
            </a:r>
            <a:endParaRPr kumimoji="1" lang="ja-JP" altLang="en-US" dirty="0"/>
          </a:p>
        </p:txBody>
      </p:sp>
      <p:sp>
        <p:nvSpPr>
          <p:cNvPr id="3" name="テキスト プレースホルダー 2"/>
          <p:cNvSpPr>
            <a:spLocks noGrp="1"/>
          </p:cNvSpPr>
          <p:nvPr>
            <p:ph type="body" sz="quarter" idx="10"/>
          </p:nvPr>
        </p:nvSpPr>
        <p:spPr>
          <a:xfrm>
            <a:off x="701956" y="4599013"/>
            <a:ext cx="8262041" cy="1439709"/>
          </a:xfrm>
        </p:spPr>
        <p:txBody>
          <a:bodyPr/>
          <a:lstStyle/>
          <a:p>
            <a:r>
              <a:rPr lang="ja-JP" altLang="en-US" dirty="0"/>
              <a:t>抵抗 </a:t>
            </a:r>
            <a:r>
              <a:rPr lang="en-US" altLang="ja-JP" dirty="0"/>
              <a:t>&amp; </a:t>
            </a:r>
            <a:r>
              <a:rPr lang="ja-JP" altLang="en-US" dirty="0"/>
              <a:t>コンデンサと，連動したスイッチによって表せる</a:t>
            </a:r>
            <a:endParaRPr lang="en-US" altLang="ja-JP" dirty="0"/>
          </a:p>
          <a:p>
            <a:pPr lvl="1"/>
            <a:r>
              <a:rPr lang="ja-JP" altLang="en-US" dirty="0"/>
              <a:t>コンデンサに充電：下のスイッチが</a:t>
            </a:r>
            <a:r>
              <a:rPr lang="en-US" altLang="ja-JP" dirty="0"/>
              <a:t>ON</a:t>
            </a:r>
          </a:p>
          <a:p>
            <a:pPr lvl="1"/>
            <a:r>
              <a:rPr lang="ja-JP" altLang="en-US" dirty="0"/>
              <a:t>コンデンサを放電：上のスイッチが</a:t>
            </a:r>
            <a:r>
              <a:rPr lang="en-US" altLang="ja-JP" dirty="0"/>
              <a:t>ON</a:t>
            </a:r>
          </a:p>
        </p:txBody>
      </p:sp>
      <p:grpSp>
        <p:nvGrpSpPr>
          <p:cNvPr id="4" name="グループ化 3"/>
          <p:cNvGrpSpPr/>
          <p:nvPr/>
        </p:nvGrpSpPr>
        <p:grpSpPr>
          <a:xfrm rot="5400000">
            <a:off x="8268941" y="2085886"/>
            <a:ext cx="67531" cy="337533"/>
            <a:chOff x="3401870" y="728700"/>
            <a:chExt cx="180020" cy="405045"/>
          </a:xfrm>
        </p:grpSpPr>
        <p:cxnSp>
          <p:nvCxnSpPr>
            <p:cNvPr id="5" name="直線コネクタ 4"/>
            <p:cNvCxnSpPr/>
            <p:nvPr/>
          </p:nvCxnSpPr>
          <p:spPr>
            <a:xfrm>
              <a:off x="3401870" y="77370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3401870" y="81871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3401870" y="86371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3401870" y="90872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401870" y="95372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3401870" y="99873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401870" y="104373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491880" y="1088741"/>
              <a:ext cx="90010" cy="45004"/>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3401870" y="728700"/>
              <a:ext cx="9001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4" name="グループ化 13"/>
          <p:cNvGrpSpPr/>
          <p:nvPr/>
        </p:nvGrpSpPr>
        <p:grpSpPr>
          <a:xfrm rot="10800000">
            <a:off x="4211996" y="2348988"/>
            <a:ext cx="270036" cy="360048"/>
            <a:chOff x="1871640" y="1988808"/>
            <a:chExt cx="270036" cy="360048"/>
          </a:xfrm>
        </p:grpSpPr>
        <p:cxnSp>
          <p:nvCxnSpPr>
            <p:cNvPr id="15" name="直線コネクタ 14"/>
            <p:cNvCxnSpPr/>
            <p:nvPr/>
          </p:nvCxnSpPr>
          <p:spPr>
            <a:xfrm>
              <a:off x="18716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2051664"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8716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2141676"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p:cNvGrpSpPr/>
          <p:nvPr/>
        </p:nvGrpSpPr>
        <p:grpSpPr>
          <a:xfrm rot="16200000">
            <a:off x="3665523" y="1995452"/>
            <a:ext cx="726521" cy="353582"/>
            <a:chOff x="2675342" y="2348879"/>
            <a:chExt cx="906547" cy="360041"/>
          </a:xfrm>
        </p:grpSpPr>
        <p:sp>
          <p:nvSpPr>
            <p:cNvPr id="32" name="フリーフォーム 31"/>
            <p:cNvSpPr/>
            <p:nvPr/>
          </p:nvSpPr>
          <p:spPr bwMode="auto">
            <a:xfrm rot="16200000">
              <a:off x="2723571" y="2300650"/>
              <a:ext cx="360041" cy="456500"/>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sp>
          <p:nvSpPr>
            <p:cNvPr id="33" name="フリーフォーム 32"/>
            <p:cNvSpPr/>
            <p:nvPr/>
          </p:nvSpPr>
          <p:spPr bwMode="auto">
            <a:xfrm rot="16200000" flipV="1">
              <a:off x="3176846" y="2303875"/>
              <a:ext cx="360040" cy="450047"/>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grpSp>
      <p:pic>
        <p:nvPicPr>
          <p:cNvPr id="34" name="Picture 28" descr="NOT"/>
          <p:cNvPicPr>
            <a:picLocks noChangeAspect="1" noChangeArrowheads="1"/>
          </p:cNvPicPr>
          <p:nvPr/>
        </p:nvPicPr>
        <p:blipFill>
          <a:blip r:embed="rId3"/>
          <a:srcRect/>
          <a:stretch>
            <a:fillRect/>
          </a:stretch>
        </p:blipFill>
        <p:spPr bwMode="auto">
          <a:xfrm>
            <a:off x="971960" y="1808982"/>
            <a:ext cx="717550" cy="720725"/>
          </a:xfrm>
          <a:prstGeom prst="rect">
            <a:avLst/>
          </a:prstGeom>
          <a:noFill/>
        </p:spPr>
      </p:pic>
      <p:cxnSp>
        <p:nvCxnSpPr>
          <p:cNvPr id="35" name="直線コネクタ 34"/>
          <p:cNvCxnSpPr/>
          <p:nvPr/>
        </p:nvCxnSpPr>
        <p:spPr>
          <a:xfrm flipH="1" flipV="1">
            <a:off x="611956" y="2168986"/>
            <a:ext cx="450293" cy="98"/>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a:off x="1601967" y="2168986"/>
            <a:ext cx="450005" cy="0"/>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40" name="グループ化 152"/>
          <p:cNvGrpSpPr/>
          <p:nvPr/>
        </p:nvGrpSpPr>
        <p:grpSpPr>
          <a:xfrm>
            <a:off x="4391998" y="2978994"/>
            <a:ext cx="180002" cy="90001"/>
            <a:chOff x="3643306" y="4500570"/>
            <a:chExt cx="428628" cy="144464"/>
          </a:xfrm>
        </p:grpSpPr>
        <p:cxnSp>
          <p:nvCxnSpPr>
            <p:cNvPr id="41" name="直線コネクタ 40"/>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42" name="直線コネクタ 41"/>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43" name="直線コネクタ 42"/>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44" name="直線コネクタ 43"/>
          <p:cNvCxnSpPr/>
          <p:nvPr/>
        </p:nvCxnSpPr>
        <p:spPr>
          <a:xfrm flipV="1">
            <a:off x="4481999" y="2708992"/>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3" name="グループ化 22"/>
          <p:cNvGrpSpPr/>
          <p:nvPr/>
        </p:nvGrpSpPr>
        <p:grpSpPr>
          <a:xfrm rot="10800000">
            <a:off x="4121996" y="1628980"/>
            <a:ext cx="360048" cy="360048"/>
            <a:chOff x="4662012" y="908664"/>
            <a:chExt cx="360048" cy="360048"/>
          </a:xfrm>
        </p:grpSpPr>
        <p:cxnSp>
          <p:nvCxnSpPr>
            <p:cNvPr id="24" name="直線コネクタ 23"/>
            <p:cNvCxnSpPr/>
            <p:nvPr/>
          </p:nvCxnSpPr>
          <p:spPr>
            <a:xfrm>
              <a:off x="4662012" y="908664"/>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a:off x="4842036" y="908664"/>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4662012" y="1268712"/>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H="1">
              <a:off x="4932048" y="908664"/>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flipH="1">
              <a:off x="4932048" y="1043682"/>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9" name="直線コネクタ 48"/>
          <p:cNvCxnSpPr/>
          <p:nvPr/>
        </p:nvCxnSpPr>
        <p:spPr>
          <a:xfrm flipV="1">
            <a:off x="3311986" y="2168986"/>
            <a:ext cx="539898" cy="18"/>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rot="16200000" flipV="1">
            <a:off x="4436998" y="2033984"/>
            <a:ext cx="360004" cy="270003"/>
            <a:chOff x="2675342" y="2348879"/>
            <a:chExt cx="906547" cy="360041"/>
          </a:xfrm>
        </p:grpSpPr>
        <p:sp>
          <p:nvSpPr>
            <p:cNvPr id="52" name="フリーフォーム 51"/>
            <p:cNvSpPr/>
            <p:nvPr/>
          </p:nvSpPr>
          <p:spPr bwMode="auto">
            <a:xfrm rot="16200000">
              <a:off x="2723571" y="2300650"/>
              <a:ext cx="360041" cy="456500"/>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sp>
          <p:nvSpPr>
            <p:cNvPr id="53" name="フリーフォーム 52"/>
            <p:cNvSpPr/>
            <p:nvPr/>
          </p:nvSpPr>
          <p:spPr bwMode="auto">
            <a:xfrm rot="16200000" flipV="1">
              <a:off x="3176846" y="2303875"/>
              <a:ext cx="360040" cy="450047"/>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grpSp>
      <p:cxnSp>
        <p:nvCxnSpPr>
          <p:cNvPr id="54" name="直線コネクタ 53"/>
          <p:cNvCxnSpPr/>
          <p:nvPr/>
        </p:nvCxnSpPr>
        <p:spPr>
          <a:xfrm flipH="1">
            <a:off x="4752002" y="2168986"/>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6" name="グループ化 55"/>
          <p:cNvGrpSpPr/>
          <p:nvPr/>
        </p:nvGrpSpPr>
        <p:grpSpPr>
          <a:xfrm>
            <a:off x="4391998" y="1268976"/>
            <a:ext cx="180020" cy="360033"/>
            <a:chOff x="4481992" y="1268760"/>
            <a:chExt cx="180020" cy="360033"/>
          </a:xfrm>
        </p:grpSpPr>
        <p:cxnSp>
          <p:nvCxnSpPr>
            <p:cNvPr id="57" name="直線コネクタ 56"/>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9" name="右矢印 58"/>
          <p:cNvSpPr/>
          <p:nvPr/>
        </p:nvSpPr>
        <p:spPr bwMode="auto">
          <a:xfrm>
            <a:off x="2411976" y="1898983"/>
            <a:ext cx="720008"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66" name="グループ化 65"/>
          <p:cNvGrpSpPr/>
          <p:nvPr/>
        </p:nvGrpSpPr>
        <p:grpSpPr>
          <a:xfrm>
            <a:off x="7542033" y="1538979"/>
            <a:ext cx="270012" cy="450012"/>
            <a:chOff x="5787000" y="1944000"/>
            <a:chExt cx="270012" cy="450012"/>
          </a:xfrm>
        </p:grpSpPr>
        <p:cxnSp>
          <p:nvCxnSpPr>
            <p:cNvPr id="61" name="直線コネクタ 60"/>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円/楕円 59"/>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63" name="円/楕円 62"/>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67" name="グループ化 66"/>
          <p:cNvGrpSpPr/>
          <p:nvPr/>
        </p:nvGrpSpPr>
        <p:grpSpPr>
          <a:xfrm>
            <a:off x="7722035" y="2528990"/>
            <a:ext cx="90012" cy="450012"/>
            <a:chOff x="5967000" y="1944000"/>
            <a:chExt cx="90012" cy="450012"/>
          </a:xfrm>
        </p:grpSpPr>
        <p:cxnSp>
          <p:nvCxnSpPr>
            <p:cNvPr id="68" name="直線コネクタ 67"/>
            <p:cNvCxnSpPr>
              <a:stCxn id="70"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9" name="円/楕円 68"/>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70" name="円/楕円 69"/>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72" name="グループ化 152"/>
          <p:cNvGrpSpPr/>
          <p:nvPr/>
        </p:nvGrpSpPr>
        <p:grpSpPr>
          <a:xfrm>
            <a:off x="7677754" y="3248997"/>
            <a:ext cx="180002" cy="90001"/>
            <a:chOff x="3643306" y="4500570"/>
            <a:chExt cx="428628" cy="144464"/>
          </a:xfrm>
        </p:grpSpPr>
        <p:cxnSp>
          <p:nvCxnSpPr>
            <p:cNvPr id="73" name="直線コネクタ 7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4" name="直線コネクタ 7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5" name="直線コネクタ 7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76" name="直線コネクタ 75"/>
          <p:cNvCxnSpPr/>
          <p:nvPr/>
        </p:nvCxnSpPr>
        <p:spPr>
          <a:xfrm flipV="1">
            <a:off x="7767755" y="2978995"/>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77" name="グループ化 76"/>
          <p:cNvGrpSpPr/>
          <p:nvPr/>
        </p:nvGrpSpPr>
        <p:grpSpPr>
          <a:xfrm>
            <a:off x="7677754" y="1178975"/>
            <a:ext cx="180020" cy="360033"/>
            <a:chOff x="4481992" y="1268760"/>
            <a:chExt cx="180020" cy="360033"/>
          </a:xfrm>
        </p:grpSpPr>
        <p:cxnSp>
          <p:nvCxnSpPr>
            <p:cNvPr id="78" name="直線コネクタ 77"/>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0" name="直線コネクタ 79"/>
          <p:cNvCxnSpPr/>
          <p:nvPr/>
        </p:nvCxnSpPr>
        <p:spPr>
          <a:xfrm flipV="1">
            <a:off x="7767755" y="1988984"/>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a:off x="7767755" y="2258987"/>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7" name="グループ化 86"/>
          <p:cNvGrpSpPr/>
          <p:nvPr/>
        </p:nvGrpSpPr>
        <p:grpSpPr>
          <a:xfrm rot="10800000">
            <a:off x="6822025" y="2078985"/>
            <a:ext cx="90012" cy="360048"/>
            <a:chOff x="2051664" y="1988808"/>
            <a:chExt cx="90012" cy="360048"/>
          </a:xfrm>
        </p:grpSpPr>
        <p:cxnSp>
          <p:nvCxnSpPr>
            <p:cNvPr id="89" name="直線コネクタ 88"/>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2" name="グループ化 152"/>
          <p:cNvGrpSpPr/>
          <p:nvPr/>
        </p:nvGrpSpPr>
        <p:grpSpPr>
          <a:xfrm>
            <a:off x="7092028" y="3248998"/>
            <a:ext cx="180002" cy="90001"/>
            <a:chOff x="3643306" y="4500570"/>
            <a:chExt cx="428628" cy="144464"/>
          </a:xfrm>
        </p:grpSpPr>
        <p:cxnSp>
          <p:nvCxnSpPr>
            <p:cNvPr id="93" name="直線コネクタ 9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4" name="直線コネクタ 9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5" name="直線コネクタ 9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96" name="フリーフォーム 95"/>
          <p:cNvSpPr/>
          <p:nvPr/>
        </p:nvSpPr>
        <p:spPr bwMode="auto">
          <a:xfrm rot="5400000" flipH="1">
            <a:off x="6552021" y="2618990"/>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97" name="直線コネクタ 96"/>
          <p:cNvCxnSpPr/>
          <p:nvPr/>
        </p:nvCxnSpPr>
        <p:spPr>
          <a:xfrm>
            <a:off x="6642023" y="2258987"/>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右矢印 97"/>
          <p:cNvSpPr/>
          <p:nvPr/>
        </p:nvSpPr>
        <p:spPr bwMode="auto">
          <a:xfrm>
            <a:off x="5292008" y="1898983"/>
            <a:ext cx="720008"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00" name="直線コネクタ 99"/>
          <p:cNvCxnSpPr/>
          <p:nvPr/>
        </p:nvCxnSpPr>
        <p:spPr>
          <a:xfrm>
            <a:off x="6102017" y="2258987"/>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正方形/長方形 80"/>
          <p:cNvSpPr/>
          <p:nvPr/>
        </p:nvSpPr>
        <p:spPr bwMode="auto">
          <a:xfrm>
            <a:off x="1151962"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NOT</a:t>
            </a:r>
            <a:r>
              <a:rPr lang="ja-JP" altLang="en-US" sz="2400" dirty="0">
                <a:solidFill>
                  <a:schemeClr val="tx1">
                    <a:lumMod val="65000"/>
                    <a:lumOff val="35000"/>
                  </a:schemeClr>
                </a:solidFill>
              </a:rPr>
              <a:t>ゲート</a:t>
            </a:r>
            <a:endParaRPr kumimoji="1" lang="ja-JP" altLang="en-US" sz="2400" dirty="0">
              <a:solidFill>
                <a:schemeClr val="tx1">
                  <a:lumMod val="65000"/>
                  <a:lumOff val="35000"/>
                </a:schemeClr>
              </a:solidFill>
            </a:endParaRPr>
          </a:p>
        </p:txBody>
      </p:sp>
      <p:sp>
        <p:nvSpPr>
          <p:cNvPr id="82" name="正方形/長方形 81"/>
          <p:cNvSpPr/>
          <p:nvPr/>
        </p:nvSpPr>
        <p:spPr bwMode="auto">
          <a:xfrm>
            <a:off x="4121995"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CMOS </a:t>
            </a:r>
            <a:endParaRPr kumimoji="1" lang="ja-JP" altLang="en-US" sz="2400" dirty="0">
              <a:solidFill>
                <a:schemeClr val="tx1">
                  <a:lumMod val="65000"/>
                  <a:lumOff val="35000"/>
                </a:schemeClr>
              </a:solidFill>
            </a:endParaRPr>
          </a:p>
        </p:txBody>
      </p:sp>
      <p:sp>
        <p:nvSpPr>
          <p:cNvPr id="83" name="正方形/長方形 82"/>
          <p:cNvSpPr/>
          <p:nvPr/>
        </p:nvSpPr>
        <p:spPr bwMode="auto">
          <a:xfrm>
            <a:off x="6912026"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r>
              <a:rPr kumimoji="1" lang="ja-JP" altLang="en-US" sz="2000" dirty="0">
                <a:solidFill>
                  <a:schemeClr val="tx1">
                    <a:lumMod val="65000"/>
                    <a:lumOff val="35000"/>
                  </a:schemeClr>
                </a:solidFill>
              </a:rPr>
              <a:t>等価回路</a:t>
            </a:r>
          </a:p>
        </p:txBody>
      </p:sp>
      <p:sp>
        <p:nvSpPr>
          <p:cNvPr id="84" name="正方形/長方形 83"/>
          <p:cNvSpPr/>
          <p:nvPr/>
        </p:nvSpPr>
        <p:spPr bwMode="auto">
          <a:xfrm>
            <a:off x="6912026" y="818971"/>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85" name="直線コネクタ 84"/>
          <p:cNvCxnSpPr/>
          <p:nvPr/>
        </p:nvCxnSpPr>
        <p:spPr>
          <a:xfrm>
            <a:off x="8470618" y="2258987"/>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7475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CMOS </a:t>
            </a:r>
            <a:r>
              <a:rPr kumimoji="1" lang="ja-JP" altLang="en-US" dirty="0"/>
              <a:t>ゲート</a:t>
            </a:r>
            <a:r>
              <a:rPr lang="ja-JP" altLang="en-US" dirty="0"/>
              <a:t>の等価回路</a:t>
            </a:r>
            <a:endParaRPr kumimoji="1" lang="ja-JP" altLang="en-US" dirty="0"/>
          </a:p>
        </p:txBody>
      </p:sp>
      <p:sp>
        <p:nvSpPr>
          <p:cNvPr id="3" name="テキスト プレースホルダー 2"/>
          <p:cNvSpPr>
            <a:spLocks noGrp="1"/>
          </p:cNvSpPr>
          <p:nvPr>
            <p:ph type="body" sz="quarter" idx="10"/>
          </p:nvPr>
        </p:nvSpPr>
        <p:spPr>
          <a:xfrm>
            <a:off x="701956" y="4599013"/>
            <a:ext cx="8262041" cy="1439709"/>
          </a:xfrm>
        </p:spPr>
        <p:txBody>
          <a:bodyPr/>
          <a:lstStyle/>
          <a:p>
            <a:r>
              <a:rPr lang="ja-JP" altLang="en-US" dirty="0"/>
              <a:t>コンデンサ：</a:t>
            </a:r>
            <a:endParaRPr lang="en-US" altLang="ja-JP" dirty="0"/>
          </a:p>
          <a:p>
            <a:pPr lvl="1"/>
            <a:r>
              <a:rPr lang="ja-JP" altLang="en-US" dirty="0"/>
              <a:t>電荷を溜めることが出来るもの</a:t>
            </a:r>
            <a:endParaRPr lang="en-US" altLang="ja-JP" dirty="0"/>
          </a:p>
          <a:p>
            <a:pPr lvl="1"/>
            <a:r>
              <a:rPr lang="ja-JP" altLang="en-US" dirty="0"/>
              <a:t>電子を引き寄せてチャネルを作る </a:t>
            </a:r>
            <a:r>
              <a:rPr lang="en-US" altLang="ja-JP" dirty="0"/>
              <a:t>= </a:t>
            </a:r>
            <a:r>
              <a:rPr lang="ja-JP" altLang="en-US" dirty="0"/>
              <a:t>充電している</a:t>
            </a:r>
            <a:endParaRPr lang="en-US" altLang="ja-JP" dirty="0"/>
          </a:p>
          <a:p>
            <a:r>
              <a:rPr lang="ja-JP" altLang="en-US" dirty="0"/>
              <a:t>抵抗：</a:t>
            </a:r>
            <a:endParaRPr lang="en-US" altLang="ja-JP" dirty="0"/>
          </a:p>
          <a:p>
            <a:pPr lvl="1"/>
            <a:r>
              <a:rPr lang="ja-JP" altLang="en-US" dirty="0"/>
              <a:t>配線などの各部はちょっとずつ必ず抵抗がある</a:t>
            </a:r>
            <a:endParaRPr lang="en-US" altLang="ja-JP" dirty="0"/>
          </a:p>
          <a:p>
            <a:pPr lvl="1"/>
            <a:r>
              <a:rPr lang="ja-JP" altLang="en-US" dirty="0"/>
              <a:t>等価回路では，それを１つの抵抗として表現</a:t>
            </a:r>
            <a:endParaRPr lang="en-US" altLang="ja-JP" dirty="0"/>
          </a:p>
        </p:txBody>
      </p:sp>
      <p:grpSp>
        <p:nvGrpSpPr>
          <p:cNvPr id="4" name="グループ化 3"/>
          <p:cNvGrpSpPr/>
          <p:nvPr/>
        </p:nvGrpSpPr>
        <p:grpSpPr>
          <a:xfrm rot="5400000">
            <a:off x="8268941" y="2085886"/>
            <a:ext cx="67531" cy="337533"/>
            <a:chOff x="3401870" y="728700"/>
            <a:chExt cx="180020" cy="405045"/>
          </a:xfrm>
        </p:grpSpPr>
        <p:cxnSp>
          <p:nvCxnSpPr>
            <p:cNvPr id="5" name="直線コネクタ 4"/>
            <p:cNvCxnSpPr/>
            <p:nvPr/>
          </p:nvCxnSpPr>
          <p:spPr>
            <a:xfrm>
              <a:off x="3401870" y="77370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3401870" y="81871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3401870" y="86371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3401870" y="90872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401870" y="95372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3401870" y="99873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401870" y="104373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491880" y="1088741"/>
              <a:ext cx="90010" cy="45004"/>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3401870" y="728700"/>
              <a:ext cx="9001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4" name="グループ化 13"/>
          <p:cNvGrpSpPr/>
          <p:nvPr/>
        </p:nvGrpSpPr>
        <p:grpSpPr>
          <a:xfrm rot="10800000">
            <a:off x="4211996" y="2348988"/>
            <a:ext cx="270036" cy="360048"/>
            <a:chOff x="1871640" y="1988808"/>
            <a:chExt cx="270036" cy="360048"/>
          </a:xfrm>
        </p:grpSpPr>
        <p:cxnSp>
          <p:nvCxnSpPr>
            <p:cNvPr id="15" name="直線コネクタ 14"/>
            <p:cNvCxnSpPr/>
            <p:nvPr/>
          </p:nvCxnSpPr>
          <p:spPr>
            <a:xfrm>
              <a:off x="18716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2051664"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8716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2141676"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p:cNvGrpSpPr/>
          <p:nvPr/>
        </p:nvGrpSpPr>
        <p:grpSpPr>
          <a:xfrm rot="16200000">
            <a:off x="3665523" y="1995452"/>
            <a:ext cx="726521" cy="353582"/>
            <a:chOff x="2675342" y="2348879"/>
            <a:chExt cx="906547" cy="360041"/>
          </a:xfrm>
        </p:grpSpPr>
        <p:sp>
          <p:nvSpPr>
            <p:cNvPr id="32" name="フリーフォーム 31"/>
            <p:cNvSpPr/>
            <p:nvPr/>
          </p:nvSpPr>
          <p:spPr bwMode="auto">
            <a:xfrm rot="16200000">
              <a:off x="2723571" y="2300650"/>
              <a:ext cx="360041" cy="456500"/>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sp>
          <p:nvSpPr>
            <p:cNvPr id="33" name="フリーフォーム 32"/>
            <p:cNvSpPr/>
            <p:nvPr/>
          </p:nvSpPr>
          <p:spPr bwMode="auto">
            <a:xfrm rot="16200000" flipV="1">
              <a:off x="3176846" y="2303875"/>
              <a:ext cx="360040" cy="450047"/>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grpSp>
      <p:pic>
        <p:nvPicPr>
          <p:cNvPr id="34" name="Picture 28" descr="NOT"/>
          <p:cNvPicPr>
            <a:picLocks noChangeAspect="1" noChangeArrowheads="1"/>
          </p:cNvPicPr>
          <p:nvPr/>
        </p:nvPicPr>
        <p:blipFill>
          <a:blip r:embed="rId3"/>
          <a:srcRect/>
          <a:stretch>
            <a:fillRect/>
          </a:stretch>
        </p:blipFill>
        <p:spPr bwMode="auto">
          <a:xfrm>
            <a:off x="971960" y="1808982"/>
            <a:ext cx="717550" cy="720725"/>
          </a:xfrm>
          <a:prstGeom prst="rect">
            <a:avLst/>
          </a:prstGeom>
          <a:noFill/>
        </p:spPr>
      </p:pic>
      <p:cxnSp>
        <p:nvCxnSpPr>
          <p:cNvPr id="35" name="直線コネクタ 34"/>
          <p:cNvCxnSpPr/>
          <p:nvPr/>
        </p:nvCxnSpPr>
        <p:spPr>
          <a:xfrm flipH="1" flipV="1">
            <a:off x="611956" y="2168986"/>
            <a:ext cx="450293" cy="98"/>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a:off x="1601967" y="2168986"/>
            <a:ext cx="450005" cy="0"/>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40" name="グループ化 152"/>
          <p:cNvGrpSpPr/>
          <p:nvPr/>
        </p:nvGrpSpPr>
        <p:grpSpPr>
          <a:xfrm>
            <a:off x="4391998" y="2978994"/>
            <a:ext cx="180002" cy="90001"/>
            <a:chOff x="3643306" y="4500570"/>
            <a:chExt cx="428628" cy="144464"/>
          </a:xfrm>
        </p:grpSpPr>
        <p:cxnSp>
          <p:nvCxnSpPr>
            <p:cNvPr id="41" name="直線コネクタ 40"/>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42" name="直線コネクタ 41"/>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43" name="直線コネクタ 42"/>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44" name="直線コネクタ 43"/>
          <p:cNvCxnSpPr/>
          <p:nvPr/>
        </p:nvCxnSpPr>
        <p:spPr>
          <a:xfrm flipV="1">
            <a:off x="4481999" y="2708992"/>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3" name="グループ化 22"/>
          <p:cNvGrpSpPr/>
          <p:nvPr/>
        </p:nvGrpSpPr>
        <p:grpSpPr>
          <a:xfrm rot="10800000">
            <a:off x="4121996" y="1628980"/>
            <a:ext cx="360048" cy="360048"/>
            <a:chOff x="4662012" y="908664"/>
            <a:chExt cx="360048" cy="360048"/>
          </a:xfrm>
        </p:grpSpPr>
        <p:cxnSp>
          <p:nvCxnSpPr>
            <p:cNvPr id="24" name="直線コネクタ 23"/>
            <p:cNvCxnSpPr/>
            <p:nvPr/>
          </p:nvCxnSpPr>
          <p:spPr>
            <a:xfrm>
              <a:off x="4662012" y="908664"/>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a:off x="4842036" y="908664"/>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4662012" y="1268712"/>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H="1">
              <a:off x="4932048" y="908664"/>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flipH="1">
              <a:off x="4932048" y="1043682"/>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9" name="直線コネクタ 48"/>
          <p:cNvCxnSpPr/>
          <p:nvPr/>
        </p:nvCxnSpPr>
        <p:spPr>
          <a:xfrm flipV="1">
            <a:off x="3311986" y="2168986"/>
            <a:ext cx="539898" cy="18"/>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rot="16200000" flipV="1">
            <a:off x="4436998" y="2033984"/>
            <a:ext cx="360004" cy="270003"/>
            <a:chOff x="2675342" y="2348879"/>
            <a:chExt cx="906547" cy="360041"/>
          </a:xfrm>
        </p:grpSpPr>
        <p:sp>
          <p:nvSpPr>
            <p:cNvPr id="52" name="フリーフォーム 51"/>
            <p:cNvSpPr/>
            <p:nvPr/>
          </p:nvSpPr>
          <p:spPr bwMode="auto">
            <a:xfrm rot="16200000">
              <a:off x="2723571" y="2300650"/>
              <a:ext cx="360041" cy="456500"/>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sp>
          <p:nvSpPr>
            <p:cNvPr id="53" name="フリーフォーム 52"/>
            <p:cNvSpPr/>
            <p:nvPr/>
          </p:nvSpPr>
          <p:spPr bwMode="auto">
            <a:xfrm rot="16200000" flipV="1">
              <a:off x="3176846" y="2303875"/>
              <a:ext cx="360040" cy="450047"/>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grpSp>
      <p:cxnSp>
        <p:nvCxnSpPr>
          <p:cNvPr id="54" name="直線コネクタ 53"/>
          <p:cNvCxnSpPr/>
          <p:nvPr/>
        </p:nvCxnSpPr>
        <p:spPr>
          <a:xfrm flipH="1">
            <a:off x="4752002" y="2168986"/>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6" name="グループ化 55"/>
          <p:cNvGrpSpPr/>
          <p:nvPr/>
        </p:nvGrpSpPr>
        <p:grpSpPr>
          <a:xfrm>
            <a:off x="4391998" y="1268976"/>
            <a:ext cx="180020" cy="360033"/>
            <a:chOff x="4481992" y="1268760"/>
            <a:chExt cx="180020" cy="360033"/>
          </a:xfrm>
        </p:grpSpPr>
        <p:cxnSp>
          <p:nvCxnSpPr>
            <p:cNvPr id="57" name="直線コネクタ 56"/>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9" name="右矢印 58"/>
          <p:cNvSpPr/>
          <p:nvPr/>
        </p:nvSpPr>
        <p:spPr bwMode="auto">
          <a:xfrm>
            <a:off x="2411976" y="1898983"/>
            <a:ext cx="720008"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66" name="グループ化 65"/>
          <p:cNvGrpSpPr/>
          <p:nvPr/>
        </p:nvGrpSpPr>
        <p:grpSpPr>
          <a:xfrm>
            <a:off x="7542033" y="1538979"/>
            <a:ext cx="270012" cy="450012"/>
            <a:chOff x="5787000" y="1944000"/>
            <a:chExt cx="270012" cy="450012"/>
          </a:xfrm>
        </p:grpSpPr>
        <p:cxnSp>
          <p:nvCxnSpPr>
            <p:cNvPr id="61" name="直線コネクタ 60"/>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円/楕円 59"/>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63" name="円/楕円 62"/>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67" name="グループ化 66"/>
          <p:cNvGrpSpPr/>
          <p:nvPr/>
        </p:nvGrpSpPr>
        <p:grpSpPr>
          <a:xfrm>
            <a:off x="7722035" y="2528990"/>
            <a:ext cx="90012" cy="450012"/>
            <a:chOff x="5967000" y="1944000"/>
            <a:chExt cx="90012" cy="450012"/>
          </a:xfrm>
        </p:grpSpPr>
        <p:cxnSp>
          <p:nvCxnSpPr>
            <p:cNvPr id="68" name="直線コネクタ 67"/>
            <p:cNvCxnSpPr>
              <a:stCxn id="70"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9" name="円/楕円 68"/>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70" name="円/楕円 69"/>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72" name="グループ化 152"/>
          <p:cNvGrpSpPr/>
          <p:nvPr/>
        </p:nvGrpSpPr>
        <p:grpSpPr>
          <a:xfrm>
            <a:off x="7677754" y="3248997"/>
            <a:ext cx="180002" cy="90001"/>
            <a:chOff x="3643306" y="4500570"/>
            <a:chExt cx="428628" cy="144464"/>
          </a:xfrm>
        </p:grpSpPr>
        <p:cxnSp>
          <p:nvCxnSpPr>
            <p:cNvPr id="73" name="直線コネクタ 7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4" name="直線コネクタ 7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5" name="直線コネクタ 7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76" name="直線コネクタ 75"/>
          <p:cNvCxnSpPr/>
          <p:nvPr/>
        </p:nvCxnSpPr>
        <p:spPr>
          <a:xfrm flipV="1">
            <a:off x="7767755" y="2978995"/>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77" name="グループ化 76"/>
          <p:cNvGrpSpPr/>
          <p:nvPr/>
        </p:nvGrpSpPr>
        <p:grpSpPr>
          <a:xfrm>
            <a:off x="7677754" y="1178975"/>
            <a:ext cx="180020" cy="360033"/>
            <a:chOff x="4481992" y="1268760"/>
            <a:chExt cx="180020" cy="360033"/>
          </a:xfrm>
        </p:grpSpPr>
        <p:cxnSp>
          <p:nvCxnSpPr>
            <p:cNvPr id="78" name="直線コネクタ 77"/>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0" name="直線コネクタ 79"/>
          <p:cNvCxnSpPr/>
          <p:nvPr/>
        </p:nvCxnSpPr>
        <p:spPr>
          <a:xfrm flipV="1">
            <a:off x="7767755" y="1988984"/>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a:off x="7767755" y="2258987"/>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7" name="グループ化 86"/>
          <p:cNvGrpSpPr/>
          <p:nvPr/>
        </p:nvGrpSpPr>
        <p:grpSpPr>
          <a:xfrm rot="10800000">
            <a:off x="6822025" y="2078985"/>
            <a:ext cx="90012" cy="360048"/>
            <a:chOff x="2051664" y="1988808"/>
            <a:chExt cx="90012" cy="360048"/>
          </a:xfrm>
        </p:grpSpPr>
        <p:cxnSp>
          <p:nvCxnSpPr>
            <p:cNvPr id="89" name="直線コネクタ 88"/>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2" name="グループ化 152"/>
          <p:cNvGrpSpPr/>
          <p:nvPr/>
        </p:nvGrpSpPr>
        <p:grpSpPr>
          <a:xfrm>
            <a:off x="7092028" y="3248998"/>
            <a:ext cx="180002" cy="90001"/>
            <a:chOff x="3643306" y="4500570"/>
            <a:chExt cx="428628" cy="144464"/>
          </a:xfrm>
        </p:grpSpPr>
        <p:cxnSp>
          <p:nvCxnSpPr>
            <p:cNvPr id="93" name="直線コネクタ 9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4" name="直線コネクタ 9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5" name="直線コネクタ 9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96" name="フリーフォーム 95"/>
          <p:cNvSpPr/>
          <p:nvPr/>
        </p:nvSpPr>
        <p:spPr bwMode="auto">
          <a:xfrm rot="5400000" flipH="1">
            <a:off x="6552021" y="2618990"/>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97" name="直線コネクタ 96"/>
          <p:cNvCxnSpPr/>
          <p:nvPr/>
        </p:nvCxnSpPr>
        <p:spPr>
          <a:xfrm>
            <a:off x="6642023" y="2258987"/>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右矢印 97"/>
          <p:cNvSpPr/>
          <p:nvPr/>
        </p:nvSpPr>
        <p:spPr bwMode="auto">
          <a:xfrm>
            <a:off x="5292008" y="1898983"/>
            <a:ext cx="720008"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00" name="直線コネクタ 99"/>
          <p:cNvCxnSpPr/>
          <p:nvPr/>
        </p:nvCxnSpPr>
        <p:spPr>
          <a:xfrm>
            <a:off x="6102017" y="2258987"/>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正方形/長方形 80"/>
          <p:cNvSpPr/>
          <p:nvPr/>
        </p:nvSpPr>
        <p:spPr bwMode="auto">
          <a:xfrm>
            <a:off x="1151962"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NOT</a:t>
            </a:r>
            <a:r>
              <a:rPr lang="ja-JP" altLang="en-US" sz="2400" dirty="0">
                <a:solidFill>
                  <a:schemeClr val="tx1">
                    <a:lumMod val="65000"/>
                    <a:lumOff val="35000"/>
                  </a:schemeClr>
                </a:solidFill>
              </a:rPr>
              <a:t>ゲート</a:t>
            </a:r>
            <a:endParaRPr kumimoji="1" lang="ja-JP" altLang="en-US" sz="2400" dirty="0">
              <a:solidFill>
                <a:schemeClr val="tx1">
                  <a:lumMod val="65000"/>
                  <a:lumOff val="35000"/>
                </a:schemeClr>
              </a:solidFill>
            </a:endParaRPr>
          </a:p>
        </p:txBody>
      </p:sp>
      <p:sp>
        <p:nvSpPr>
          <p:cNvPr id="82" name="正方形/長方形 81"/>
          <p:cNvSpPr/>
          <p:nvPr/>
        </p:nvSpPr>
        <p:spPr bwMode="auto">
          <a:xfrm>
            <a:off x="4121995"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CMOS </a:t>
            </a:r>
            <a:endParaRPr kumimoji="1" lang="ja-JP" altLang="en-US" sz="2400" dirty="0">
              <a:solidFill>
                <a:schemeClr val="tx1">
                  <a:lumMod val="65000"/>
                  <a:lumOff val="35000"/>
                </a:schemeClr>
              </a:solidFill>
            </a:endParaRPr>
          </a:p>
        </p:txBody>
      </p:sp>
      <p:sp>
        <p:nvSpPr>
          <p:cNvPr id="83" name="正方形/長方形 82"/>
          <p:cNvSpPr/>
          <p:nvPr/>
        </p:nvSpPr>
        <p:spPr bwMode="auto">
          <a:xfrm>
            <a:off x="6912026"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r>
              <a:rPr kumimoji="1" lang="ja-JP" altLang="en-US" sz="2000" dirty="0">
                <a:solidFill>
                  <a:schemeClr val="tx1">
                    <a:lumMod val="65000"/>
                    <a:lumOff val="35000"/>
                  </a:schemeClr>
                </a:solidFill>
              </a:rPr>
              <a:t>等価回路</a:t>
            </a:r>
          </a:p>
        </p:txBody>
      </p:sp>
      <p:sp>
        <p:nvSpPr>
          <p:cNvPr id="84" name="正方形/長方形 83"/>
          <p:cNvSpPr/>
          <p:nvPr/>
        </p:nvSpPr>
        <p:spPr bwMode="auto">
          <a:xfrm>
            <a:off x="6912026" y="818971"/>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85" name="直線コネクタ 84"/>
          <p:cNvCxnSpPr/>
          <p:nvPr/>
        </p:nvCxnSpPr>
        <p:spPr>
          <a:xfrm>
            <a:off x="8470618" y="2258987"/>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502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CMOS </a:t>
            </a:r>
            <a:r>
              <a:rPr kumimoji="1" lang="ja-JP" altLang="en-US" dirty="0"/>
              <a:t>ゲート</a:t>
            </a:r>
            <a:r>
              <a:rPr lang="ja-JP" altLang="en-US" dirty="0"/>
              <a:t>の遅延の実体</a:t>
            </a:r>
            <a:endParaRPr kumimoji="1" lang="ja-JP" altLang="en-US" dirty="0"/>
          </a:p>
        </p:txBody>
      </p:sp>
      <p:sp>
        <p:nvSpPr>
          <p:cNvPr id="3" name="テキスト プレースホルダー 2"/>
          <p:cNvSpPr>
            <a:spLocks noGrp="1"/>
          </p:cNvSpPr>
          <p:nvPr>
            <p:ph type="body" sz="quarter" idx="10"/>
          </p:nvPr>
        </p:nvSpPr>
        <p:spPr>
          <a:xfrm>
            <a:off x="701956" y="4779322"/>
            <a:ext cx="8262041" cy="1439709"/>
          </a:xfrm>
        </p:spPr>
        <p:txBody>
          <a:bodyPr/>
          <a:lstStyle/>
          <a:p>
            <a:r>
              <a:rPr lang="ja-JP" altLang="en-US" dirty="0"/>
              <a:t>遅延：コンデンサの充放電にかかる時間</a:t>
            </a:r>
            <a:endParaRPr lang="en-US" altLang="ja-JP" dirty="0"/>
          </a:p>
          <a:p>
            <a:pPr marL="817200" lvl="1" indent="-457200">
              <a:buFont typeface="+mj-lt"/>
              <a:buAutoNum type="arabicPeriod"/>
            </a:pPr>
            <a:r>
              <a:rPr lang="ja-JP" altLang="en-US" dirty="0"/>
              <a:t>あるゲートのスイッチが切り替わる</a:t>
            </a:r>
            <a:endParaRPr lang="en-US" altLang="ja-JP" dirty="0"/>
          </a:p>
          <a:p>
            <a:pPr marL="817200" lvl="1" indent="-457200">
              <a:buFont typeface="+mj-lt"/>
              <a:buAutoNum type="arabicPeriod"/>
            </a:pPr>
            <a:r>
              <a:rPr lang="ja-JP" altLang="en-US" dirty="0"/>
              <a:t>次の段のゲートへの充放電が開始</a:t>
            </a:r>
            <a:endParaRPr lang="en-US" altLang="ja-JP" dirty="0"/>
          </a:p>
          <a:p>
            <a:pPr marL="817200" lvl="1" indent="-457200">
              <a:buFont typeface="+mj-lt"/>
              <a:buAutoNum type="arabicPeriod"/>
            </a:pPr>
            <a:r>
              <a:rPr lang="ja-JP" altLang="en-US" dirty="0"/>
              <a:t>次の段のスイッチが切り替わる</a:t>
            </a:r>
            <a:endParaRPr lang="en-US" altLang="ja-JP" dirty="0"/>
          </a:p>
          <a:p>
            <a:pPr marL="817200" lvl="1" indent="-457200">
              <a:buFont typeface="+mj-lt"/>
              <a:buAutoNum type="arabicPeriod"/>
            </a:pPr>
            <a:r>
              <a:rPr lang="ja-JP" altLang="en-US" dirty="0"/>
              <a:t>･･･</a:t>
            </a:r>
            <a:endParaRPr lang="en-US" altLang="ja-JP" dirty="0"/>
          </a:p>
          <a:p>
            <a:pPr lvl="1"/>
            <a:endParaRPr lang="en-US" altLang="ja-JP" dirty="0"/>
          </a:p>
        </p:txBody>
      </p:sp>
      <p:grpSp>
        <p:nvGrpSpPr>
          <p:cNvPr id="4" name="グループ化 3"/>
          <p:cNvGrpSpPr/>
          <p:nvPr/>
        </p:nvGrpSpPr>
        <p:grpSpPr>
          <a:xfrm rot="5400000">
            <a:off x="3110309" y="2535891"/>
            <a:ext cx="67531" cy="337533"/>
            <a:chOff x="3401870" y="728700"/>
            <a:chExt cx="180020" cy="405045"/>
          </a:xfrm>
        </p:grpSpPr>
        <p:cxnSp>
          <p:nvCxnSpPr>
            <p:cNvPr id="5" name="直線コネクタ 4"/>
            <p:cNvCxnSpPr/>
            <p:nvPr/>
          </p:nvCxnSpPr>
          <p:spPr>
            <a:xfrm>
              <a:off x="3401870" y="77370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3401870" y="81871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3401870" y="86371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3401870" y="90872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401870" y="95372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3401870" y="99873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401870" y="104373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491880" y="1088741"/>
              <a:ext cx="90010" cy="45004"/>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3401870" y="728700"/>
              <a:ext cx="9001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66" name="グループ化 65"/>
          <p:cNvGrpSpPr/>
          <p:nvPr/>
        </p:nvGrpSpPr>
        <p:grpSpPr>
          <a:xfrm>
            <a:off x="2411976" y="2978995"/>
            <a:ext cx="270012" cy="450012"/>
            <a:chOff x="5787000" y="1944000"/>
            <a:chExt cx="270012" cy="450012"/>
          </a:xfrm>
        </p:grpSpPr>
        <p:cxnSp>
          <p:nvCxnSpPr>
            <p:cNvPr id="61" name="直線コネクタ 60"/>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円/楕円 59"/>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63" name="円/楕円 62"/>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67" name="グループ化 66"/>
          <p:cNvGrpSpPr/>
          <p:nvPr/>
        </p:nvGrpSpPr>
        <p:grpSpPr>
          <a:xfrm>
            <a:off x="2591978" y="1988984"/>
            <a:ext cx="90012" cy="450012"/>
            <a:chOff x="5967000" y="1944000"/>
            <a:chExt cx="90012" cy="450012"/>
          </a:xfrm>
        </p:grpSpPr>
        <p:cxnSp>
          <p:nvCxnSpPr>
            <p:cNvPr id="68" name="直線コネクタ 67"/>
            <p:cNvCxnSpPr>
              <a:stCxn id="70"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9" name="円/楕円 68"/>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70" name="円/楕円 69"/>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72" name="グループ化 152"/>
          <p:cNvGrpSpPr/>
          <p:nvPr/>
        </p:nvGrpSpPr>
        <p:grpSpPr>
          <a:xfrm>
            <a:off x="2519122" y="3699002"/>
            <a:ext cx="180002" cy="90001"/>
            <a:chOff x="3643306" y="4500570"/>
            <a:chExt cx="428628" cy="144464"/>
          </a:xfrm>
        </p:grpSpPr>
        <p:cxnSp>
          <p:nvCxnSpPr>
            <p:cNvPr id="73" name="直線コネクタ 7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4" name="直線コネクタ 7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5" name="直線コネクタ 7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76" name="直線コネクタ 75"/>
          <p:cNvCxnSpPr/>
          <p:nvPr/>
        </p:nvCxnSpPr>
        <p:spPr>
          <a:xfrm flipV="1">
            <a:off x="2609123" y="3429000"/>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77" name="グループ化 76"/>
          <p:cNvGrpSpPr/>
          <p:nvPr/>
        </p:nvGrpSpPr>
        <p:grpSpPr>
          <a:xfrm>
            <a:off x="2519122" y="1628980"/>
            <a:ext cx="180020" cy="360033"/>
            <a:chOff x="4481992" y="1268760"/>
            <a:chExt cx="180020" cy="360033"/>
          </a:xfrm>
        </p:grpSpPr>
        <p:cxnSp>
          <p:nvCxnSpPr>
            <p:cNvPr id="78" name="直線コネクタ 77"/>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0" name="直線コネクタ 79"/>
          <p:cNvCxnSpPr/>
          <p:nvPr/>
        </p:nvCxnSpPr>
        <p:spPr>
          <a:xfrm flipV="1">
            <a:off x="2609123" y="2438989"/>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a:off x="2609123" y="2708992"/>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7" name="グループ化 86"/>
          <p:cNvGrpSpPr/>
          <p:nvPr/>
        </p:nvGrpSpPr>
        <p:grpSpPr>
          <a:xfrm rot="10800000">
            <a:off x="1663393" y="2528990"/>
            <a:ext cx="90012" cy="360048"/>
            <a:chOff x="2051664" y="1988808"/>
            <a:chExt cx="90012" cy="360048"/>
          </a:xfrm>
        </p:grpSpPr>
        <p:cxnSp>
          <p:nvCxnSpPr>
            <p:cNvPr id="89" name="直線コネクタ 88"/>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2" name="グループ化 152"/>
          <p:cNvGrpSpPr/>
          <p:nvPr/>
        </p:nvGrpSpPr>
        <p:grpSpPr>
          <a:xfrm>
            <a:off x="1933396" y="3699003"/>
            <a:ext cx="180002" cy="90001"/>
            <a:chOff x="3643306" y="4500570"/>
            <a:chExt cx="428628" cy="144464"/>
          </a:xfrm>
        </p:grpSpPr>
        <p:cxnSp>
          <p:nvCxnSpPr>
            <p:cNvPr id="93" name="直線コネクタ 9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4" name="直線コネクタ 9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5" name="直線コネクタ 9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96" name="フリーフォーム 95"/>
          <p:cNvSpPr/>
          <p:nvPr/>
        </p:nvSpPr>
        <p:spPr bwMode="auto">
          <a:xfrm rot="5400000" flipH="1">
            <a:off x="1393389" y="3068995"/>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97" name="直線コネクタ 96"/>
          <p:cNvCxnSpPr/>
          <p:nvPr/>
        </p:nvCxnSpPr>
        <p:spPr>
          <a:xfrm>
            <a:off x="1483391" y="2708992"/>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a:off x="943385" y="2708992"/>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正方形/長方形 83"/>
          <p:cNvSpPr/>
          <p:nvPr/>
        </p:nvSpPr>
        <p:spPr bwMode="auto">
          <a:xfrm>
            <a:off x="1753394" y="1268976"/>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85" name="直線コネクタ 84"/>
          <p:cNvCxnSpPr/>
          <p:nvPr/>
        </p:nvCxnSpPr>
        <p:spPr>
          <a:xfrm>
            <a:off x="3311986" y="2708992"/>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8" name="グループ化 87"/>
          <p:cNvGrpSpPr/>
          <p:nvPr/>
        </p:nvGrpSpPr>
        <p:grpSpPr>
          <a:xfrm rot="5400000">
            <a:off x="5990341" y="2535891"/>
            <a:ext cx="67531" cy="337533"/>
            <a:chOff x="3401870" y="728700"/>
            <a:chExt cx="180020" cy="405045"/>
          </a:xfrm>
        </p:grpSpPr>
        <p:cxnSp>
          <p:nvCxnSpPr>
            <p:cNvPr id="90" name="直線コネクタ 89"/>
            <p:cNvCxnSpPr/>
            <p:nvPr/>
          </p:nvCxnSpPr>
          <p:spPr>
            <a:xfrm>
              <a:off x="3401870" y="773705"/>
              <a:ext cx="180020" cy="45005"/>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V="1">
              <a:off x="3401870" y="818710"/>
              <a:ext cx="180020" cy="45006"/>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1" name="直線コネクタ 100"/>
            <p:cNvCxnSpPr/>
            <p:nvPr/>
          </p:nvCxnSpPr>
          <p:spPr>
            <a:xfrm>
              <a:off x="3401870" y="863715"/>
              <a:ext cx="180020" cy="45005"/>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flipV="1">
              <a:off x="3401870" y="908720"/>
              <a:ext cx="180020" cy="45006"/>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3401870" y="953725"/>
              <a:ext cx="180020" cy="45005"/>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flipV="1">
              <a:off x="3401870" y="998730"/>
              <a:ext cx="180020" cy="45006"/>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3401870" y="1043735"/>
              <a:ext cx="180020" cy="45005"/>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flipV="1">
              <a:off x="3491880" y="1088741"/>
              <a:ext cx="90010" cy="45004"/>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flipV="1">
              <a:off x="3401870" y="728700"/>
              <a:ext cx="90010" cy="45006"/>
            </a:xfrm>
            <a:prstGeom prst="line">
              <a:avLst/>
            </a:prstGeom>
            <a:ln w="2857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08" name="グループ化 107"/>
          <p:cNvGrpSpPr/>
          <p:nvPr/>
        </p:nvGrpSpPr>
        <p:grpSpPr>
          <a:xfrm>
            <a:off x="5263433" y="1988984"/>
            <a:ext cx="270012" cy="450012"/>
            <a:chOff x="5787000" y="1944000"/>
            <a:chExt cx="270012" cy="450012"/>
          </a:xfrm>
        </p:grpSpPr>
        <p:cxnSp>
          <p:nvCxnSpPr>
            <p:cNvPr id="109" name="直線コネクタ 108"/>
            <p:cNvCxnSpPr/>
            <p:nvPr/>
          </p:nvCxnSpPr>
          <p:spPr>
            <a:xfrm>
              <a:off x="5787000" y="1989000"/>
              <a:ext cx="225004" cy="360003"/>
            </a:xfrm>
            <a:prstGeom prst="line">
              <a:avLst/>
            </a:prstGeom>
            <a:ln w="38100"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10" name="円/楕円 109"/>
            <p:cNvSpPr/>
            <p:nvPr/>
          </p:nvSpPr>
          <p:spPr>
            <a:xfrm rot="16200000" flipH="1">
              <a:off x="5967000" y="2304000"/>
              <a:ext cx="90012" cy="90012"/>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111" name="円/楕円 110"/>
            <p:cNvSpPr/>
            <p:nvPr/>
          </p:nvSpPr>
          <p:spPr>
            <a:xfrm rot="16200000" flipH="1">
              <a:off x="5967000" y="1944000"/>
              <a:ext cx="90012" cy="90012"/>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112" name="グループ化 111"/>
          <p:cNvGrpSpPr/>
          <p:nvPr/>
        </p:nvGrpSpPr>
        <p:grpSpPr>
          <a:xfrm>
            <a:off x="5443435" y="2978995"/>
            <a:ext cx="90012" cy="450012"/>
            <a:chOff x="5967000" y="1944000"/>
            <a:chExt cx="90012" cy="450012"/>
          </a:xfrm>
        </p:grpSpPr>
        <p:cxnSp>
          <p:nvCxnSpPr>
            <p:cNvPr id="113" name="直線コネクタ 112"/>
            <p:cNvCxnSpPr>
              <a:stCxn id="115" idx="0"/>
            </p:cNvCxnSpPr>
            <p:nvPr/>
          </p:nvCxnSpPr>
          <p:spPr>
            <a:xfrm>
              <a:off x="5967000" y="1989006"/>
              <a:ext cx="45004" cy="359997"/>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14" name="円/楕円 113"/>
            <p:cNvSpPr/>
            <p:nvPr/>
          </p:nvSpPr>
          <p:spPr>
            <a:xfrm rot="16200000" flipH="1">
              <a:off x="5967000" y="2304000"/>
              <a:ext cx="90012" cy="90012"/>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115" name="円/楕円 114"/>
            <p:cNvSpPr/>
            <p:nvPr/>
          </p:nvSpPr>
          <p:spPr>
            <a:xfrm rot="16200000" flipH="1">
              <a:off x="5967000" y="1944000"/>
              <a:ext cx="90012" cy="90012"/>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116" name="グループ化 152"/>
          <p:cNvGrpSpPr/>
          <p:nvPr/>
        </p:nvGrpSpPr>
        <p:grpSpPr>
          <a:xfrm>
            <a:off x="5399154" y="3699002"/>
            <a:ext cx="180002" cy="90001"/>
            <a:chOff x="3643306" y="4500570"/>
            <a:chExt cx="428628" cy="144464"/>
          </a:xfrm>
        </p:grpSpPr>
        <p:cxnSp>
          <p:nvCxnSpPr>
            <p:cNvPr id="117" name="直線コネクタ 116"/>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8" name="直線コネクタ 117"/>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9" name="直線コネクタ 118"/>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120" name="直線コネクタ 119"/>
          <p:cNvCxnSpPr/>
          <p:nvPr/>
        </p:nvCxnSpPr>
        <p:spPr>
          <a:xfrm flipV="1">
            <a:off x="5489155" y="3429000"/>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21" name="グループ化 120"/>
          <p:cNvGrpSpPr/>
          <p:nvPr/>
        </p:nvGrpSpPr>
        <p:grpSpPr>
          <a:xfrm>
            <a:off x="5399154" y="1628980"/>
            <a:ext cx="180020" cy="360033"/>
            <a:chOff x="4481992" y="1268760"/>
            <a:chExt cx="180020" cy="360033"/>
          </a:xfrm>
        </p:grpSpPr>
        <p:cxnSp>
          <p:nvCxnSpPr>
            <p:cNvPr id="122" name="直線コネクタ 121"/>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24" name="直線コネクタ 123"/>
          <p:cNvCxnSpPr/>
          <p:nvPr/>
        </p:nvCxnSpPr>
        <p:spPr>
          <a:xfrm flipV="1">
            <a:off x="5489155" y="2438989"/>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489155" y="2708992"/>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126" name="グループ化 125"/>
          <p:cNvGrpSpPr/>
          <p:nvPr/>
        </p:nvGrpSpPr>
        <p:grpSpPr>
          <a:xfrm rot="10800000">
            <a:off x="4543425" y="2528990"/>
            <a:ext cx="90012" cy="360048"/>
            <a:chOff x="2051664" y="1988808"/>
            <a:chExt cx="90012" cy="360048"/>
          </a:xfrm>
        </p:grpSpPr>
        <p:cxnSp>
          <p:nvCxnSpPr>
            <p:cNvPr id="127" name="直線コネクタ 126"/>
            <p:cNvCxnSpPr/>
            <p:nvPr/>
          </p:nvCxnSpPr>
          <p:spPr>
            <a:xfrm flipH="1">
              <a:off x="2051664"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p:cNvCxnSpPr/>
            <p:nvPr/>
          </p:nvCxnSpPr>
          <p:spPr>
            <a:xfrm flipH="1">
              <a:off x="2141676"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29" name="グループ化 152"/>
          <p:cNvGrpSpPr/>
          <p:nvPr/>
        </p:nvGrpSpPr>
        <p:grpSpPr>
          <a:xfrm>
            <a:off x="4813428" y="3699003"/>
            <a:ext cx="180002" cy="90001"/>
            <a:chOff x="3643306" y="4500570"/>
            <a:chExt cx="428628" cy="144464"/>
          </a:xfrm>
        </p:grpSpPr>
        <p:cxnSp>
          <p:nvCxnSpPr>
            <p:cNvPr id="130" name="直線コネクタ 129"/>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31" name="直線コネクタ 130"/>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32" name="直線コネクタ 131"/>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33" name="フリーフォーム 132"/>
          <p:cNvSpPr/>
          <p:nvPr/>
        </p:nvSpPr>
        <p:spPr bwMode="auto">
          <a:xfrm rot="5400000" flipH="1">
            <a:off x="4273421" y="3068995"/>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34" name="直線コネクタ 133"/>
          <p:cNvCxnSpPr/>
          <p:nvPr/>
        </p:nvCxnSpPr>
        <p:spPr>
          <a:xfrm>
            <a:off x="4363423" y="2708992"/>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a:off x="3823417" y="2708992"/>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7" name="正方形/長方形 136"/>
          <p:cNvSpPr/>
          <p:nvPr/>
        </p:nvSpPr>
        <p:spPr bwMode="auto">
          <a:xfrm>
            <a:off x="4633426" y="1268976"/>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138" name="直線コネクタ 137"/>
          <p:cNvCxnSpPr/>
          <p:nvPr/>
        </p:nvCxnSpPr>
        <p:spPr>
          <a:xfrm>
            <a:off x="6192018" y="2708992"/>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9" name="曲折矢印 138"/>
          <p:cNvSpPr/>
          <p:nvPr/>
        </p:nvSpPr>
        <p:spPr bwMode="auto">
          <a:xfrm rot="10800000" flipH="1">
            <a:off x="2771981" y="1898982"/>
            <a:ext cx="1620018" cy="72000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140" name="グループ化 139"/>
          <p:cNvGrpSpPr/>
          <p:nvPr/>
        </p:nvGrpSpPr>
        <p:grpSpPr>
          <a:xfrm rot="10800000">
            <a:off x="7452033" y="2528991"/>
            <a:ext cx="90012" cy="360048"/>
            <a:chOff x="2051664" y="1988808"/>
            <a:chExt cx="90012" cy="360048"/>
          </a:xfrm>
        </p:grpSpPr>
        <p:cxnSp>
          <p:nvCxnSpPr>
            <p:cNvPr id="141" name="直線コネクタ 140"/>
            <p:cNvCxnSpPr/>
            <p:nvPr/>
          </p:nvCxnSpPr>
          <p:spPr>
            <a:xfrm flipH="1">
              <a:off x="2051664" y="1988808"/>
              <a:ext cx="0" cy="360048"/>
            </a:xfrm>
            <a:prstGeom prst="line">
              <a:avLst/>
            </a:prstGeom>
            <a:ln w="5715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p:cNvCxnSpPr/>
            <p:nvPr/>
          </p:nvCxnSpPr>
          <p:spPr>
            <a:xfrm flipH="1">
              <a:off x="2141676" y="1988808"/>
              <a:ext cx="0" cy="360048"/>
            </a:xfrm>
            <a:prstGeom prst="line">
              <a:avLst/>
            </a:prstGeom>
            <a:ln w="571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43" name="グループ化 152"/>
          <p:cNvGrpSpPr/>
          <p:nvPr/>
        </p:nvGrpSpPr>
        <p:grpSpPr>
          <a:xfrm>
            <a:off x="7722036" y="3699004"/>
            <a:ext cx="180002" cy="90001"/>
            <a:chOff x="3643306" y="4500570"/>
            <a:chExt cx="428628" cy="144464"/>
          </a:xfrm>
        </p:grpSpPr>
        <p:cxnSp>
          <p:nvCxnSpPr>
            <p:cNvPr id="144" name="直線コネクタ 143"/>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45" name="直線コネクタ 144"/>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46" name="直線コネクタ 145"/>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47" name="フリーフォーム 146"/>
          <p:cNvSpPr/>
          <p:nvPr/>
        </p:nvSpPr>
        <p:spPr bwMode="auto">
          <a:xfrm rot="5400000" flipH="1">
            <a:off x="7182029" y="3068996"/>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48" name="直線コネクタ 147"/>
          <p:cNvCxnSpPr/>
          <p:nvPr/>
        </p:nvCxnSpPr>
        <p:spPr>
          <a:xfrm>
            <a:off x="7272031" y="2708993"/>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6732025"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0" name="曲折矢印 149"/>
          <p:cNvSpPr/>
          <p:nvPr/>
        </p:nvSpPr>
        <p:spPr bwMode="auto">
          <a:xfrm rot="16200000" flipH="1">
            <a:off x="6057016" y="2393989"/>
            <a:ext cx="810009" cy="162001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800663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51252AD-97FF-3A87-D267-75A261019A98}"/>
              </a:ext>
            </a:extLst>
          </p:cNvPr>
          <p:cNvSpPr>
            <a:spLocks noGrp="1"/>
          </p:cNvSpPr>
          <p:nvPr>
            <p:ph type="title"/>
          </p:nvPr>
        </p:nvSpPr>
        <p:spPr/>
        <p:txBody>
          <a:bodyPr/>
          <a:lstStyle/>
          <a:p>
            <a:r>
              <a:rPr kumimoji="1" lang="ja-JP" altLang="en-US" dirty="0"/>
              <a:t>２進数や１６進数による数値表現</a:t>
            </a:r>
            <a:endParaRPr lang="en-US" dirty="0"/>
          </a:p>
        </p:txBody>
      </p:sp>
      <p:sp>
        <p:nvSpPr>
          <p:cNvPr id="5" name="コンテンツ プレースホルダー 4">
            <a:extLst>
              <a:ext uri="{FF2B5EF4-FFF2-40B4-BE49-F238E27FC236}">
                <a16:creationId xmlns:a16="http://schemas.microsoft.com/office/drawing/2014/main" id="{FE3FC9F6-6123-3A84-AAC5-87399D386C97}"/>
              </a:ext>
            </a:extLst>
          </p:cNvPr>
          <p:cNvSpPr>
            <a:spLocks noGrp="1"/>
          </p:cNvSpPr>
          <p:nvPr>
            <p:ph sz="quarter" idx="10"/>
          </p:nvPr>
        </p:nvSpPr>
        <p:spPr/>
        <p:txBody>
          <a:bodyPr/>
          <a:lstStyle/>
          <a:p>
            <a:r>
              <a:rPr kumimoji="1" lang="ja-JP" altLang="en-US" sz="2000" dirty="0"/>
              <a:t>現代のコンピュータは基本的に２進数ベースで出来ている</a:t>
            </a:r>
            <a:endParaRPr kumimoji="1" lang="en-US" altLang="ja-JP" sz="2000" dirty="0"/>
          </a:p>
          <a:p>
            <a:pPr lvl="1"/>
            <a:r>
              <a:rPr kumimoji="1" lang="ja-JP" altLang="en-US" dirty="0"/>
              <a:t>電圧が「高い</a:t>
            </a:r>
            <a:r>
              <a:rPr kumimoji="1" lang="en-US" altLang="ja-JP" dirty="0"/>
              <a:t>=1</a:t>
            </a:r>
            <a:r>
              <a:rPr kumimoji="1" lang="ja-JP" altLang="en-US" dirty="0"/>
              <a:t>」</a:t>
            </a:r>
            <a:r>
              <a:rPr kumimoji="1" lang="en-US" altLang="ja-JP" dirty="0"/>
              <a:t>or</a:t>
            </a:r>
            <a:r>
              <a:rPr kumimoji="1" lang="ja-JP" altLang="en-US" dirty="0"/>
              <a:t>「低い</a:t>
            </a:r>
            <a:r>
              <a:rPr kumimoji="1" lang="en-US" altLang="ja-JP" dirty="0"/>
              <a:t>=0</a:t>
            </a:r>
            <a:r>
              <a:rPr kumimoji="1" lang="ja-JP" altLang="en-US" dirty="0"/>
              <a:t>」のような形で表現</a:t>
            </a:r>
            <a:endParaRPr kumimoji="1" lang="en-US" altLang="ja-JP" dirty="0"/>
          </a:p>
          <a:p>
            <a:pPr lvl="1"/>
            <a:r>
              <a:rPr kumimoji="1" lang="ja-JP" altLang="en-US" sz="2000" dirty="0"/>
              <a:t>２進数だと</a:t>
            </a:r>
            <a:r>
              <a:rPr kumimoji="1" lang="ja-JP" altLang="en-US" dirty="0"/>
              <a:t>回路を作るのが簡単</a:t>
            </a:r>
            <a:endParaRPr kumimoji="1" lang="en-US" altLang="ja-JP" dirty="0"/>
          </a:p>
          <a:p>
            <a:pPr lvl="2"/>
            <a:r>
              <a:rPr kumimoji="1" lang="ja-JP" altLang="en-US" dirty="0"/>
              <a:t>中間の電圧とかを扱うのは大変</a:t>
            </a:r>
            <a:endParaRPr kumimoji="1" lang="en-US" altLang="ja-JP" dirty="0"/>
          </a:p>
          <a:p>
            <a:r>
              <a:rPr kumimoji="1" lang="ja-JP" altLang="en-US" dirty="0"/>
              <a:t>２進の利点と欠点</a:t>
            </a:r>
            <a:endParaRPr kumimoji="1" lang="en-US" altLang="ja-JP" dirty="0"/>
          </a:p>
          <a:p>
            <a:pPr lvl="1"/>
            <a:r>
              <a:rPr kumimoji="1" lang="ja-JP" altLang="en-US" dirty="0"/>
              <a:t>利点：各桁に意味を持たす事が多いので色々と考えやすい</a:t>
            </a:r>
            <a:endParaRPr kumimoji="1" lang="en-US" altLang="ja-JP" dirty="0"/>
          </a:p>
          <a:p>
            <a:pPr lvl="1"/>
            <a:r>
              <a:rPr kumimoji="1" lang="ja-JP" altLang="en-US" dirty="0"/>
              <a:t>欠点：桁数が大きく人間に把握が難しい</a:t>
            </a:r>
            <a:endParaRPr kumimoji="1" lang="en-US" altLang="ja-JP" dirty="0"/>
          </a:p>
          <a:p>
            <a:r>
              <a:rPr kumimoji="1" lang="ja-JP" altLang="en-US" dirty="0"/>
              <a:t>１６進の利点</a:t>
            </a:r>
            <a:endParaRPr kumimoji="1" lang="en-US" altLang="ja-JP" dirty="0"/>
          </a:p>
          <a:p>
            <a:pPr lvl="1"/>
            <a:r>
              <a:rPr kumimoji="1" lang="ja-JP" altLang="en-US" dirty="0"/>
              <a:t>利点：２進数とは相互変換が容易</a:t>
            </a:r>
            <a:endParaRPr kumimoji="1" lang="en-US" altLang="ja-JP" dirty="0"/>
          </a:p>
          <a:p>
            <a:pPr lvl="1"/>
            <a:r>
              <a:rPr kumimoji="1" lang="ja-JP" altLang="en-US" dirty="0"/>
              <a:t>欠点：慣れていないとやや把握が難しい</a:t>
            </a:r>
            <a:endParaRPr lang="en-US" dirty="0"/>
          </a:p>
        </p:txBody>
      </p:sp>
      <p:sp>
        <p:nvSpPr>
          <p:cNvPr id="2" name="スライド番号プレースホルダー 1">
            <a:extLst>
              <a:ext uri="{FF2B5EF4-FFF2-40B4-BE49-F238E27FC236}">
                <a16:creationId xmlns:a16="http://schemas.microsoft.com/office/drawing/2014/main" id="{CD342348-FBC7-AD6E-9963-D79BBA6CD8EB}"/>
              </a:ext>
            </a:extLst>
          </p:cNvPr>
          <p:cNvSpPr>
            <a:spLocks noGrp="1"/>
          </p:cNvSpPr>
          <p:nvPr>
            <p:ph type="sldNum" sz="quarter" idx="4294967295"/>
          </p:nvPr>
        </p:nvSpPr>
        <p:spPr>
          <a:xfrm>
            <a:off x="8424863" y="6308725"/>
            <a:ext cx="719137" cy="549275"/>
          </a:xfrm>
        </p:spPr>
        <p:txBody>
          <a:bodyPr/>
          <a:lstStyle/>
          <a:p>
            <a:fld id="{D2D8002D-B5B0-4BAC-B1F6-782DDCCE6D9C}" type="slidenum">
              <a:rPr kumimoji="1" lang="ja-JP" altLang="en-US" smtClean="0"/>
              <a:pPr/>
              <a:t>6</a:t>
            </a:fld>
            <a:endParaRPr kumimoji="1" lang="ja-JP" altLang="en-US"/>
          </a:p>
        </p:txBody>
      </p:sp>
    </p:spTree>
    <p:extLst>
      <p:ext uri="{BB962C8B-B14F-4D97-AF65-F5344CB8AC3E}">
        <p14:creationId xmlns:p14="http://schemas.microsoft.com/office/powerpoint/2010/main" val="27600433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実際には</a:t>
            </a:r>
          </a:p>
        </p:txBody>
      </p:sp>
      <p:sp>
        <p:nvSpPr>
          <p:cNvPr id="3" name="テキスト プレースホルダー 2"/>
          <p:cNvSpPr>
            <a:spLocks noGrp="1"/>
          </p:cNvSpPr>
          <p:nvPr>
            <p:ph type="body" sz="quarter" idx="10"/>
          </p:nvPr>
        </p:nvSpPr>
        <p:spPr/>
        <p:txBody>
          <a:bodyPr/>
          <a:lstStyle/>
          <a:p>
            <a:r>
              <a:rPr kumimoji="1" lang="ja-JP" altLang="en-US" dirty="0"/>
              <a:t>寄生容量：</a:t>
            </a:r>
            <a:endParaRPr kumimoji="1" lang="en-US" altLang="ja-JP" dirty="0"/>
          </a:p>
          <a:p>
            <a:pPr lvl="1"/>
            <a:r>
              <a:rPr kumimoji="1" lang="ja-JP" altLang="en-US" dirty="0"/>
              <a:t>トランジスタのゲート部分以外にも，あらゆる場所にコンデンサができてしまう</a:t>
            </a:r>
            <a:endParaRPr kumimoji="1" lang="en-US" altLang="ja-JP" dirty="0"/>
          </a:p>
          <a:p>
            <a:pPr lvl="1"/>
            <a:r>
              <a:rPr kumimoji="1" lang="ja-JP" altLang="en-US" dirty="0"/>
              <a:t>なにか導体が不導体をはさんで並べばコンデンサになる</a:t>
            </a:r>
            <a:endParaRPr kumimoji="1" lang="en-US" altLang="ja-JP" dirty="0"/>
          </a:p>
          <a:p>
            <a:r>
              <a:rPr kumimoji="1" lang="ja-JP" altLang="en-US" dirty="0"/>
              <a:t>寄生容量への充放電にも時間がとられる</a:t>
            </a:r>
            <a:endParaRPr kumimoji="1" lang="en-US" altLang="ja-JP" dirty="0"/>
          </a:p>
          <a:p>
            <a:pPr lvl="1"/>
            <a:r>
              <a:rPr kumimoji="1" lang="ja-JP" altLang="en-US" dirty="0"/>
              <a:t>通常はトランジスタのゲートがメイン</a:t>
            </a:r>
            <a:endParaRPr kumimoji="1" lang="en-US" altLang="ja-JP" dirty="0"/>
          </a:p>
          <a:p>
            <a:pPr lvl="1"/>
            <a:r>
              <a:rPr lang="ja-JP" altLang="en-US" dirty="0"/>
              <a:t>長い配線では，配線間にできてしまうコンデンサの影響も大きい</a:t>
            </a:r>
            <a:endParaRPr kumimoji="1" lang="ja-JP" altLang="en-US" dirty="0"/>
          </a:p>
        </p:txBody>
      </p:sp>
    </p:spTree>
    <p:extLst>
      <p:ext uri="{BB962C8B-B14F-4D97-AF65-F5344CB8AC3E}">
        <p14:creationId xmlns:p14="http://schemas.microsoft.com/office/powerpoint/2010/main" val="4197699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遅延の違い</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431954" y="2978995"/>
                <a:ext cx="8280092" cy="539699"/>
              </a:xfrm>
            </p:spPr>
            <p:txBody>
              <a:bodyPr/>
              <a:lstStyle/>
              <a:p>
                <a:r>
                  <a:rPr kumimoji="1" lang="ja-JP" altLang="en-US" dirty="0"/>
                  <a:t>左側の </a:t>
                </a:r>
                <a:r>
                  <a:rPr kumimoji="1" lang="en-US" altLang="ja-JP" dirty="0"/>
                  <a:t>D-FF </a:t>
                </a:r>
                <a:r>
                  <a:rPr kumimoji="1" lang="ja-JP" altLang="en-US" dirty="0"/>
                  <a:t>から何個もゲートを経て右の </a:t>
                </a:r>
                <a:r>
                  <a:rPr kumimoji="1" lang="en-US" altLang="ja-JP" dirty="0"/>
                  <a:t>D-FF </a:t>
                </a:r>
                <a:r>
                  <a:rPr kumimoji="1" lang="ja-JP" altLang="en-US" dirty="0"/>
                  <a:t>に接続（遅い）</a:t>
                </a:r>
                <a:endParaRPr kumimoji="1" lang="en-US" altLang="ja-JP" dirty="0"/>
              </a:p>
              <a:p>
                <a:pPr lvl="1"/>
                <a14:m>
                  <m:oMath xmlns:m="http://schemas.openxmlformats.org/officeDocument/2006/math">
                    <m:r>
                      <a:rPr lang="en-US" altLang="ja-JP" i="1" dirty="0">
                        <a:latin typeface="Cambria Math" panose="02040503050406030204" pitchFamily="18" charset="0"/>
                      </a:rPr>
                      <m:t>𝑞</m:t>
                    </m:r>
                    <m:r>
                      <a:rPr lang="en-US" altLang="ja-JP" i="1" dirty="0">
                        <a:latin typeface="Cambria Math" panose="02040503050406030204" pitchFamily="18" charset="0"/>
                      </a:rPr>
                      <m:t> </m:t>
                    </m:r>
                  </m:oMath>
                </a14:m>
                <a:r>
                  <a:rPr lang="ja-JP" altLang="en-US" dirty="0"/>
                  <a:t>が切り替わると，</a:t>
                </a:r>
                <a:endParaRPr lang="en-US" altLang="ja-JP" dirty="0"/>
              </a:p>
              <a:p>
                <a:pPr lvl="1"/>
                <a:r>
                  <a:rPr lang="ja-JP" altLang="en-US" dirty="0"/>
                  <a:t>各ゲートのスイッチ（充放電）が順々に行われて，</a:t>
                </a:r>
                <a:endParaRPr lang="en-US" altLang="ja-JP" dirty="0"/>
              </a:p>
              <a:p>
                <a:pPr lvl="1"/>
                <a:r>
                  <a:rPr kumimoji="1" lang="ja-JP" altLang="en-US" dirty="0"/>
                  <a:t>右側の </a:t>
                </a:r>
                <a14:m>
                  <m:oMath xmlns:m="http://schemas.openxmlformats.org/officeDocument/2006/math">
                    <m:r>
                      <a:rPr kumimoji="1" lang="en-US" altLang="ja-JP" i="1" dirty="0" smtClean="0">
                        <a:latin typeface="Cambria Math" panose="02040503050406030204" pitchFamily="18" charset="0"/>
                      </a:rPr>
                      <m:t>𝑑</m:t>
                    </m:r>
                  </m:oMath>
                </a14:m>
                <a:r>
                  <a:rPr kumimoji="1" lang="en-US" altLang="ja-JP" dirty="0"/>
                  <a:t> </a:t>
                </a:r>
                <a:r>
                  <a:rPr kumimoji="1" lang="ja-JP" altLang="en-US" dirty="0"/>
                  <a:t>に伝わる</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431954" y="2978995"/>
                <a:ext cx="8280092" cy="539699"/>
              </a:xfrm>
              <a:blipFill rotWithShape="0">
                <a:blip r:embed="rId2"/>
                <a:stretch>
                  <a:fillRect l="-663" t="-114773" b="-135227"/>
                </a:stretch>
              </a:blipFill>
            </p:spPr>
            <p:txBody>
              <a:bodyPr/>
              <a:lstStyle/>
              <a:p>
                <a:r>
                  <a:rPr lang="ja-JP" altLang="en-US">
                    <a:noFill/>
                  </a:rPr>
                  <a:t> </a:t>
                </a:r>
              </a:p>
            </p:txBody>
          </p:sp>
        </mc:Fallback>
      </mc:AlternateContent>
      <p:grpSp>
        <p:nvGrpSpPr>
          <p:cNvPr id="4" name="グループ化 3"/>
          <p:cNvGrpSpPr/>
          <p:nvPr/>
        </p:nvGrpSpPr>
        <p:grpSpPr>
          <a:xfrm>
            <a:off x="1601967" y="1268976"/>
            <a:ext cx="990011" cy="720008"/>
            <a:chOff x="6369707" y="1718772"/>
            <a:chExt cx="1441450" cy="1085855"/>
          </a:xfrm>
        </p:grpSpPr>
        <p:sp>
          <p:nvSpPr>
            <p:cNvPr id="5"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6"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7"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8"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9"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10"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11"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sp>
        <p:nvSpPr>
          <p:cNvPr id="21" name="Line 9"/>
          <p:cNvSpPr>
            <a:spLocks noChangeShapeType="1"/>
          </p:cNvSpPr>
          <p:nvPr/>
        </p:nvSpPr>
        <p:spPr bwMode="auto">
          <a:xfrm>
            <a:off x="2501977" y="1808982"/>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22" name="Line 9"/>
          <p:cNvSpPr>
            <a:spLocks noChangeShapeType="1"/>
          </p:cNvSpPr>
          <p:nvPr/>
        </p:nvSpPr>
        <p:spPr bwMode="auto">
          <a:xfrm>
            <a:off x="2591978" y="468901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pic>
        <p:nvPicPr>
          <p:cNvPr id="23" name="Picture 30" descr="NOT"/>
          <p:cNvPicPr>
            <a:picLocks noChangeAspect="1" noChangeArrowheads="1"/>
          </p:cNvPicPr>
          <p:nvPr/>
        </p:nvPicPr>
        <p:blipFill>
          <a:blip r:embed="rId3" cstate="print"/>
          <a:srcRect/>
          <a:stretch>
            <a:fillRect/>
          </a:stretch>
        </p:blipFill>
        <p:spPr bwMode="auto">
          <a:xfrm rot="10800000" flipH="1">
            <a:off x="2861981" y="4329010"/>
            <a:ext cx="717550" cy="720725"/>
          </a:xfrm>
          <a:prstGeom prst="rect">
            <a:avLst/>
          </a:prstGeom>
          <a:noFill/>
        </p:spPr>
      </p:pic>
      <p:grpSp>
        <p:nvGrpSpPr>
          <p:cNvPr id="32" name="グループ化 31"/>
          <p:cNvGrpSpPr/>
          <p:nvPr/>
        </p:nvGrpSpPr>
        <p:grpSpPr>
          <a:xfrm>
            <a:off x="1601967" y="4509012"/>
            <a:ext cx="990011" cy="720008"/>
            <a:chOff x="6369707" y="1718772"/>
            <a:chExt cx="1441450" cy="1085855"/>
          </a:xfrm>
        </p:grpSpPr>
        <p:sp>
          <p:nvSpPr>
            <p:cNvPr id="33"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34"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35"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36"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37"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38"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39"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grpSp>
        <p:nvGrpSpPr>
          <p:cNvPr id="40" name="グループ化 39"/>
          <p:cNvGrpSpPr/>
          <p:nvPr/>
        </p:nvGrpSpPr>
        <p:grpSpPr>
          <a:xfrm>
            <a:off x="6012016" y="1448978"/>
            <a:ext cx="990011" cy="720008"/>
            <a:chOff x="6369707" y="1718772"/>
            <a:chExt cx="1441450" cy="1085855"/>
          </a:xfrm>
        </p:grpSpPr>
        <p:sp>
          <p:nvSpPr>
            <p:cNvPr id="41"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42"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43"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44"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45"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46"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47"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grpSp>
        <p:nvGrpSpPr>
          <p:cNvPr id="56" name="グループ化 55"/>
          <p:cNvGrpSpPr/>
          <p:nvPr/>
        </p:nvGrpSpPr>
        <p:grpSpPr>
          <a:xfrm>
            <a:off x="6102017" y="4509012"/>
            <a:ext cx="990011" cy="720008"/>
            <a:chOff x="6369707" y="1718772"/>
            <a:chExt cx="1441450" cy="1085855"/>
          </a:xfrm>
        </p:grpSpPr>
        <p:sp>
          <p:nvSpPr>
            <p:cNvPr id="57" name="Line 9"/>
            <p:cNvSpPr>
              <a:spLocks noChangeShapeType="1"/>
            </p:cNvSpPr>
            <p:nvPr/>
          </p:nvSpPr>
          <p:spPr bwMode="auto">
            <a:xfrm>
              <a:off x="6369707" y="1996594"/>
              <a:ext cx="1441450"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58" name="Rectangle 6"/>
            <p:cNvSpPr>
              <a:spLocks noChangeArrowheads="1"/>
            </p:cNvSpPr>
            <p:nvPr/>
          </p:nvSpPr>
          <p:spPr bwMode="auto">
            <a:xfrm>
              <a:off x="6732288" y="1718772"/>
              <a:ext cx="716919" cy="1085855"/>
            </a:xfrm>
            <a:prstGeom prst="rect">
              <a:avLst/>
            </a:prstGeom>
            <a:solidFill>
              <a:srgbClr val="FFFFFF"/>
            </a:solidFill>
            <a:ln w="25400" algn="ctr">
              <a:solidFill>
                <a:schemeClr val="tx1"/>
              </a:solidFill>
              <a:miter lim="800000"/>
              <a:headEnd/>
              <a:tailEnd type="none" w="med" len="lg"/>
            </a:ln>
            <a:effectLst/>
          </p:spPr>
          <p:txBody>
            <a:bodyPr wrap="none" lIns="90000" tIns="46800" rIns="90000" bIns="46800" anchor="ctr"/>
            <a:lstStyle/>
            <a:p>
              <a:endParaRPr lang="ja-JP" altLang="en-US" sz="1400"/>
            </a:p>
          </p:txBody>
        </p:sp>
        <p:sp>
          <p:nvSpPr>
            <p:cNvPr id="59" name="Rectangle 7"/>
            <p:cNvSpPr>
              <a:spLocks noChangeArrowheads="1"/>
            </p:cNvSpPr>
            <p:nvPr/>
          </p:nvSpPr>
          <p:spPr bwMode="auto">
            <a:xfrm>
              <a:off x="7088845" y="1817206"/>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q</a:t>
              </a:r>
              <a:endParaRPr lang="en-US" altLang="ja-JP" sz="1400" dirty="0"/>
            </a:p>
          </p:txBody>
        </p:sp>
        <p:sp>
          <p:nvSpPr>
            <p:cNvPr id="60" name="Rectangle 8"/>
            <p:cNvSpPr>
              <a:spLocks noChangeArrowheads="1"/>
            </p:cNvSpPr>
            <p:nvPr/>
          </p:nvSpPr>
          <p:spPr bwMode="auto">
            <a:xfrm>
              <a:off x="6730070" y="1817206"/>
              <a:ext cx="360362" cy="360363"/>
            </a:xfrm>
            <a:prstGeom prst="rect">
              <a:avLst/>
            </a:prstGeom>
            <a:noFill/>
            <a:ln w="12700" algn="ctr">
              <a:noFill/>
              <a:miter lim="800000"/>
              <a:headEnd/>
              <a:tailEnd/>
            </a:ln>
            <a:effectLst/>
          </p:spPr>
          <p:txBody>
            <a:bodyPr wrap="none" lIns="90000" tIns="46800" rIns="90000" bIns="46800" anchor="ctr"/>
            <a:lstStyle/>
            <a:p>
              <a:pPr algn="l"/>
              <a:r>
                <a:rPr lang="en-US" altLang="ja-JP" sz="1400" i="1" dirty="0"/>
                <a:t>d</a:t>
              </a:r>
              <a:endParaRPr lang="en-US" altLang="ja-JP" sz="1400" dirty="0"/>
            </a:p>
          </p:txBody>
        </p:sp>
        <p:sp>
          <p:nvSpPr>
            <p:cNvPr id="61" name="Freeform 10"/>
            <p:cNvSpPr>
              <a:spLocks/>
            </p:cNvSpPr>
            <p:nvPr/>
          </p:nvSpPr>
          <p:spPr bwMode="auto">
            <a:xfrm rot="5400000">
              <a:off x="6732287" y="2438870"/>
              <a:ext cx="180024" cy="180024"/>
            </a:xfrm>
            <a:custGeom>
              <a:avLst/>
              <a:gdLst/>
              <a:ahLst/>
              <a:cxnLst>
                <a:cxn ang="0">
                  <a:pos x="0" y="114"/>
                </a:cxn>
                <a:cxn ang="0">
                  <a:pos x="56" y="0"/>
                </a:cxn>
                <a:cxn ang="0">
                  <a:pos x="113" y="114"/>
                </a:cxn>
              </a:cxnLst>
              <a:rect l="0" t="0" r="r" b="b"/>
              <a:pathLst>
                <a:path w="113" h="114">
                  <a:moveTo>
                    <a:pt x="0" y="114"/>
                  </a:moveTo>
                  <a:lnTo>
                    <a:pt x="56" y="0"/>
                  </a:lnTo>
                  <a:lnTo>
                    <a:pt x="113" y="114"/>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sz="1400"/>
            </a:p>
          </p:txBody>
        </p:sp>
        <p:sp>
          <p:nvSpPr>
            <p:cNvPr id="62" name="Line 12"/>
            <p:cNvSpPr>
              <a:spLocks noChangeShapeType="1"/>
            </p:cNvSpPr>
            <p:nvPr/>
          </p:nvSpPr>
          <p:spPr bwMode="auto">
            <a:xfrm flipV="1">
              <a:off x="6369707" y="2536344"/>
              <a:ext cx="360363" cy="1587"/>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400"/>
            </a:p>
          </p:txBody>
        </p:sp>
        <p:sp>
          <p:nvSpPr>
            <p:cNvPr id="63" name="Rectangle 11"/>
            <p:cNvSpPr>
              <a:spLocks noChangeArrowheads="1"/>
            </p:cNvSpPr>
            <p:nvPr/>
          </p:nvSpPr>
          <p:spPr bwMode="auto">
            <a:xfrm>
              <a:off x="6642023" y="2348988"/>
              <a:ext cx="720097" cy="360049"/>
            </a:xfrm>
            <a:prstGeom prst="rect">
              <a:avLst/>
            </a:prstGeom>
            <a:noFill/>
            <a:ln w="12700" algn="ctr">
              <a:noFill/>
              <a:miter lim="800000"/>
              <a:headEnd/>
              <a:tailEnd/>
            </a:ln>
            <a:effectLst/>
          </p:spPr>
          <p:txBody>
            <a:bodyPr wrap="none" lIns="90000" tIns="46800" rIns="90000" bIns="46800" anchor="ctr"/>
            <a:lstStyle/>
            <a:p>
              <a:pPr algn="r"/>
              <a:r>
                <a:rPr lang="en-US" altLang="ja-JP" sz="1400" i="1" dirty="0"/>
                <a:t>clk</a:t>
              </a:r>
              <a:endParaRPr lang="en-US" altLang="ja-JP" sz="1400" dirty="0"/>
            </a:p>
          </p:txBody>
        </p:sp>
      </p:grpSp>
      <p:sp>
        <p:nvSpPr>
          <p:cNvPr id="65" name="Line 9"/>
          <p:cNvSpPr>
            <a:spLocks noChangeShapeType="1"/>
          </p:cNvSpPr>
          <p:nvPr/>
        </p:nvSpPr>
        <p:spPr bwMode="auto">
          <a:xfrm>
            <a:off x="3491988" y="4689014"/>
            <a:ext cx="2610029"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66" name="Line 9"/>
          <p:cNvSpPr>
            <a:spLocks noChangeShapeType="1"/>
          </p:cNvSpPr>
          <p:nvPr/>
        </p:nvSpPr>
        <p:spPr bwMode="auto">
          <a:xfrm>
            <a:off x="2591978" y="1448978"/>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67" name="Line 9"/>
          <p:cNvSpPr>
            <a:spLocks noChangeShapeType="1"/>
          </p:cNvSpPr>
          <p:nvPr/>
        </p:nvSpPr>
        <p:spPr bwMode="auto">
          <a:xfrm>
            <a:off x="3491988" y="162898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pic>
        <p:nvPicPr>
          <p:cNvPr id="12" name="Picture 83" descr="NAND"/>
          <p:cNvPicPr>
            <a:picLocks noChangeAspect="1" noChangeArrowheads="1"/>
          </p:cNvPicPr>
          <p:nvPr/>
        </p:nvPicPr>
        <p:blipFill>
          <a:blip r:embed="rId4" cstate="print"/>
          <a:srcRect/>
          <a:stretch>
            <a:fillRect/>
          </a:stretch>
        </p:blipFill>
        <p:spPr bwMode="auto">
          <a:xfrm>
            <a:off x="2771980" y="1268976"/>
            <a:ext cx="1079500" cy="720725"/>
          </a:xfrm>
          <a:prstGeom prst="rect">
            <a:avLst/>
          </a:prstGeom>
          <a:noFill/>
        </p:spPr>
      </p:pic>
      <p:sp>
        <p:nvSpPr>
          <p:cNvPr id="68" name="Line 9"/>
          <p:cNvSpPr>
            <a:spLocks noChangeShapeType="1"/>
          </p:cNvSpPr>
          <p:nvPr/>
        </p:nvSpPr>
        <p:spPr bwMode="auto">
          <a:xfrm>
            <a:off x="3491988" y="198898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70" name="Line 9"/>
          <p:cNvSpPr>
            <a:spLocks noChangeShapeType="1"/>
          </p:cNvSpPr>
          <p:nvPr/>
        </p:nvSpPr>
        <p:spPr bwMode="auto">
          <a:xfrm>
            <a:off x="4572000" y="1808982"/>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pic>
        <p:nvPicPr>
          <p:cNvPr id="71" name="Picture 7" descr="OR"/>
          <p:cNvPicPr>
            <a:picLocks noChangeAspect="1" noChangeArrowheads="1"/>
          </p:cNvPicPr>
          <p:nvPr/>
        </p:nvPicPr>
        <p:blipFill>
          <a:blip r:embed="rId5" cstate="print"/>
          <a:srcRect/>
          <a:stretch>
            <a:fillRect/>
          </a:stretch>
        </p:blipFill>
        <p:spPr bwMode="auto">
          <a:xfrm>
            <a:off x="3761991" y="1448978"/>
            <a:ext cx="1079500" cy="717550"/>
          </a:xfrm>
          <a:prstGeom prst="rect">
            <a:avLst/>
          </a:prstGeom>
          <a:noFill/>
        </p:spPr>
      </p:pic>
      <p:sp>
        <p:nvSpPr>
          <p:cNvPr id="73" name="Line 9"/>
          <p:cNvSpPr>
            <a:spLocks noChangeShapeType="1"/>
          </p:cNvSpPr>
          <p:nvPr/>
        </p:nvSpPr>
        <p:spPr bwMode="auto">
          <a:xfrm>
            <a:off x="5652012" y="162898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pic>
        <p:nvPicPr>
          <p:cNvPr id="72" name="Picture 6" descr="AND"/>
          <p:cNvPicPr>
            <a:picLocks noChangeAspect="1" noChangeArrowheads="1"/>
          </p:cNvPicPr>
          <p:nvPr/>
        </p:nvPicPr>
        <p:blipFill>
          <a:blip r:embed="rId6" cstate="print"/>
          <a:srcRect/>
          <a:stretch>
            <a:fillRect/>
          </a:stretch>
        </p:blipFill>
        <p:spPr bwMode="auto">
          <a:xfrm>
            <a:off x="4932004" y="1268976"/>
            <a:ext cx="1079500" cy="720725"/>
          </a:xfrm>
          <a:prstGeom prst="rect">
            <a:avLst/>
          </a:prstGeom>
          <a:noFill/>
        </p:spPr>
      </p:pic>
      <p:sp>
        <p:nvSpPr>
          <p:cNvPr id="74" name="Line 9"/>
          <p:cNvSpPr>
            <a:spLocks noChangeShapeType="1"/>
          </p:cNvSpPr>
          <p:nvPr/>
        </p:nvSpPr>
        <p:spPr bwMode="auto">
          <a:xfrm>
            <a:off x="4572000" y="1448978"/>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75" name="テキスト プレースホルダー 2"/>
              <p:cNvSpPr txBox="1">
                <a:spLocks/>
              </p:cNvSpPr>
              <p:nvPr/>
            </p:nvSpPr>
            <p:spPr bwMode="auto">
              <a:xfrm>
                <a:off x="431954" y="5769026"/>
                <a:ext cx="8280092" cy="5396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左側の </a:t>
                </a:r>
                <a:r>
                  <a:rPr lang="en-US" altLang="ja-JP" kern="0" dirty="0"/>
                  <a:t>D-FF </a:t>
                </a:r>
                <a:r>
                  <a:rPr lang="ja-JP" altLang="en-US" kern="0" dirty="0"/>
                  <a:t>から１つのゲートだけを経て右の </a:t>
                </a:r>
                <a:r>
                  <a:rPr lang="en-US" altLang="ja-JP" kern="0" dirty="0"/>
                  <a:t>D-FF </a:t>
                </a:r>
                <a:r>
                  <a:rPr lang="ja-JP" altLang="en-US" kern="0" dirty="0"/>
                  <a:t>に接続</a:t>
                </a:r>
                <a:r>
                  <a:rPr lang="ja-JP" altLang="en-US" dirty="0"/>
                  <a:t>（速い）</a:t>
                </a:r>
                <a:endParaRPr lang="en-US" altLang="ja-JP" kern="0" dirty="0"/>
              </a:p>
              <a:p>
                <a:pPr lvl="1"/>
                <a14:m>
                  <m:oMath xmlns:m="http://schemas.openxmlformats.org/officeDocument/2006/math">
                    <m:r>
                      <a:rPr lang="en-US" altLang="ja-JP" i="1" kern="0" dirty="0">
                        <a:latin typeface="Cambria Math" panose="02040503050406030204" pitchFamily="18" charset="0"/>
                      </a:rPr>
                      <m:t>𝑞</m:t>
                    </m:r>
                    <m:r>
                      <a:rPr lang="en-US" altLang="ja-JP" i="1" kern="0" dirty="0">
                        <a:latin typeface="Cambria Math" panose="02040503050406030204" pitchFamily="18" charset="0"/>
                      </a:rPr>
                      <m:t> </m:t>
                    </m:r>
                  </m:oMath>
                </a14:m>
                <a:r>
                  <a:rPr lang="ja-JP" altLang="en-US" kern="0" dirty="0"/>
                  <a:t>が切り替わると，１回だけスイッチ（充放電）が行われて，</a:t>
                </a:r>
                <a:endParaRPr lang="en-US" altLang="ja-JP" kern="0" dirty="0"/>
              </a:p>
              <a:p>
                <a:pPr lvl="1"/>
                <a:r>
                  <a:rPr lang="ja-JP" altLang="en-US" kern="0" dirty="0"/>
                  <a:t>右側の </a:t>
                </a:r>
                <a14:m>
                  <m:oMath xmlns:m="http://schemas.openxmlformats.org/officeDocument/2006/math">
                    <m:r>
                      <a:rPr lang="en-US" altLang="ja-JP" i="1" kern="0" dirty="0" smtClean="0">
                        <a:latin typeface="Cambria Math" panose="02040503050406030204" pitchFamily="18" charset="0"/>
                      </a:rPr>
                      <m:t>𝑑</m:t>
                    </m:r>
                  </m:oMath>
                </a14:m>
                <a:r>
                  <a:rPr lang="en-US" altLang="ja-JP" kern="0" dirty="0"/>
                  <a:t> </a:t>
                </a:r>
                <a:r>
                  <a:rPr lang="ja-JP" altLang="en-US" kern="0" dirty="0"/>
                  <a:t>に伝わる</a:t>
                </a:r>
              </a:p>
            </p:txBody>
          </p:sp>
        </mc:Choice>
        <mc:Fallback xmlns="">
          <p:sp>
            <p:nvSpPr>
              <p:cNvPr id="75" name="テキスト プレースホルダー 2"/>
              <p:cNvSpPr txBox="1">
                <a:spLocks noRot="1" noChangeAspect="1" noMove="1" noResize="1" noEditPoints="1" noAdjustHandles="1" noChangeArrowheads="1" noChangeShapeType="1" noTextEdit="1"/>
              </p:cNvSpPr>
              <p:nvPr/>
            </p:nvSpPr>
            <p:spPr bwMode="auto">
              <a:xfrm>
                <a:off x="431954" y="5769026"/>
                <a:ext cx="8280092" cy="539699"/>
              </a:xfrm>
              <a:prstGeom prst="rect">
                <a:avLst/>
              </a:prstGeom>
              <a:blipFill rotWithShape="0">
                <a:blip r:embed="rId7"/>
                <a:stretch>
                  <a:fillRect l="-663" t="-74157" r="-295" b="-96629"/>
                </a:stretch>
              </a:blipFill>
              <a:ln w="9525">
                <a:noFill/>
                <a:miter lim="800000"/>
                <a:headEnd/>
                <a:tailEnd/>
              </a:ln>
              <a:effectLst/>
            </p:spPr>
            <p:txBody>
              <a:bodyPr/>
              <a:lstStyle/>
              <a:p>
                <a:r>
                  <a:rPr lang="ja-JP" altLang="en-US">
                    <a:noFill/>
                  </a:rPr>
                  <a:t> </a:t>
                </a:r>
              </a:p>
            </p:txBody>
          </p:sp>
        </mc:Fallback>
      </mc:AlternateContent>
    </p:spTree>
    <p:extLst>
      <p:ext uri="{BB962C8B-B14F-4D97-AF65-F5344CB8AC3E}">
        <p14:creationId xmlns:p14="http://schemas.microsoft.com/office/powerpoint/2010/main" val="2390297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余談：</a:t>
            </a:r>
            <a:r>
              <a:rPr kumimoji="1" lang="en-US" altLang="ja-JP" dirty="0"/>
              <a:t>DVFS (Dynamic Voltage Frequency Scaling)</a:t>
            </a:r>
            <a:endParaRPr kumimoji="1" lang="ja-JP" altLang="en-US" dirty="0"/>
          </a:p>
        </p:txBody>
      </p:sp>
      <p:sp>
        <p:nvSpPr>
          <p:cNvPr id="3" name="テキスト プレースホルダー 2"/>
          <p:cNvSpPr>
            <a:spLocks noGrp="1"/>
          </p:cNvSpPr>
          <p:nvPr>
            <p:ph type="body" sz="quarter" idx="10"/>
          </p:nvPr>
        </p:nvSpPr>
        <p:spPr>
          <a:xfrm>
            <a:off x="611956" y="5499023"/>
            <a:ext cx="8280092" cy="809702"/>
          </a:xfrm>
        </p:spPr>
        <p:txBody>
          <a:bodyPr/>
          <a:lstStyle/>
          <a:p>
            <a:r>
              <a:rPr kumimoji="1" lang="en-US" altLang="ja-JP" dirty="0"/>
              <a:t>CPU </a:t>
            </a:r>
            <a:r>
              <a:rPr kumimoji="1" lang="ja-JP" altLang="en-US" dirty="0"/>
              <a:t>は通常，負荷に応じて動作周波数を変えている</a:t>
            </a:r>
            <a:endParaRPr kumimoji="1" lang="en-US" altLang="ja-JP" dirty="0"/>
          </a:p>
          <a:p>
            <a:pPr lvl="1"/>
            <a:r>
              <a:rPr kumimoji="1" lang="ja-JP" altLang="en-US" dirty="0"/>
              <a:t>消費電力削減のため</a:t>
            </a:r>
            <a:endParaRPr kumimoji="1" lang="en-US" altLang="ja-JP" dirty="0"/>
          </a:p>
          <a:p>
            <a:pPr lvl="1"/>
            <a:r>
              <a:rPr kumimoji="1" lang="ja-JP" altLang="en-US" dirty="0">
                <a:solidFill>
                  <a:schemeClr val="accent5"/>
                </a:solidFill>
              </a:rPr>
              <a:t>この時，電圧も同時に操作している</a:t>
            </a:r>
          </a:p>
        </p:txBody>
      </p:sp>
      <p:pic>
        <p:nvPicPr>
          <p:cNvPr id="4" name="図 3"/>
          <p:cNvPicPr>
            <a:picLocks noChangeAspect="1"/>
          </p:cNvPicPr>
          <p:nvPr/>
        </p:nvPicPr>
        <p:blipFill>
          <a:blip r:embed="rId2"/>
          <a:stretch>
            <a:fillRect/>
          </a:stretch>
        </p:blipFill>
        <p:spPr>
          <a:xfrm>
            <a:off x="521955" y="1178975"/>
            <a:ext cx="3698802" cy="3870043"/>
          </a:xfrm>
          <a:prstGeom prst="rect">
            <a:avLst/>
          </a:prstGeom>
        </p:spPr>
      </p:pic>
      <p:pic>
        <p:nvPicPr>
          <p:cNvPr id="5" name="図 4"/>
          <p:cNvPicPr>
            <a:picLocks noChangeAspect="1"/>
          </p:cNvPicPr>
          <p:nvPr/>
        </p:nvPicPr>
        <p:blipFill>
          <a:blip r:embed="rId3"/>
          <a:stretch>
            <a:fillRect/>
          </a:stretch>
        </p:blipFill>
        <p:spPr>
          <a:xfrm>
            <a:off x="4752002" y="1178975"/>
            <a:ext cx="3780042" cy="3933287"/>
          </a:xfrm>
          <a:prstGeom prst="rect">
            <a:avLst/>
          </a:prstGeom>
        </p:spPr>
      </p:pic>
      <p:sp>
        <p:nvSpPr>
          <p:cNvPr id="6" name="円/楕円 5"/>
          <p:cNvSpPr/>
          <p:nvPr/>
        </p:nvSpPr>
        <p:spPr bwMode="auto">
          <a:xfrm>
            <a:off x="971960" y="3519001"/>
            <a:ext cx="990011" cy="540006"/>
          </a:xfrm>
          <a:prstGeom prst="ellipse">
            <a:avLst/>
          </a:prstGeom>
          <a:noFill/>
          <a:ln w="31750">
            <a:solidFill>
              <a:schemeClr val="accent6"/>
            </a:solid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7" name="円/楕円 6"/>
          <p:cNvSpPr/>
          <p:nvPr/>
        </p:nvSpPr>
        <p:spPr bwMode="auto">
          <a:xfrm>
            <a:off x="5292008" y="3519001"/>
            <a:ext cx="990011" cy="540006"/>
          </a:xfrm>
          <a:prstGeom prst="ellipse">
            <a:avLst/>
          </a:prstGeom>
          <a:noFill/>
          <a:ln w="31750">
            <a:solidFill>
              <a:schemeClr val="accent6"/>
            </a:solid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32108718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電圧と遅延</a:t>
            </a:r>
          </a:p>
        </p:txBody>
      </p:sp>
      <p:sp>
        <p:nvSpPr>
          <p:cNvPr id="3" name="テキスト プレースホルダー 2"/>
          <p:cNvSpPr>
            <a:spLocks noGrp="1"/>
          </p:cNvSpPr>
          <p:nvPr>
            <p:ph type="body" sz="quarter" idx="10"/>
          </p:nvPr>
        </p:nvSpPr>
        <p:spPr>
          <a:xfrm>
            <a:off x="611956" y="4779015"/>
            <a:ext cx="8280092" cy="1079705"/>
          </a:xfrm>
        </p:spPr>
        <p:txBody>
          <a:bodyPr/>
          <a:lstStyle/>
          <a:p>
            <a:r>
              <a:rPr lang="en-US" altLang="ja-JP" dirty="0"/>
              <a:t>Gate </a:t>
            </a:r>
            <a:r>
              <a:rPr lang="ja-JP" altLang="en-US" dirty="0"/>
              <a:t>にかける電圧を上げると，より高速に動作する</a:t>
            </a:r>
            <a:endParaRPr lang="en-US" altLang="ja-JP" dirty="0"/>
          </a:p>
          <a:p>
            <a:pPr lvl="1"/>
            <a:r>
              <a:rPr kumimoji="1" lang="ja-JP" altLang="en-US" dirty="0"/>
              <a:t>よりたくさん電子が上に集まる</a:t>
            </a:r>
            <a:endParaRPr kumimoji="1" lang="en-US" altLang="ja-JP" dirty="0"/>
          </a:p>
          <a:p>
            <a:pPr lvl="1"/>
            <a:r>
              <a:rPr kumimoji="1" lang="ja-JP" altLang="en-US" dirty="0"/>
              <a:t>チャネルが厚くなり，電流が流れやすくなる</a:t>
            </a:r>
            <a:endParaRPr kumimoji="1" lang="en-US" altLang="ja-JP" dirty="0"/>
          </a:p>
          <a:p>
            <a:pPr lvl="1"/>
            <a:r>
              <a:rPr kumimoji="1" lang="ja-JP" altLang="en-US" dirty="0"/>
              <a:t>次段のコンデンサの充放電が速くなる</a:t>
            </a:r>
          </a:p>
        </p:txBody>
      </p:sp>
      <p:sp>
        <p:nvSpPr>
          <p:cNvPr id="4" name="Freeform 9"/>
          <p:cNvSpPr>
            <a:spLocks/>
          </p:cNvSpPr>
          <p:nvPr/>
        </p:nvSpPr>
        <p:spPr bwMode="auto">
          <a:xfrm>
            <a:off x="4212184" y="1268874"/>
            <a:ext cx="720750" cy="719137"/>
          </a:xfrm>
          <a:custGeom>
            <a:avLst/>
            <a:gdLst/>
            <a:ahLst/>
            <a:cxnLst>
              <a:cxn ang="0">
                <a:pos x="0" y="453"/>
              </a:cxn>
              <a:cxn ang="0">
                <a:pos x="511" y="453"/>
              </a:cxn>
              <a:cxn ang="0">
                <a:pos x="454" y="0"/>
              </a:cxn>
              <a:cxn ang="0">
                <a:pos x="57" y="0"/>
              </a:cxn>
              <a:cxn ang="0">
                <a:pos x="0" y="453"/>
              </a:cxn>
            </a:cxnLst>
            <a:rect l="0" t="0" r="r" b="b"/>
            <a:pathLst>
              <a:path w="511" h="453">
                <a:moveTo>
                  <a:pt x="0" y="453"/>
                </a:moveTo>
                <a:lnTo>
                  <a:pt x="511" y="453"/>
                </a:lnTo>
                <a:lnTo>
                  <a:pt x="454" y="0"/>
                </a:lnTo>
                <a:lnTo>
                  <a:pt x="57" y="0"/>
                </a:lnTo>
                <a:lnTo>
                  <a:pt x="0" y="453"/>
                </a:lnTo>
                <a:close/>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5" name="正方形/長方形 4"/>
          <p:cNvSpPr/>
          <p:nvPr/>
        </p:nvSpPr>
        <p:spPr bwMode="auto">
          <a:xfrm>
            <a:off x="3131984" y="1988984"/>
            <a:ext cx="2880384" cy="27003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36000" tIns="0" rIns="3600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dirty="0">
              <a:ln>
                <a:noFill/>
              </a:ln>
              <a:solidFill>
                <a:schemeClr val="tx1"/>
              </a:solidFill>
              <a:effectLst/>
            </a:endParaRPr>
          </a:p>
        </p:txBody>
      </p:sp>
      <p:sp>
        <p:nvSpPr>
          <p:cNvPr id="6" name="Rectangle 8"/>
          <p:cNvSpPr>
            <a:spLocks noChangeArrowheads="1"/>
          </p:cNvSpPr>
          <p:nvPr/>
        </p:nvSpPr>
        <p:spPr bwMode="auto">
          <a:xfrm>
            <a:off x="3132014" y="2258691"/>
            <a:ext cx="2879725" cy="143986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7" name="Freeform 6"/>
          <p:cNvSpPr>
            <a:spLocks/>
          </p:cNvSpPr>
          <p:nvPr/>
        </p:nvSpPr>
        <p:spPr bwMode="auto">
          <a:xfrm>
            <a:off x="3132014" y="2258691"/>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8" name="Freeform 7"/>
          <p:cNvSpPr>
            <a:spLocks/>
          </p:cNvSpPr>
          <p:nvPr/>
        </p:nvSpPr>
        <p:spPr bwMode="auto">
          <a:xfrm flipH="1">
            <a:off x="5292602" y="2258691"/>
            <a:ext cx="720725" cy="719137"/>
          </a:xfrm>
          <a:custGeom>
            <a:avLst/>
            <a:gdLst/>
            <a:ahLst/>
            <a:cxnLst>
              <a:cxn ang="0">
                <a:pos x="0" y="0"/>
              </a:cxn>
              <a:cxn ang="0">
                <a:pos x="454" y="0"/>
              </a:cxn>
              <a:cxn ang="0">
                <a:pos x="227" y="453"/>
              </a:cxn>
              <a:cxn ang="0">
                <a:pos x="0" y="453"/>
              </a:cxn>
            </a:cxnLst>
            <a:rect l="0" t="0" r="r" b="b"/>
            <a:pathLst>
              <a:path w="454" h="453">
                <a:moveTo>
                  <a:pt x="0" y="0"/>
                </a:moveTo>
                <a:lnTo>
                  <a:pt x="454" y="0"/>
                </a:lnTo>
                <a:lnTo>
                  <a:pt x="227" y="453"/>
                </a:lnTo>
                <a:lnTo>
                  <a:pt x="0" y="453"/>
                </a:lnTo>
              </a:path>
            </a:pathLst>
          </a:cu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endParaRPr lang="ja-JP" altLang="en-US">
              <a:latin typeface="+mn-lt"/>
            </a:endParaRPr>
          </a:p>
        </p:txBody>
      </p:sp>
      <p:sp>
        <p:nvSpPr>
          <p:cNvPr id="9" name="Line 10"/>
          <p:cNvSpPr>
            <a:spLocks noChangeShapeType="1"/>
          </p:cNvSpPr>
          <p:nvPr/>
        </p:nvSpPr>
        <p:spPr bwMode="auto">
          <a:xfrm>
            <a:off x="3131984" y="1988984"/>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10" name="Line 11"/>
          <p:cNvSpPr>
            <a:spLocks noChangeShapeType="1"/>
          </p:cNvSpPr>
          <p:nvPr/>
        </p:nvSpPr>
        <p:spPr bwMode="auto">
          <a:xfrm>
            <a:off x="3132014" y="3698553"/>
            <a:ext cx="2879725" cy="0"/>
          </a:xfrm>
          <a:prstGeom prst="line">
            <a:avLst/>
          </a:prstGeom>
          <a:noFill/>
          <a:ln w="19050">
            <a:solidFill>
              <a:schemeClr val="tx1"/>
            </a:solidFill>
            <a:round/>
            <a:headEnd/>
            <a:tailEnd/>
          </a:ln>
          <a:effectLst/>
        </p:spPr>
        <p:txBody>
          <a:bodyPr/>
          <a:lstStyle/>
          <a:p>
            <a:endParaRPr lang="ja-JP" altLang="en-US">
              <a:latin typeface="+mn-lt"/>
            </a:endParaRPr>
          </a:p>
        </p:txBody>
      </p:sp>
      <p:sp>
        <p:nvSpPr>
          <p:cNvPr id="11" name="Rectangle 12"/>
          <p:cNvSpPr>
            <a:spLocks noChangeArrowheads="1"/>
          </p:cNvSpPr>
          <p:nvPr/>
        </p:nvSpPr>
        <p:spPr bwMode="auto">
          <a:xfrm>
            <a:off x="3132014" y="2439666"/>
            <a:ext cx="360363" cy="358775"/>
          </a:xfrm>
          <a:prstGeom prst="rect">
            <a:avLst/>
          </a:prstGeom>
          <a:noFill/>
          <a:ln w="9525">
            <a:noFill/>
            <a:miter lim="800000"/>
            <a:headEnd/>
            <a:tailEnd/>
          </a:ln>
          <a:effectLst/>
        </p:spPr>
        <p:txBody>
          <a:bodyPr wrap="none" anchor="ctr"/>
          <a:lstStyle/>
          <a:p>
            <a:pPr algn="ctr"/>
            <a:r>
              <a:rPr lang="en-US" altLang="ja-JP" baseline="0">
                <a:latin typeface="+mn-lt"/>
              </a:rPr>
              <a:t>S</a:t>
            </a:r>
          </a:p>
        </p:txBody>
      </p:sp>
      <p:sp>
        <p:nvSpPr>
          <p:cNvPr id="12" name="Rectangle 15"/>
          <p:cNvSpPr>
            <a:spLocks noChangeArrowheads="1"/>
          </p:cNvSpPr>
          <p:nvPr/>
        </p:nvSpPr>
        <p:spPr bwMode="auto">
          <a:xfrm>
            <a:off x="5652964" y="2439666"/>
            <a:ext cx="360363" cy="358775"/>
          </a:xfrm>
          <a:prstGeom prst="rect">
            <a:avLst/>
          </a:prstGeom>
          <a:noFill/>
          <a:ln w="9525">
            <a:noFill/>
            <a:miter lim="800000"/>
            <a:headEnd/>
            <a:tailEnd/>
          </a:ln>
          <a:effectLst/>
        </p:spPr>
        <p:txBody>
          <a:bodyPr wrap="none" anchor="ctr"/>
          <a:lstStyle/>
          <a:p>
            <a:pPr algn="ctr"/>
            <a:r>
              <a:rPr lang="en-US" altLang="ja-JP" baseline="0">
                <a:latin typeface="+mn-lt"/>
              </a:rPr>
              <a:t>D</a:t>
            </a:r>
          </a:p>
        </p:txBody>
      </p:sp>
      <p:sp>
        <p:nvSpPr>
          <p:cNvPr id="13" name="Rectangle 16"/>
          <p:cNvSpPr>
            <a:spLocks noChangeArrowheads="1"/>
          </p:cNvSpPr>
          <p:nvPr/>
        </p:nvSpPr>
        <p:spPr bwMode="auto">
          <a:xfrm>
            <a:off x="4393158" y="1448261"/>
            <a:ext cx="360363" cy="358775"/>
          </a:xfrm>
          <a:prstGeom prst="rect">
            <a:avLst/>
          </a:prstGeom>
          <a:noFill/>
          <a:ln w="9525">
            <a:noFill/>
            <a:miter lim="800000"/>
            <a:headEnd/>
            <a:tailEnd/>
          </a:ln>
          <a:effectLst/>
        </p:spPr>
        <p:txBody>
          <a:bodyPr wrap="none" anchor="ctr"/>
          <a:lstStyle/>
          <a:p>
            <a:pPr algn="ctr"/>
            <a:r>
              <a:rPr lang="en-US" altLang="ja-JP" baseline="0">
                <a:latin typeface="+mn-lt"/>
              </a:rPr>
              <a:t>G</a:t>
            </a:r>
          </a:p>
        </p:txBody>
      </p:sp>
      <p:cxnSp>
        <p:nvCxnSpPr>
          <p:cNvPr id="14" name="直線矢印コネクタ 13"/>
          <p:cNvCxnSpPr/>
          <p:nvPr/>
        </p:nvCxnSpPr>
        <p:spPr bwMode="auto">
          <a:xfrm>
            <a:off x="4212128" y="2619068"/>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15" name="直線矢印コネクタ 14"/>
          <p:cNvCxnSpPr/>
          <p:nvPr/>
        </p:nvCxnSpPr>
        <p:spPr bwMode="auto">
          <a:xfrm>
            <a:off x="4572176" y="2619068"/>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16" name="直線矢印コネクタ 15"/>
          <p:cNvCxnSpPr/>
          <p:nvPr/>
        </p:nvCxnSpPr>
        <p:spPr bwMode="auto">
          <a:xfrm>
            <a:off x="4932224" y="2619068"/>
            <a:ext cx="0" cy="72009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grpSp>
        <p:nvGrpSpPr>
          <p:cNvPr id="17" name="グループ化 16"/>
          <p:cNvGrpSpPr/>
          <p:nvPr/>
        </p:nvGrpSpPr>
        <p:grpSpPr>
          <a:xfrm>
            <a:off x="4122614" y="2888928"/>
            <a:ext cx="900113" cy="180975"/>
            <a:chOff x="1962150" y="5499100"/>
            <a:chExt cx="900113" cy="180975"/>
          </a:xfrm>
        </p:grpSpPr>
        <p:grpSp>
          <p:nvGrpSpPr>
            <p:cNvPr id="18" name="Group 19"/>
            <p:cNvGrpSpPr>
              <a:grpSpLocks/>
            </p:cNvGrpSpPr>
            <p:nvPr/>
          </p:nvGrpSpPr>
          <p:grpSpPr bwMode="auto">
            <a:xfrm>
              <a:off x="1962150" y="5499100"/>
              <a:ext cx="180975" cy="180975"/>
              <a:chOff x="2823" y="3464"/>
              <a:chExt cx="114" cy="114"/>
            </a:xfrm>
          </p:grpSpPr>
          <p:sp>
            <p:nvSpPr>
              <p:cNvPr id="25" name="Oval 17"/>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6" name="Line 18"/>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19" name="Group 20"/>
            <p:cNvGrpSpPr>
              <a:grpSpLocks/>
            </p:cNvGrpSpPr>
            <p:nvPr/>
          </p:nvGrpSpPr>
          <p:grpSpPr bwMode="auto">
            <a:xfrm>
              <a:off x="2322513" y="5499100"/>
              <a:ext cx="180975" cy="180975"/>
              <a:chOff x="2823" y="3464"/>
              <a:chExt cx="114" cy="114"/>
            </a:xfrm>
          </p:grpSpPr>
          <p:sp>
            <p:nvSpPr>
              <p:cNvPr id="23" name="Oval 21"/>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4" name="Line 22"/>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nvGrpSpPr>
            <p:cNvPr id="20" name="Group 23"/>
            <p:cNvGrpSpPr>
              <a:grpSpLocks/>
            </p:cNvGrpSpPr>
            <p:nvPr/>
          </p:nvGrpSpPr>
          <p:grpSpPr bwMode="auto">
            <a:xfrm>
              <a:off x="2681288" y="5499100"/>
              <a:ext cx="180975" cy="180975"/>
              <a:chOff x="2823" y="3464"/>
              <a:chExt cx="114" cy="114"/>
            </a:xfrm>
          </p:grpSpPr>
          <p:sp>
            <p:nvSpPr>
              <p:cNvPr id="21" name="Oval 24"/>
              <p:cNvSpPr>
                <a:spLocks noChangeArrowheads="1"/>
              </p:cNvSpPr>
              <p:nvPr/>
            </p:nvSpPr>
            <p:spPr bwMode="auto">
              <a:xfrm>
                <a:off x="2823" y="3464"/>
                <a:ext cx="114" cy="114"/>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ja-JP" altLang="en-US">
                  <a:latin typeface="+mn-lt"/>
                </a:endParaRPr>
              </a:p>
            </p:txBody>
          </p:sp>
          <p:sp>
            <p:nvSpPr>
              <p:cNvPr id="22" name="Line 25"/>
              <p:cNvSpPr>
                <a:spLocks noChangeShapeType="1"/>
              </p:cNvSpPr>
              <p:nvPr/>
            </p:nvSpPr>
            <p:spPr bwMode="auto">
              <a:xfrm>
                <a:off x="2852" y="3521"/>
                <a:ext cx="56" cy="0"/>
              </a:xfrm>
              <a:prstGeom prst="line">
                <a:avLst/>
              </a:prstGeom>
              <a:ln w="19050">
                <a:headEnd/>
                <a:tailEnd/>
              </a:ln>
              <a:effectLst/>
            </p:spPr>
            <p:style>
              <a:lnRef idx="1">
                <a:schemeClr val="accent6"/>
              </a:lnRef>
              <a:fillRef idx="2">
                <a:schemeClr val="accent6"/>
              </a:fillRef>
              <a:effectRef idx="1">
                <a:schemeClr val="accent6"/>
              </a:effectRef>
              <a:fontRef idx="minor">
                <a:schemeClr val="dk1"/>
              </a:fontRef>
            </p:style>
            <p:txBody>
              <a:bodyPr/>
              <a:lstStyle/>
              <a:p>
                <a:endParaRPr lang="ja-JP" altLang="en-US">
                  <a:latin typeface="+mn-lt"/>
                </a:endParaRPr>
              </a:p>
            </p:txBody>
          </p:sp>
        </p:grpSp>
      </p:grpSp>
    </p:spTree>
    <p:extLst>
      <p:ext uri="{BB962C8B-B14F-4D97-AF65-F5344CB8AC3E}">
        <p14:creationId xmlns:p14="http://schemas.microsoft.com/office/powerpoint/2010/main" val="4253063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7.40741E-7 L 0 -0.05255 " pathEditMode="relative" rAng="0" ptsTypes="AA">
                                      <p:cBhvr>
                                        <p:cTn id="6" dur="2000" fill="hold"/>
                                        <p:tgtEl>
                                          <p:spTgt spid="17"/>
                                        </p:tgtEl>
                                        <p:attrNameLst>
                                          <p:attrName>ppt_x</p:attrName>
                                          <p:attrName>ppt_y</p:attrName>
                                        </p:attrNameLst>
                                      </p:cBhvr>
                                      <p:rCtr x="0" y="-2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消費エネルギー</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4419011"/>
                <a:ext cx="8280092" cy="1889714"/>
              </a:xfrm>
            </p:spPr>
            <p:txBody>
              <a:bodyPr/>
              <a:lstStyle/>
              <a:p>
                <a:r>
                  <a:rPr kumimoji="1" lang="ja-JP" altLang="en-US" dirty="0"/>
                  <a:t>消費エネルギーは，主にコンデンサへの充放電で消費される</a:t>
                </a:r>
                <a:endParaRPr kumimoji="1" lang="en-US" altLang="ja-JP" dirty="0"/>
              </a:p>
              <a:p>
                <a:pPr lvl="1"/>
                <a:r>
                  <a:rPr lang="ja-JP" altLang="en-US" dirty="0"/>
                  <a:t>消費エネルギーは</a:t>
                </a:r>
                <a:r>
                  <a:rPr lang="ja-JP" altLang="en-US" i="0" dirty="0">
                    <a:latin typeface="+mj-lt"/>
                  </a:rPr>
                  <a:t>電圧の二乗に比例</a:t>
                </a:r>
                <a14:m>
                  <m:oMath xmlns:m="http://schemas.openxmlformats.org/officeDocument/2006/math">
                    <m:r>
                      <a:rPr lang="ja-JP" altLang="en-US" i="1" dirty="0" smtClean="0">
                        <a:latin typeface="Cambria Math" panose="02040503050406030204" pitchFamily="18" charset="0"/>
                      </a:rPr>
                      <m:t>：</m:t>
                    </m:r>
                    <m:r>
                      <a:rPr lang="en-US" altLang="ja-JP" i="1" dirty="0" smtClean="0">
                        <a:solidFill>
                          <a:schemeClr val="accent5"/>
                        </a:solidFill>
                        <a:latin typeface="Cambria Math" panose="02040503050406030204" pitchFamily="18" charset="0"/>
                      </a:rPr>
                      <m:t>𝐸</m:t>
                    </m:r>
                    <m:r>
                      <a:rPr lang="en-US" altLang="ja-JP" i="1" dirty="0" smtClean="0">
                        <a:solidFill>
                          <a:schemeClr val="accent5"/>
                        </a:solidFill>
                        <a:latin typeface="Cambria Math" panose="02040503050406030204" pitchFamily="18" charset="0"/>
                      </a:rPr>
                      <m:t>= </m:t>
                    </m:r>
                    <m:r>
                      <a:rPr lang="en-US" altLang="ja-JP" i="1" dirty="0" smtClean="0">
                        <a:solidFill>
                          <a:schemeClr val="accent5"/>
                        </a:solidFill>
                        <a:latin typeface="Cambria Math" panose="02040503050406030204" pitchFamily="18" charset="0"/>
                      </a:rPr>
                      <m:t>𝐶</m:t>
                    </m:r>
                    <m:sSup>
                      <m:sSupPr>
                        <m:ctrlPr>
                          <a:rPr lang="en-US" altLang="ja-JP" i="1" dirty="0" smtClean="0">
                            <a:solidFill>
                              <a:schemeClr val="accent5"/>
                            </a:solidFill>
                            <a:latin typeface="Cambria Math" panose="02040503050406030204" pitchFamily="18" charset="0"/>
                          </a:rPr>
                        </m:ctrlPr>
                      </m:sSupPr>
                      <m:e>
                        <m:r>
                          <a:rPr lang="en-US" altLang="ja-JP" b="0" i="1" dirty="0" smtClean="0">
                            <a:solidFill>
                              <a:schemeClr val="accent5"/>
                            </a:solidFill>
                            <a:latin typeface="Cambria Math" panose="02040503050406030204" pitchFamily="18" charset="0"/>
                          </a:rPr>
                          <m:t>𝑉</m:t>
                        </m:r>
                      </m:e>
                      <m:sup>
                        <m:r>
                          <a:rPr lang="en-US" altLang="ja-JP" b="0" i="1" dirty="0" smtClean="0">
                            <a:solidFill>
                              <a:schemeClr val="accent5"/>
                            </a:solidFill>
                            <a:latin typeface="Cambria Math" panose="02040503050406030204" pitchFamily="18" charset="0"/>
                          </a:rPr>
                          <m:t>2</m:t>
                        </m:r>
                      </m:sup>
                    </m:sSup>
                  </m:oMath>
                </a14:m>
                <a:endParaRPr kumimoji="1" lang="en-US" altLang="ja-JP" dirty="0"/>
              </a:p>
              <a:p>
                <a:pPr lvl="1"/>
                <a:r>
                  <a:rPr kumimoji="1" lang="ja-JP" altLang="en-US" dirty="0"/>
                  <a:t>電荷 </a:t>
                </a:r>
                <a14:m>
                  <m:oMath xmlns:m="http://schemas.openxmlformats.org/officeDocument/2006/math">
                    <m:r>
                      <a:rPr kumimoji="1" lang="en-US" altLang="ja-JP" i="1" dirty="0" smtClean="0">
                        <a:latin typeface="Cambria Math" panose="02040503050406030204" pitchFamily="18" charset="0"/>
                      </a:rPr>
                      <m:t>𝑄</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𝐶𝑉</m:t>
                    </m:r>
                  </m:oMath>
                </a14:m>
                <a:r>
                  <a:rPr kumimoji="1" lang="en-US" altLang="ja-JP" dirty="0"/>
                  <a:t> </a:t>
                </a:r>
                <a:r>
                  <a:rPr kumimoji="1" lang="ja-JP" altLang="en-US" dirty="0"/>
                  <a:t>が，電圧 </a:t>
                </a:r>
                <a14:m>
                  <m:oMath xmlns:m="http://schemas.openxmlformats.org/officeDocument/2006/math">
                    <m:r>
                      <a:rPr kumimoji="1" lang="en-US" altLang="ja-JP" i="1" dirty="0" smtClean="0">
                        <a:latin typeface="Cambria Math" panose="02040503050406030204" pitchFamily="18" charset="0"/>
                      </a:rPr>
                      <m:t>𝑉</m:t>
                    </m:r>
                  </m:oMath>
                </a14:m>
                <a:r>
                  <a:rPr kumimoji="1" lang="en-US" altLang="ja-JP" dirty="0"/>
                  <a:t> </a:t>
                </a:r>
                <a:r>
                  <a:rPr kumimoji="1" lang="ja-JP" altLang="en-US" dirty="0"/>
                  <a:t>の分だけ電源から </a:t>
                </a:r>
                <a:r>
                  <a:rPr kumimoji="1" lang="en-US" altLang="ja-JP" dirty="0"/>
                  <a:t>GND </a:t>
                </a:r>
                <a:r>
                  <a:rPr kumimoji="1" lang="ja-JP" altLang="en-US" dirty="0"/>
                  <a:t>へ移動するから</a:t>
                </a:r>
                <a:endParaRPr kumimoji="1" lang="en-US" altLang="ja-JP" dirty="0"/>
              </a:p>
              <a:p>
                <a:pPr lvl="2"/>
                <a:r>
                  <a:rPr lang="ja-JP" altLang="en-US" dirty="0"/>
                  <a:t>忘れた人は高校の物理の教科書を読もう</a:t>
                </a:r>
                <a:endParaRPr lang="en-US" altLang="ja-JP" dirty="0"/>
              </a:p>
              <a:p>
                <a:r>
                  <a:rPr kumimoji="1" lang="ja-JP" altLang="en-US" dirty="0"/>
                  <a:t>他にリーク電流と呼ばれるものによる消費もある</a:t>
                </a:r>
                <a:endParaRPr kumimoji="1" lang="en-US" altLang="ja-JP" dirty="0"/>
              </a:p>
              <a:p>
                <a:pPr lvl="1"/>
                <a:r>
                  <a:rPr kumimoji="1" lang="ja-JP" altLang="en-US" dirty="0"/>
                  <a:t>スイッチが一部ガバガバなので，常時多少漏れてる</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4419011"/>
                <a:ext cx="8280092" cy="1889714"/>
              </a:xfrm>
              <a:blipFill rotWithShape="0">
                <a:blip r:embed="rId2"/>
                <a:stretch>
                  <a:fillRect l="-662" t="-25161" b="-31935"/>
                </a:stretch>
              </a:blipFill>
            </p:spPr>
            <p:txBody>
              <a:bodyPr/>
              <a:lstStyle/>
              <a:p>
                <a:r>
                  <a:rPr lang="ja-JP" altLang="en-US">
                    <a:noFill/>
                  </a:rPr>
                  <a:t> </a:t>
                </a:r>
              </a:p>
            </p:txBody>
          </p:sp>
        </mc:Fallback>
      </mc:AlternateContent>
      <p:grpSp>
        <p:nvGrpSpPr>
          <p:cNvPr id="81" name="グループ化 80"/>
          <p:cNvGrpSpPr/>
          <p:nvPr/>
        </p:nvGrpSpPr>
        <p:grpSpPr>
          <a:xfrm rot="5400000">
            <a:off x="5028906" y="2535892"/>
            <a:ext cx="67531" cy="337533"/>
            <a:chOff x="3401870" y="728700"/>
            <a:chExt cx="180020" cy="405045"/>
          </a:xfrm>
        </p:grpSpPr>
        <p:cxnSp>
          <p:nvCxnSpPr>
            <p:cNvPr id="82" name="直線コネクタ 81"/>
            <p:cNvCxnSpPr/>
            <p:nvPr/>
          </p:nvCxnSpPr>
          <p:spPr>
            <a:xfrm>
              <a:off x="3401870" y="77370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flipV="1">
              <a:off x="3401870" y="81871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3401870" y="86371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flipV="1">
              <a:off x="3401870" y="90872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a:off x="3401870" y="95372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V="1">
              <a:off x="3401870" y="99873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a:off x="3401870" y="104373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flipV="1">
              <a:off x="3491880" y="1088741"/>
              <a:ext cx="90010" cy="45004"/>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V="1">
              <a:off x="3401870" y="728700"/>
              <a:ext cx="9001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91" name="グループ化 90"/>
          <p:cNvGrpSpPr/>
          <p:nvPr/>
        </p:nvGrpSpPr>
        <p:grpSpPr>
          <a:xfrm>
            <a:off x="4330573" y="2978996"/>
            <a:ext cx="270012" cy="450012"/>
            <a:chOff x="5787000" y="1944000"/>
            <a:chExt cx="270012" cy="450012"/>
          </a:xfrm>
        </p:grpSpPr>
        <p:cxnSp>
          <p:nvCxnSpPr>
            <p:cNvPr id="92" name="直線コネクタ 91"/>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93" name="円/楕円 92"/>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94" name="円/楕円 93"/>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95" name="グループ化 94"/>
          <p:cNvGrpSpPr/>
          <p:nvPr/>
        </p:nvGrpSpPr>
        <p:grpSpPr>
          <a:xfrm>
            <a:off x="4510575" y="1988985"/>
            <a:ext cx="90012" cy="450012"/>
            <a:chOff x="5967000" y="1944000"/>
            <a:chExt cx="90012" cy="450012"/>
          </a:xfrm>
        </p:grpSpPr>
        <p:cxnSp>
          <p:nvCxnSpPr>
            <p:cNvPr id="96" name="直線コネクタ 95"/>
            <p:cNvCxnSpPr>
              <a:stCxn id="98"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97" name="円/楕円 96"/>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98" name="円/楕円 97"/>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99" name="グループ化 152"/>
          <p:cNvGrpSpPr/>
          <p:nvPr/>
        </p:nvGrpSpPr>
        <p:grpSpPr>
          <a:xfrm>
            <a:off x="4437719" y="3699003"/>
            <a:ext cx="180002" cy="90001"/>
            <a:chOff x="3643306" y="4500570"/>
            <a:chExt cx="428628" cy="144464"/>
          </a:xfrm>
        </p:grpSpPr>
        <p:cxnSp>
          <p:nvCxnSpPr>
            <p:cNvPr id="100" name="直線コネクタ 99"/>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01" name="直線コネクタ 100"/>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02" name="直線コネクタ 101"/>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103" name="直線コネクタ 102"/>
          <p:cNvCxnSpPr/>
          <p:nvPr/>
        </p:nvCxnSpPr>
        <p:spPr>
          <a:xfrm flipV="1">
            <a:off x="4527720" y="3429001"/>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04" name="グループ化 103"/>
          <p:cNvGrpSpPr/>
          <p:nvPr/>
        </p:nvGrpSpPr>
        <p:grpSpPr>
          <a:xfrm>
            <a:off x="4437719" y="1628981"/>
            <a:ext cx="180020" cy="360033"/>
            <a:chOff x="4481992" y="1268760"/>
            <a:chExt cx="180020" cy="360033"/>
          </a:xfrm>
        </p:grpSpPr>
        <p:cxnSp>
          <p:nvCxnSpPr>
            <p:cNvPr id="105" name="直線コネクタ 104"/>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07" name="直線コネクタ 106"/>
          <p:cNvCxnSpPr/>
          <p:nvPr/>
        </p:nvCxnSpPr>
        <p:spPr>
          <a:xfrm flipV="1">
            <a:off x="4527720" y="2438990"/>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flipH="1">
            <a:off x="4527720" y="2708993"/>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109" name="グループ化 108"/>
          <p:cNvGrpSpPr/>
          <p:nvPr/>
        </p:nvGrpSpPr>
        <p:grpSpPr>
          <a:xfrm rot="10800000">
            <a:off x="3581990" y="2528991"/>
            <a:ext cx="90012" cy="360048"/>
            <a:chOff x="2051664" y="1988808"/>
            <a:chExt cx="90012" cy="360048"/>
          </a:xfrm>
        </p:grpSpPr>
        <p:cxnSp>
          <p:nvCxnSpPr>
            <p:cNvPr id="110" name="直線コネクタ 109"/>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12" name="グループ化 152"/>
          <p:cNvGrpSpPr/>
          <p:nvPr/>
        </p:nvGrpSpPr>
        <p:grpSpPr>
          <a:xfrm>
            <a:off x="3851993" y="3699004"/>
            <a:ext cx="180002" cy="90001"/>
            <a:chOff x="3643306" y="4500570"/>
            <a:chExt cx="428628" cy="144464"/>
          </a:xfrm>
        </p:grpSpPr>
        <p:cxnSp>
          <p:nvCxnSpPr>
            <p:cNvPr id="113" name="直線コネクタ 11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4" name="直線コネクタ 11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5" name="直線コネクタ 11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16" name="フリーフォーム 115"/>
          <p:cNvSpPr/>
          <p:nvPr/>
        </p:nvSpPr>
        <p:spPr bwMode="auto">
          <a:xfrm rot="5400000" flipH="1">
            <a:off x="3311986" y="3068996"/>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17" name="直線コネクタ 116"/>
          <p:cNvCxnSpPr/>
          <p:nvPr/>
        </p:nvCxnSpPr>
        <p:spPr>
          <a:xfrm>
            <a:off x="3401988" y="2708993"/>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2861982"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正方形/長方形 118"/>
          <p:cNvSpPr/>
          <p:nvPr/>
        </p:nvSpPr>
        <p:spPr bwMode="auto">
          <a:xfrm>
            <a:off x="3671991" y="1268977"/>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120" name="直線コネクタ 119"/>
          <p:cNvCxnSpPr/>
          <p:nvPr/>
        </p:nvCxnSpPr>
        <p:spPr>
          <a:xfrm>
            <a:off x="5230583"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9" name="グループ化 148"/>
          <p:cNvGrpSpPr/>
          <p:nvPr/>
        </p:nvGrpSpPr>
        <p:grpSpPr>
          <a:xfrm rot="10800000">
            <a:off x="6462022" y="2528991"/>
            <a:ext cx="90012" cy="360048"/>
            <a:chOff x="2051664" y="1988808"/>
            <a:chExt cx="90012" cy="360048"/>
          </a:xfrm>
        </p:grpSpPr>
        <p:cxnSp>
          <p:nvCxnSpPr>
            <p:cNvPr id="150" name="直線コネクタ 149"/>
            <p:cNvCxnSpPr/>
            <p:nvPr/>
          </p:nvCxnSpPr>
          <p:spPr>
            <a:xfrm flipH="1">
              <a:off x="2051664"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2141676"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52" name="グループ化 152"/>
          <p:cNvGrpSpPr/>
          <p:nvPr/>
        </p:nvGrpSpPr>
        <p:grpSpPr>
          <a:xfrm>
            <a:off x="6732025" y="3699004"/>
            <a:ext cx="180002" cy="90001"/>
            <a:chOff x="3643306" y="4500570"/>
            <a:chExt cx="428628" cy="144464"/>
          </a:xfrm>
        </p:grpSpPr>
        <p:cxnSp>
          <p:nvCxnSpPr>
            <p:cNvPr id="153" name="直線コネクタ 15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54" name="直線コネクタ 15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55" name="直線コネクタ 15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56" name="フリーフォーム 155"/>
          <p:cNvSpPr/>
          <p:nvPr/>
        </p:nvSpPr>
        <p:spPr bwMode="auto">
          <a:xfrm rot="5400000" flipH="1">
            <a:off x="6192018" y="3068996"/>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57" name="直線コネクタ 156"/>
          <p:cNvCxnSpPr/>
          <p:nvPr/>
        </p:nvCxnSpPr>
        <p:spPr>
          <a:xfrm>
            <a:off x="6282020" y="2708993"/>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a:off x="5742014"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1" name="曲折矢印 160"/>
          <p:cNvSpPr/>
          <p:nvPr/>
        </p:nvSpPr>
        <p:spPr bwMode="auto">
          <a:xfrm rot="10800000" flipH="1">
            <a:off x="4690578" y="1898983"/>
            <a:ext cx="1620018" cy="72000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72" name="曲折矢印 171"/>
          <p:cNvSpPr/>
          <p:nvPr/>
        </p:nvSpPr>
        <p:spPr bwMode="auto">
          <a:xfrm rot="16200000" flipH="1">
            <a:off x="5005581" y="2483991"/>
            <a:ext cx="810009" cy="162001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66360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DVFS: Dynamic Voltage Frequency Scaling</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1358978"/>
                <a:ext cx="8280092" cy="4949748"/>
              </a:xfrm>
            </p:spPr>
            <p:txBody>
              <a:bodyPr/>
              <a:lstStyle/>
              <a:p>
                <a:endParaRPr lang="en-US" altLang="ja-JP" dirty="0"/>
              </a:p>
              <a:p>
                <a:r>
                  <a:rPr lang="ja-JP" altLang="en-US" dirty="0"/>
                  <a:t>電圧と周波数の組を用意しておき，これを切り替える</a:t>
                </a:r>
                <a:endParaRPr lang="en-US" altLang="ja-JP" dirty="0"/>
              </a:p>
              <a:p>
                <a:pPr lvl="1"/>
                <a:r>
                  <a:rPr lang="ja-JP" altLang="en-US" dirty="0"/>
                  <a:t>高速：高周波数（低遅延）で動かすために，電圧を上げる</a:t>
                </a:r>
                <a:endParaRPr lang="en-US" altLang="ja-JP" dirty="0"/>
              </a:p>
              <a:p>
                <a:pPr lvl="1"/>
                <a:r>
                  <a:rPr lang="ja-JP" altLang="en-US" dirty="0"/>
                  <a:t>低速：低周波数（高遅延）でよいので，電圧を下げる</a:t>
                </a:r>
                <a:endParaRPr lang="en-US" altLang="ja-JP" dirty="0"/>
              </a:p>
              <a:p>
                <a:r>
                  <a:rPr lang="ja-JP" altLang="en-US" dirty="0"/>
                  <a:t>電圧を下げると，すごく消費電力が減る</a:t>
                </a:r>
                <a:endParaRPr lang="en-US" altLang="ja-JP" dirty="0"/>
              </a:p>
              <a:p>
                <a:pPr lvl="1"/>
                <a:r>
                  <a:rPr lang="ja-JP" altLang="en-US" dirty="0"/>
                  <a:t>消費エネルギーは</a:t>
                </a:r>
                <a:r>
                  <a:rPr lang="ja-JP" altLang="en-US" dirty="0">
                    <a:solidFill>
                      <a:schemeClr val="accent5"/>
                    </a:solidFill>
                  </a:rPr>
                  <a:t>電圧の２乗に比例</a:t>
                </a:r>
                <a14:m>
                  <m:oMath xmlns:m="http://schemas.openxmlformats.org/officeDocument/2006/math">
                    <m:r>
                      <a:rPr lang="ja-JP" altLang="en-US" i="1" dirty="0">
                        <a:latin typeface="Cambria Math" panose="02040503050406030204" pitchFamily="18" charset="0"/>
                      </a:rPr>
                      <m:t>：</m:t>
                    </m:r>
                    <m:r>
                      <a:rPr lang="en-US" altLang="ja-JP" i="1" dirty="0">
                        <a:latin typeface="Cambria Math" panose="02040503050406030204" pitchFamily="18" charset="0"/>
                      </a:rPr>
                      <m:t>𝐸</m:t>
                    </m:r>
                    <m:r>
                      <a:rPr lang="en-US" altLang="ja-JP" i="1" dirty="0">
                        <a:latin typeface="Cambria Math" panose="02040503050406030204" pitchFamily="18" charset="0"/>
                      </a:rPr>
                      <m:t>= </m:t>
                    </m:r>
                    <m:r>
                      <a:rPr lang="en-US" altLang="ja-JP" i="1" dirty="0">
                        <a:latin typeface="Cambria Math" panose="02040503050406030204" pitchFamily="18" charset="0"/>
                      </a:rPr>
                      <m:t>𝐶</m:t>
                    </m:r>
                    <m:sSup>
                      <m:sSupPr>
                        <m:ctrlPr>
                          <a:rPr lang="en-US" altLang="ja-JP" i="1" dirty="0">
                            <a:latin typeface="Cambria Math" panose="02040503050406030204" pitchFamily="18" charset="0"/>
                          </a:rPr>
                        </m:ctrlPr>
                      </m:sSupPr>
                      <m:e>
                        <m:r>
                          <a:rPr lang="en-US" altLang="ja-JP" i="1" dirty="0">
                            <a:latin typeface="Cambria Math" panose="02040503050406030204" pitchFamily="18" charset="0"/>
                          </a:rPr>
                          <m:t>𝑉</m:t>
                        </m:r>
                      </m:e>
                      <m:sup>
                        <m:r>
                          <a:rPr lang="en-US" altLang="ja-JP" i="1" dirty="0">
                            <a:latin typeface="Cambria Math" panose="02040503050406030204" pitchFamily="18" charset="0"/>
                          </a:rPr>
                          <m:t>2</m:t>
                        </m:r>
                      </m:sup>
                    </m:sSup>
                  </m:oMath>
                </a14:m>
                <a:endParaRPr kumimoji="1" lang="en-US" altLang="ja-JP" dirty="0"/>
              </a:p>
              <a:p>
                <a:r>
                  <a:rPr kumimoji="1" lang="ja-JP" altLang="en-US" dirty="0"/>
                  <a:t>低周波数にすると</a:t>
                </a:r>
                <a:r>
                  <a:rPr kumimoji="1" lang="ja-JP" altLang="en-US" dirty="0">
                    <a:solidFill>
                      <a:schemeClr val="accent5"/>
                    </a:solidFill>
                  </a:rPr>
                  <a:t>充放電の回数自体（</a:t>
                </a:r>
                <a:r>
                  <a:rPr kumimoji="1" lang="en-US" altLang="ja-JP" dirty="0">
                    <a:solidFill>
                      <a:schemeClr val="accent5"/>
                    </a:solidFill>
                  </a:rPr>
                  <a:t>=</a:t>
                </a:r>
                <a:r>
                  <a:rPr kumimoji="1" lang="ja-JP" altLang="en-US" dirty="0">
                    <a:solidFill>
                      <a:schemeClr val="accent5"/>
                    </a:solidFill>
                  </a:rPr>
                  <a:t>周波数）</a:t>
                </a:r>
                <a:r>
                  <a:rPr kumimoji="1" lang="ja-JP" altLang="en-US" dirty="0"/>
                  <a:t>も減る</a:t>
                </a:r>
                <a:endParaRPr kumimoji="1" lang="en-US" altLang="ja-JP" dirty="0"/>
              </a:p>
              <a:p>
                <a:pPr lvl="1"/>
                <a:r>
                  <a:rPr kumimoji="1" lang="ja-JP" altLang="en-US" dirty="0"/>
                  <a:t>結果として，</a:t>
                </a:r>
                <a:r>
                  <a:rPr kumimoji="1" lang="en-US" altLang="ja-JP" dirty="0"/>
                  <a:t>3</a:t>
                </a:r>
                <a:r>
                  <a:rPr kumimoji="1" lang="ja-JP" altLang="en-US" dirty="0"/>
                  <a:t>乗のオーダーで電力が削減できる</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1358978"/>
                <a:ext cx="8280092" cy="4949748"/>
              </a:xfrm>
              <a:blipFill rotWithShape="0">
                <a:blip r:embed="rId2"/>
                <a:stretch>
                  <a:fillRect l="-66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126958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6C3D9B-5970-34E6-5782-0B025AF76A64}"/>
              </a:ext>
            </a:extLst>
          </p:cNvPr>
          <p:cNvSpPr>
            <a:spLocks noGrp="1"/>
          </p:cNvSpPr>
          <p:nvPr>
            <p:ph type="title"/>
          </p:nvPr>
        </p:nvSpPr>
        <p:spPr/>
        <p:txBody>
          <a:bodyPr/>
          <a:lstStyle/>
          <a:p>
            <a:r>
              <a:rPr kumimoji="1" lang="ja-JP" altLang="en-US" dirty="0"/>
              <a:t>まとめ：一番下から積み上げて一番上までいけた</a:t>
            </a:r>
            <a:br>
              <a:rPr kumimoji="1" lang="en-US" altLang="ja-JP" dirty="0"/>
            </a:br>
            <a:r>
              <a:rPr kumimoji="1" lang="ja-JP" altLang="en-US" sz="1800" dirty="0"/>
              <a:t>一番下がすげ変わっても，上は同様に作れる</a:t>
            </a:r>
            <a:endParaRPr kumimoji="1" lang="en-US" sz="1800" dirty="0"/>
          </a:p>
        </p:txBody>
      </p:sp>
      <p:sp>
        <p:nvSpPr>
          <p:cNvPr id="4" name="角丸四角形 3">
            <a:extLst>
              <a:ext uri="{FF2B5EF4-FFF2-40B4-BE49-F238E27FC236}">
                <a16:creationId xmlns:a16="http://schemas.microsoft.com/office/drawing/2014/main" id="{CBE6FE98-C297-E057-1B7A-C7F1715E0C3F}"/>
              </a:ext>
            </a:extLst>
          </p:cNvPr>
          <p:cNvSpPr/>
          <p:nvPr/>
        </p:nvSpPr>
        <p:spPr bwMode="auto">
          <a:xfrm>
            <a:off x="2051648" y="2438990"/>
            <a:ext cx="5220058" cy="990010"/>
          </a:xfrm>
          <a:prstGeom prst="roundRect">
            <a:avLst/>
          </a:prstGeom>
          <a:solidFill>
            <a:schemeClr val="accent1"/>
          </a:solidFill>
          <a:ln>
            <a:noFill/>
            <a:headEnd/>
            <a:tailEnd type="triangle" w="sm" len="med"/>
          </a:ln>
          <a:effectLst>
            <a:reflection stA="45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b="1" dirty="0">
                <a:solidFill>
                  <a:schemeClr val="bg1"/>
                </a:solidFill>
              </a:rPr>
              <a:t>システム・ソフトウェア</a:t>
            </a:r>
            <a:endParaRPr kumimoji="1" lang="en-US" altLang="ja-JP" sz="1600" b="1" dirty="0">
              <a:solidFill>
                <a:schemeClr val="bg1"/>
              </a:solidFill>
            </a:endParaRPr>
          </a:p>
          <a:p>
            <a:pPr algn="ctr"/>
            <a:r>
              <a:rPr kumimoji="1" lang="en-US" altLang="ja-JP" sz="1600" b="1" dirty="0">
                <a:solidFill>
                  <a:schemeClr val="bg1"/>
                </a:solidFill>
              </a:rPr>
              <a:t>OS / </a:t>
            </a:r>
            <a:r>
              <a:rPr kumimoji="1" lang="ja-JP" altLang="en-US" sz="1600" b="1" dirty="0">
                <a:solidFill>
                  <a:schemeClr val="bg1"/>
                </a:solidFill>
              </a:rPr>
              <a:t>コンパイラ </a:t>
            </a:r>
            <a:r>
              <a:rPr kumimoji="1" lang="en-US" altLang="ja-JP" sz="1600" b="1" dirty="0">
                <a:solidFill>
                  <a:schemeClr val="bg1"/>
                </a:solidFill>
              </a:rPr>
              <a:t>/ </a:t>
            </a:r>
            <a:r>
              <a:rPr kumimoji="1" lang="ja-JP" altLang="en-US" sz="1600" b="1" dirty="0">
                <a:solidFill>
                  <a:schemeClr val="bg1"/>
                </a:solidFill>
              </a:rPr>
              <a:t>インタプリタ</a:t>
            </a:r>
          </a:p>
        </p:txBody>
      </p:sp>
      <p:sp>
        <p:nvSpPr>
          <p:cNvPr id="5" name="角丸四角形 4">
            <a:extLst>
              <a:ext uri="{FF2B5EF4-FFF2-40B4-BE49-F238E27FC236}">
                <a16:creationId xmlns:a16="http://schemas.microsoft.com/office/drawing/2014/main" id="{A0E66338-818E-3CB7-53E7-E05AF59F569B}"/>
              </a:ext>
            </a:extLst>
          </p:cNvPr>
          <p:cNvSpPr/>
          <p:nvPr/>
        </p:nvSpPr>
        <p:spPr bwMode="auto">
          <a:xfrm>
            <a:off x="2051972" y="3609002"/>
            <a:ext cx="5220058" cy="990011"/>
          </a:xfrm>
          <a:prstGeom prst="roundRect">
            <a:avLst/>
          </a:prstGeom>
          <a:solidFill>
            <a:schemeClr val="accent1"/>
          </a:solidFill>
          <a:ln>
            <a:noFill/>
            <a:headEnd/>
            <a:tailEnd type="triangle" w="sm" len="med"/>
          </a:ln>
          <a:effectLst>
            <a:reflection stA="45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b="1" dirty="0">
                <a:solidFill>
                  <a:schemeClr val="bg1"/>
                </a:solidFill>
              </a:rPr>
              <a:t>（狭義の）コンピュータ</a:t>
            </a:r>
            <a:r>
              <a:rPr kumimoji="1" lang="ja-JP" altLang="en-US" sz="2000" b="1" dirty="0">
                <a:solidFill>
                  <a:schemeClr val="bg1"/>
                </a:solidFill>
              </a:rPr>
              <a:t>・アーキテクチャ</a:t>
            </a:r>
          </a:p>
        </p:txBody>
      </p:sp>
      <p:sp>
        <p:nvSpPr>
          <p:cNvPr id="6" name="角丸四角形 5">
            <a:extLst>
              <a:ext uri="{FF2B5EF4-FFF2-40B4-BE49-F238E27FC236}">
                <a16:creationId xmlns:a16="http://schemas.microsoft.com/office/drawing/2014/main" id="{6A262420-D2BF-6D72-B0BE-2D3E87357796}"/>
              </a:ext>
            </a:extLst>
          </p:cNvPr>
          <p:cNvSpPr/>
          <p:nvPr/>
        </p:nvSpPr>
        <p:spPr bwMode="auto">
          <a:xfrm>
            <a:off x="2051972" y="1268976"/>
            <a:ext cx="5220058" cy="990011"/>
          </a:xfrm>
          <a:prstGeom prst="roundRect">
            <a:avLst/>
          </a:prstGeom>
          <a:solidFill>
            <a:schemeClr val="accent5"/>
          </a:solidFill>
          <a:ln>
            <a:noFill/>
            <a:headEnd/>
            <a:tailEnd type="triangle" w="sm" len="med"/>
          </a:ln>
          <a:effectLst>
            <a:reflection stA="45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chemeClr val="bg1"/>
                </a:solidFill>
              </a:rPr>
              <a:t>アプリケーション・ソフトウェア</a:t>
            </a:r>
            <a:endParaRPr kumimoji="1" lang="en-US" altLang="ja-JP" sz="1600" dirty="0">
              <a:solidFill>
                <a:schemeClr val="bg1"/>
              </a:solidFill>
            </a:endParaRPr>
          </a:p>
          <a:p>
            <a:pPr algn="ctr"/>
            <a:r>
              <a:rPr lang="ja-JP" altLang="en-US" sz="1600" dirty="0">
                <a:solidFill>
                  <a:schemeClr val="bg1"/>
                </a:solidFill>
              </a:rPr>
              <a:t>画像処理 </a:t>
            </a:r>
            <a:r>
              <a:rPr lang="en-US" altLang="ja-JP" sz="1600" dirty="0">
                <a:solidFill>
                  <a:schemeClr val="bg1"/>
                </a:solidFill>
              </a:rPr>
              <a:t>/ </a:t>
            </a:r>
            <a:r>
              <a:rPr lang="ja-JP" altLang="en-US" sz="1600" dirty="0">
                <a:solidFill>
                  <a:schemeClr val="bg1"/>
                </a:solidFill>
              </a:rPr>
              <a:t>音声認識 </a:t>
            </a:r>
            <a:r>
              <a:rPr lang="en-US" altLang="ja-JP" sz="1600" dirty="0">
                <a:solidFill>
                  <a:schemeClr val="bg1"/>
                </a:solidFill>
              </a:rPr>
              <a:t>/ </a:t>
            </a:r>
            <a:r>
              <a:rPr lang="ja-JP" altLang="en-US" sz="1600" dirty="0">
                <a:solidFill>
                  <a:schemeClr val="bg1"/>
                </a:solidFill>
              </a:rPr>
              <a:t>言語処理 </a:t>
            </a:r>
            <a:r>
              <a:rPr lang="en-US" altLang="ja-JP" sz="1600" dirty="0">
                <a:solidFill>
                  <a:schemeClr val="bg1"/>
                </a:solidFill>
              </a:rPr>
              <a:t>/ </a:t>
            </a:r>
            <a:r>
              <a:rPr lang="ja-JP" altLang="en-US" sz="1600" dirty="0">
                <a:solidFill>
                  <a:schemeClr val="bg1"/>
                </a:solidFill>
              </a:rPr>
              <a:t>機械制御 </a:t>
            </a:r>
            <a:endParaRPr lang="en-US" altLang="ja-JP" sz="1600" dirty="0">
              <a:solidFill>
                <a:schemeClr val="bg1"/>
              </a:solidFill>
            </a:endParaRPr>
          </a:p>
          <a:p>
            <a:pPr algn="ctr"/>
            <a:r>
              <a:rPr lang="ja-JP" altLang="en-US" sz="1600" dirty="0">
                <a:solidFill>
                  <a:schemeClr val="bg1"/>
                </a:solidFill>
              </a:rPr>
              <a:t>機械学習 </a:t>
            </a:r>
            <a:r>
              <a:rPr lang="en-US" altLang="ja-JP" sz="1600" dirty="0">
                <a:solidFill>
                  <a:schemeClr val="bg1"/>
                </a:solidFill>
              </a:rPr>
              <a:t>/ AI / WEB </a:t>
            </a:r>
            <a:r>
              <a:rPr lang="ja-JP" altLang="en-US" sz="1600" dirty="0">
                <a:solidFill>
                  <a:schemeClr val="bg1"/>
                </a:solidFill>
              </a:rPr>
              <a:t>サービス </a:t>
            </a:r>
            <a:r>
              <a:rPr lang="en-US" altLang="ja-JP" sz="1600" dirty="0">
                <a:solidFill>
                  <a:schemeClr val="bg1"/>
                </a:solidFill>
              </a:rPr>
              <a:t>/ </a:t>
            </a:r>
            <a:r>
              <a:rPr lang="ja-JP" altLang="en-US" sz="1600" dirty="0">
                <a:solidFill>
                  <a:schemeClr val="bg1"/>
                </a:solidFill>
              </a:rPr>
              <a:t>暗号　</a:t>
            </a:r>
            <a:r>
              <a:rPr lang="en-US" altLang="ja-JP" sz="1600" dirty="0">
                <a:solidFill>
                  <a:schemeClr val="bg1"/>
                </a:solidFill>
              </a:rPr>
              <a:t>…</a:t>
            </a:r>
            <a:endParaRPr kumimoji="1" lang="en-US" altLang="ja-JP" sz="1600" dirty="0">
              <a:solidFill>
                <a:schemeClr val="bg1"/>
              </a:solidFill>
            </a:endParaRPr>
          </a:p>
        </p:txBody>
      </p:sp>
      <p:sp>
        <p:nvSpPr>
          <p:cNvPr id="7" name="角丸四角形 6">
            <a:extLst>
              <a:ext uri="{FF2B5EF4-FFF2-40B4-BE49-F238E27FC236}">
                <a16:creationId xmlns:a16="http://schemas.microsoft.com/office/drawing/2014/main" id="{70258B8C-4338-41DB-390C-958B3A3FC595}"/>
              </a:ext>
            </a:extLst>
          </p:cNvPr>
          <p:cNvSpPr/>
          <p:nvPr/>
        </p:nvSpPr>
        <p:spPr bwMode="auto">
          <a:xfrm>
            <a:off x="2051972" y="4779015"/>
            <a:ext cx="5220058" cy="900010"/>
          </a:xfrm>
          <a:prstGeom prst="roundRect">
            <a:avLst/>
          </a:prstGeom>
          <a:solidFill>
            <a:schemeClr val="accent1"/>
          </a:solidFill>
          <a:ln>
            <a:noFill/>
            <a:headEnd/>
            <a:tailEnd type="triangle" w="sm" len="med"/>
          </a:ln>
          <a:effectLst>
            <a:reflection stA="45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b="1" dirty="0">
                <a:solidFill>
                  <a:schemeClr val="bg1"/>
                </a:solidFill>
              </a:rPr>
              <a:t>論理回路</a:t>
            </a:r>
          </a:p>
        </p:txBody>
      </p:sp>
      <p:sp>
        <p:nvSpPr>
          <p:cNvPr id="8" name="角丸四角形 7">
            <a:extLst>
              <a:ext uri="{FF2B5EF4-FFF2-40B4-BE49-F238E27FC236}">
                <a16:creationId xmlns:a16="http://schemas.microsoft.com/office/drawing/2014/main" id="{B7D55A94-3119-9A7A-2BC7-94B9A9642658}"/>
              </a:ext>
            </a:extLst>
          </p:cNvPr>
          <p:cNvSpPr/>
          <p:nvPr/>
        </p:nvSpPr>
        <p:spPr bwMode="auto">
          <a:xfrm>
            <a:off x="2051972" y="5859027"/>
            <a:ext cx="5220058" cy="900010"/>
          </a:xfrm>
          <a:prstGeom prst="roundRect">
            <a:avLst/>
          </a:prstGeom>
          <a:solidFill>
            <a:schemeClr val="accent4"/>
          </a:solidFill>
          <a:ln>
            <a:noFill/>
            <a:headEnd/>
            <a:tailEnd type="triangle" w="sm" len="med"/>
          </a:ln>
          <a:effectLst>
            <a:reflection stA="45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solidFill>
                  <a:schemeClr val="bg1"/>
                </a:solidFill>
              </a:rPr>
              <a:t>CMOS/</a:t>
            </a:r>
            <a:r>
              <a:rPr kumimoji="1" lang="ja-JP" altLang="en-US" dirty="0">
                <a:solidFill>
                  <a:schemeClr val="bg1"/>
                </a:solidFill>
              </a:rPr>
              <a:t>リレー</a:t>
            </a:r>
            <a:r>
              <a:rPr kumimoji="1" lang="en-US" altLang="ja-JP" dirty="0">
                <a:solidFill>
                  <a:schemeClr val="bg1"/>
                </a:solidFill>
              </a:rPr>
              <a:t>/</a:t>
            </a:r>
            <a:r>
              <a:rPr kumimoji="1" lang="ja-JP" altLang="en-US" dirty="0">
                <a:solidFill>
                  <a:schemeClr val="bg1"/>
                </a:solidFill>
              </a:rPr>
              <a:t>真空管</a:t>
            </a:r>
            <a:r>
              <a:rPr kumimoji="1" lang="en-US" altLang="ja-JP" dirty="0">
                <a:solidFill>
                  <a:schemeClr val="bg1"/>
                </a:solidFill>
              </a:rPr>
              <a:t>/</a:t>
            </a:r>
            <a:r>
              <a:rPr kumimoji="1" lang="ja-JP" altLang="en-US" dirty="0">
                <a:solidFill>
                  <a:schemeClr val="bg1"/>
                </a:solidFill>
              </a:rPr>
              <a:t>レッドストーン </a:t>
            </a:r>
            <a:r>
              <a:rPr kumimoji="1" lang="en-US" altLang="ja-JP" dirty="0">
                <a:solidFill>
                  <a:schemeClr val="bg1"/>
                </a:solidFill>
              </a:rPr>
              <a:t>etc...</a:t>
            </a:r>
            <a:endParaRPr kumimoji="1" lang="ja-JP" altLang="en-US" dirty="0">
              <a:solidFill>
                <a:schemeClr val="bg1"/>
              </a:solidFill>
            </a:endParaRPr>
          </a:p>
        </p:txBody>
      </p:sp>
      <p:cxnSp>
        <p:nvCxnSpPr>
          <p:cNvPr id="10" name="直線コネクタ 9">
            <a:extLst>
              <a:ext uri="{FF2B5EF4-FFF2-40B4-BE49-F238E27FC236}">
                <a16:creationId xmlns:a16="http://schemas.microsoft.com/office/drawing/2014/main" id="{0342EED4-0B72-814D-2308-B15092CDB1B5}"/>
              </a:ext>
            </a:extLst>
          </p:cNvPr>
          <p:cNvCxnSpPr/>
          <p:nvPr/>
        </p:nvCxnSpPr>
        <p:spPr bwMode="auto">
          <a:xfrm>
            <a:off x="1691968" y="5769026"/>
            <a:ext cx="6030067" cy="0"/>
          </a:xfrm>
          <a:prstGeom prst="line">
            <a:avLst/>
          </a:prstGeom>
          <a:no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578996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4D02C9-F3B0-33E6-BAC5-EB8AABC2FAB6}"/>
              </a:ext>
            </a:extLst>
          </p:cNvPr>
          <p:cNvSpPr>
            <a:spLocks noGrp="1"/>
          </p:cNvSpPr>
          <p:nvPr>
            <p:ph type="title"/>
          </p:nvPr>
        </p:nvSpPr>
        <p:spPr/>
        <p:txBody>
          <a:bodyPr/>
          <a:lstStyle/>
          <a:p>
            <a:r>
              <a:rPr kumimoji="1" lang="ja-JP" altLang="en-US" dirty="0"/>
              <a:t>リレーや真空管と比較した </a:t>
            </a:r>
            <a:r>
              <a:rPr kumimoji="1" lang="en-US" altLang="ja-JP" dirty="0"/>
              <a:t>CMOS </a:t>
            </a:r>
            <a:r>
              <a:rPr kumimoji="1" lang="ja-JP" altLang="en-US" dirty="0"/>
              <a:t>の利点</a:t>
            </a:r>
            <a:endParaRPr kumimoji="1" lang="en-US" dirty="0"/>
          </a:p>
        </p:txBody>
      </p:sp>
      <p:sp>
        <p:nvSpPr>
          <p:cNvPr id="3" name="コンテンツ プレースホルダー 2">
            <a:extLst>
              <a:ext uri="{FF2B5EF4-FFF2-40B4-BE49-F238E27FC236}">
                <a16:creationId xmlns:a16="http://schemas.microsoft.com/office/drawing/2014/main" id="{301380EF-78A2-28F0-E3C7-2F0C4819691D}"/>
              </a:ext>
            </a:extLst>
          </p:cNvPr>
          <p:cNvSpPr>
            <a:spLocks noGrp="1"/>
          </p:cNvSpPr>
          <p:nvPr>
            <p:ph sz="quarter" idx="10"/>
          </p:nvPr>
        </p:nvSpPr>
        <p:spPr/>
        <p:txBody>
          <a:bodyPr/>
          <a:lstStyle/>
          <a:p>
            <a:r>
              <a:rPr kumimoji="1" lang="ja-JP" altLang="en-US" dirty="0"/>
              <a:t>超小さい：</a:t>
            </a:r>
            <a:r>
              <a:rPr kumimoji="1" lang="en-US" altLang="ja-JP" dirty="0"/>
              <a:t>CMOS </a:t>
            </a:r>
            <a:r>
              <a:rPr kumimoji="1" lang="ja-JP" altLang="en-US" dirty="0"/>
              <a:t>はナノメータ単位ぐらいの大きさで作れる</a:t>
            </a:r>
            <a:endParaRPr kumimoji="1" lang="en-US" altLang="ja-JP" dirty="0"/>
          </a:p>
          <a:p>
            <a:pPr lvl="1"/>
            <a:r>
              <a:rPr kumimoji="1" lang="ja-JP" altLang="en-US" dirty="0"/>
              <a:t>リレーや真空管は頑張っても数 </a:t>
            </a:r>
            <a:r>
              <a:rPr kumimoji="1" lang="en-US" altLang="ja-JP" dirty="0"/>
              <a:t>cm </a:t>
            </a:r>
            <a:r>
              <a:rPr kumimoji="1" lang="ja-JP" altLang="en-US" dirty="0"/>
              <a:t>ぐらい</a:t>
            </a:r>
            <a:endParaRPr kumimoji="1" lang="en-US" altLang="ja-JP" dirty="0"/>
          </a:p>
          <a:p>
            <a:r>
              <a:rPr kumimoji="1" lang="ja-JP" altLang="en-US" dirty="0"/>
              <a:t>超速い：</a:t>
            </a:r>
            <a:r>
              <a:rPr kumimoji="1" lang="en-US" altLang="ja-JP" dirty="0"/>
              <a:t>CMOS </a:t>
            </a:r>
            <a:r>
              <a:rPr kumimoji="1" lang="ja-JP" altLang="en-US" dirty="0"/>
              <a:t>はナノ秒以下で </a:t>
            </a:r>
            <a:r>
              <a:rPr kumimoji="1" lang="en-US" altLang="ja-JP" dirty="0"/>
              <a:t>ON/OFF </a:t>
            </a:r>
            <a:r>
              <a:rPr kumimoji="1" lang="ja-JP" altLang="en-US" dirty="0"/>
              <a:t>できる</a:t>
            </a:r>
            <a:endParaRPr kumimoji="1" lang="en-US" altLang="ja-JP" dirty="0"/>
          </a:p>
          <a:p>
            <a:pPr lvl="1"/>
            <a:r>
              <a:rPr kumimoji="1" lang="ja-JP" altLang="en-US" dirty="0"/>
              <a:t>リレーは物理的に動くので，ミリ秒ぐらいはかかる</a:t>
            </a:r>
            <a:endParaRPr kumimoji="1" lang="en-US" altLang="ja-JP" dirty="0"/>
          </a:p>
          <a:p>
            <a:pPr lvl="1"/>
            <a:r>
              <a:rPr kumimoji="1" lang="ja-JP" altLang="en-US" dirty="0"/>
              <a:t>リレーよりマシだが電子の移動距離が長いので遅い</a:t>
            </a:r>
            <a:endParaRPr kumimoji="1" lang="en-US" altLang="ja-JP" dirty="0"/>
          </a:p>
        </p:txBody>
      </p:sp>
    </p:spTree>
    <p:extLst>
      <p:ext uri="{BB962C8B-B14F-4D97-AF65-F5344CB8AC3E}">
        <p14:creationId xmlns:p14="http://schemas.microsoft.com/office/powerpoint/2010/main" val="35179696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4D02C9-F3B0-33E6-BAC5-EB8AABC2FAB6}"/>
              </a:ext>
            </a:extLst>
          </p:cNvPr>
          <p:cNvSpPr>
            <a:spLocks noGrp="1"/>
          </p:cNvSpPr>
          <p:nvPr>
            <p:ph type="title"/>
          </p:nvPr>
        </p:nvSpPr>
        <p:spPr/>
        <p:txBody>
          <a:bodyPr/>
          <a:lstStyle/>
          <a:p>
            <a:r>
              <a:rPr kumimoji="1" lang="ja-JP" altLang="en-US" dirty="0"/>
              <a:t>リレーや真空管と比較した </a:t>
            </a:r>
            <a:r>
              <a:rPr kumimoji="1" lang="en-US" altLang="ja-JP" dirty="0"/>
              <a:t>CMOS </a:t>
            </a:r>
            <a:r>
              <a:rPr kumimoji="1" lang="ja-JP" altLang="en-US" dirty="0"/>
              <a:t>の利点２</a:t>
            </a:r>
            <a:endParaRPr kumimoji="1" lang="en-US" dirty="0"/>
          </a:p>
        </p:txBody>
      </p:sp>
      <p:sp>
        <p:nvSpPr>
          <p:cNvPr id="3" name="コンテンツ プレースホルダー 2">
            <a:extLst>
              <a:ext uri="{FF2B5EF4-FFF2-40B4-BE49-F238E27FC236}">
                <a16:creationId xmlns:a16="http://schemas.microsoft.com/office/drawing/2014/main" id="{301380EF-78A2-28F0-E3C7-2F0C4819691D}"/>
              </a:ext>
            </a:extLst>
          </p:cNvPr>
          <p:cNvSpPr>
            <a:spLocks noGrp="1"/>
          </p:cNvSpPr>
          <p:nvPr>
            <p:ph sz="quarter" idx="10"/>
          </p:nvPr>
        </p:nvSpPr>
        <p:spPr/>
        <p:txBody>
          <a:bodyPr/>
          <a:lstStyle/>
          <a:p>
            <a:r>
              <a:rPr kumimoji="1" lang="ja-JP" altLang="en-US" dirty="0"/>
              <a:t>超省電力</a:t>
            </a:r>
            <a:endParaRPr kumimoji="1" lang="en-US" altLang="ja-JP" dirty="0"/>
          </a:p>
          <a:p>
            <a:pPr lvl="1"/>
            <a:r>
              <a:rPr kumimoji="1" lang="ja-JP" altLang="en-US" dirty="0"/>
              <a:t>リレーは物理的に動くので結構電気を食う</a:t>
            </a:r>
            <a:endParaRPr kumimoji="1" lang="en-US" altLang="ja-JP" dirty="0"/>
          </a:p>
          <a:p>
            <a:pPr lvl="1"/>
            <a:r>
              <a:rPr kumimoji="1" lang="ja-JP" altLang="en-US" dirty="0"/>
              <a:t>真空管は常に暖め続けるのでめっちゃ電気を食う</a:t>
            </a:r>
            <a:endParaRPr kumimoji="1" lang="en-US" altLang="ja-JP" dirty="0"/>
          </a:p>
          <a:p>
            <a:r>
              <a:rPr kumimoji="1" lang="ja-JP" altLang="en-US" dirty="0"/>
              <a:t>壊れない：</a:t>
            </a:r>
            <a:endParaRPr kumimoji="1" lang="en-US" altLang="ja-JP" dirty="0"/>
          </a:p>
          <a:p>
            <a:pPr lvl="1"/>
            <a:r>
              <a:rPr kumimoji="1" lang="ja-JP" altLang="en-US" dirty="0"/>
              <a:t>リレーは物理的に動くので，かなり壊れる</a:t>
            </a:r>
            <a:endParaRPr kumimoji="1" lang="en-US" altLang="ja-JP" dirty="0"/>
          </a:p>
          <a:p>
            <a:pPr lvl="1"/>
            <a:r>
              <a:rPr kumimoji="1" lang="ja-JP" altLang="en-US" dirty="0"/>
              <a:t>真空管はフィラメントがそのうち焼き切れるし，ガラスが割れる</a:t>
            </a:r>
            <a:endParaRPr kumimoji="1" lang="en-US" dirty="0"/>
          </a:p>
        </p:txBody>
      </p:sp>
    </p:spTree>
    <p:extLst>
      <p:ext uri="{BB962C8B-B14F-4D97-AF65-F5344CB8AC3E}">
        <p14:creationId xmlns:p14="http://schemas.microsoft.com/office/powerpoint/2010/main" val="3933438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まとめ</a:t>
            </a:r>
          </a:p>
        </p:txBody>
      </p:sp>
      <p:sp>
        <p:nvSpPr>
          <p:cNvPr id="3" name="テキスト プレースホルダー 2"/>
          <p:cNvSpPr>
            <a:spLocks noGrp="1"/>
          </p:cNvSpPr>
          <p:nvPr>
            <p:ph type="body" sz="quarter" idx="10"/>
          </p:nvPr>
        </p:nvSpPr>
        <p:spPr/>
        <p:txBody>
          <a:bodyPr/>
          <a:lstStyle/>
          <a:p>
            <a:r>
              <a:rPr lang="ja-JP" altLang="en-US" dirty="0"/>
              <a:t>論理回路の実現方法</a:t>
            </a:r>
            <a:endParaRPr lang="en-US" altLang="ja-JP" dirty="0"/>
          </a:p>
          <a:p>
            <a:pPr lvl="1"/>
            <a:r>
              <a:rPr lang="ja-JP" altLang="en-US" dirty="0"/>
              <a:t>リレー</a:t>
            </a:r>
            <a:endParaRPr lang="en-US" altLang="ja-JP" dirty="0"/>
          </a:p>
          <a:p>
            <a:pPr lvl="1"/>
            <a:r>
              <a:rPr lang="en-US" altLang="ja-JP" dirty="0"/>
              <a:t>CMOS</a:t>
            </a:r>
          </a:p>
          <a:p>
            <a:r>
              <a:rPr lang="ja-JP" altLang="en-US" dirty="0"/>
              <a:t>論理回路の遅延と消費エネルギー</a:t>
            </a:r>
            <a:endParaRPr lang="en-US" altLang="ja-JP" dirty="0"/>
          </a:p>
          <a:p>
            <a:pPr lvl="1"/>
            <a:r>
              <a:rPr lang="en-US" altLang="ja-JP" dirty="0"/>
              <a:t>CMOS </a:t>
            </a:r>
            <a:r>
              <a:rPr lang="ja-JP" altLang="en-US" dirty="0"/>
              <a:t>の場合，充放電にかかる時間とエネルギー</a:t>
            </a:r>
          </a:p>
        </p:txBody>
      </p:sp>
    </p:spTree>
    <p:extLst>
      <p:ext uri="{BB962C8B-B14F-4D97-AF65-F5344CB8AC3E}">
        <p14:creationId xmlns:p14="http://schemas.microsoft.com/office/powerpoint/2010/main" val="1550797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実際の命令セットの例</a:t>
            </a:r>
            <a:endParaRPr kumimoji="1" lang="ja-JP" altLang="en-US" dirty="0"/>
          </a:p>
        </p:txBody>
      </p:sp>
      <p:sp>
        <p:nvSpPr>
          <p:cNvPr id="3" name="テキスト プレースホルダー 2"/>
          <p:cNvSpPr>
            <a:spLocks noGrp="1"/>
          </p:cNvSpPr>
          <p:nvPr>
            <p:ph sz="quarter" idx="10"/>
          </p:nvPr>
        </p:nvSpPr>
        <p:spPr>
          <a:xfrm>
            <a:off x="611956" y="1088974"/>
            <a:ext cx="8280092" cy="3150035"/>
          </a:xfrm>
        </p:spPr>
        <p:txBody>
          <a:bodyPr/>
          <a:lstStyle/>
          <a:p>
            <a:r>
              <a:rPr lang="en-US" altLang="ja-JP" dirty="0"/>
              <a:t>RISC-V </a:t>
            </a:r>
            <a:r>
              <a:rPr lang="ja-JP" altLang="en-US" dirty="0"/>
              <a:t>を例として説明</a:t>
            </a:r>
            <a:endParaRPr lang="en-US" altLang="ja-JP" dirty="0"/>
          </a:p>
          <a:p>
            <a:pPr lvl="1"/>
            <a:r>
              <a:rPr kumimoji="1" lang="ja-JP" altLang="en-US" dirty="0"/>
              <a:t>加減算，論理演算，ロード・ストア，即値，分岐とジャンプなど</a:t>
            </a:r>
            <a:endParaRPr kumimoji="1" lang="en-US" altLang="ja-JP" dirty="0"/>
          </a:p>
          <a:p>
            <a:pPr lvl="1"/>
            <a:r>
              <a:rPr kumimoji="1" lang="ja-JP" altLang="en-US" dirty="0"/>
              <a:t>各命令は基本的に </a:t>
            </a:r>
            <a:r>
              <a:rPr kumimoji="1" lang="en-US" altLang="ja-JP" dirty="0"/>
              <a:t>32bit </a:t>
            </a:r>
            <a:r>
              <a:rPr kumimoji="1" lang="ja-JP" altLang="en-US" dirty="0"/>
              <a:t>幅</a:t>
            </a:r>
            <a:endParaRPr kumimoji="1" lang="en-US" altLang="ja-JP" dirty="0"/>
          </a:p>
          <a:p>
            <a:r>
              <a:rPr lang="ja-JP" altLang="en-US" dirty="0"/>
              <a:t>１回目の講義で４桁の数字で表していたことと同じことを</a:t>
            </a:r>
            <a:br>
              <a:rPr lang="en-US" altLang="ja-JP" dirty="0"/>
            </a:br>
            <a:r>
              <a:rPr lang="en-US" altLang="ja-JP" dirty="0"/>
              <a:t>32bit </a:t>
            </a:r>
            <a:r>
              <a:rPr lang="ja-JP" altLang="en-US" dirty="0"/>
              <a:t>の中を細かく区切ってやっている</a:t>
            </a:r>
            <a:endParaRPr lang="en-US" altLang="ja-JP" dirty="0"/>
          </a:p>
          <a:p>
            <a:endParaRPr lang="en-US" altLang="ja-JP" dirty="0"/>
          </a:p>
        </p:txBody>
      </p:sp>
      <p:pic>
        <p:nvPicPr>
          <p:cNvPr id="4" name="図 3">
            <a:extLst>
              <a:ext uri="{FF2B5EF4-FFF2-40B4-BE49-F238E27FC236}">
                <a16:creationId xmlns:a16="http://schemas.microsoft.com/office/drawing/2014/main" id="{4990E592-58D4-E7F9-A4CB-52787B83DE14}"/>
              </a:ext>
            </a:extLst>
          </p:cNvPr>
          <p:cNvPicPr>
            <a:picLocks noChangeAspect="1"/>
          </p:cNvPicPr>
          <p:nvPr/>
        </p:nvPicPr>
        <p:blipFill>
          <a:blip r:embed="rId2"/>
          <a:stretch>
            <a:fillRect/>
          </a:stretch>
        </p:blipFill>
        <p:spPr>
          <a:xfrm>
            <a:off x="701957" y="3969006"/>
            <a:ext cx="7722035" cy="2020980"/>
          </a:xfrm>
          <a:prstGeom prst="rect">
            <a:avLst/>
          </a:prstGeom>
        </p:spPr>
      </p:pic>
      <p:sp>
        <p:nvSpPr>
          <p:cNvPr id="5" name="テキスト プレースホルダー 2">
            <a:extLst>
              <a:ext uri="{FF2B5EF4-FFF2-40B4-BE49-F238E27FC236}">
                <a16:creationId xmlns:a16="http://schemas.microsoft.com/office/drawing/2014/main" id="{88C95690-FB53-B2CE-A1AD-4EC6D0506118}"/>
              </a:ext>
            </a:extLst>
          </p:cNvPr>
          <p:cNvSpPr txBox="1">
            <a:spLocks/>
          </p:cNvSpPr>
          <p:nvPr/>
        </p:nvSpPr>
        <p:spPr bwMode="auto">
          <a:xfrm>
            <a:off x="251952" y="6317994"/>
            <a:ext cx="8280092" cy="54000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ja-JP" altLang="en-US" sz="1000" kern="0" dirty="0"/>
              <a:t>画像は下記より</a:t>
            </a:r>
            <a:br>
              <a:rPr lang="en-US" altLang="ja-JP" sz="1000" kern="0" dirty="0"/>
            </a:br>
            <a:r>
              <a:rPr lang="en-US" altLang="ja-JP" sz="1000" dirty="0"/>
              <a:t>The RISC-V Instruction Set Manual Volume I: User-Level ISA Document Version 2.2 </a:t>
            </a:r>
            <a:endParaRPr lang="ja-JP" altLang="en-US" sz="1000" kern="0" dirty="0"/>
          </a:p>
        </p:txBody>
      </p:sp>
    </p:spTree>
    <p:extLst>
      <p:ext uri="{BB962C8B-B14F-4D97-AF65-F5344CB8AC3E}">
        <p14:creationId xmlns:p14="http://schemas.microsoft.com/office/powerpoint/2010/main" val="256639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1D1C6A-AC4B-359E-389F-80FB0786D10A}"/>
              </a:ext>
            </a:extLst>
          </p:cNvPr>
          <p:cNvSpPr>
            <a:spLocks noGrp="1"/>
          </p:cNvSpPr>
          <p:nvPr>
            <p:ph type="title"/>
          </p:nvPr>
        </p:nvSpPr>
        <p:spPr/>
        <p:txBody>
          <a:bodyPr/>
          <a:lstStyle/>
          <a:p>
            <a:r>
              <a:rPr kumimoji="1" lang="ja-JP" altLang="en-US" dirty="0"/>
              <a:t>課題 </a:t>
            </a:r>
            <a:r>
              <a:rPr kumimoji="1" lang="en-US" altLang="ja-JP" dirty="0"/>
              <a:t>4</a:t>
            </a:r>
            <a:endParaRPr kumimoji="1" lang="en-US" dirty="0"/>
          </a:p>
        </p:txBody>
      </p:sp>
      <p:sp>
        <p:nvSpPr>
          <p:cNvPr id="3" name="コンテンツ プレースホルダー 2">
            <a:extLst>
              <a:ext uri="{FF2B5EF4-FFF2-40B4-BE49-F238E27FC236}">
                <a16:creationId xmlns:a16="http://schemas.microsoft.com/office/drawing/2014/main" id="{B171FBA6-7482-3F67-1F81-B0AD70367ED7}"/>
              </a:ext>
            </a:extLst>
          </p:cNvPr>
          <p:cNvSpPr>
            <a:spLocks noGrp="1"/>
          </p:cNvSpPr>
          <p:nvPr>
            <p:ph sz="quarter" idx="10"/>
          </p:nvPr>
        </p:nvSpPr>
        <p:spPr>
          <a:xfrm>
            <a:off x="611956" y="1088974"/>
            <a:ext cx="8280092" cy="3510039"/>
          </a:xfrm>
        </p:spPr>
        <p:txBody>
          <a:bodyPr/>
          <a:lstStyle/>
          <a:p>
            <a:r>
              <a:rPr kumimoji="1" lang="ja-JP" altLang="en-US" dirty="0"/>
              <a:t>１０から０までを２づつ下りながら数える以下のループをアセンブリ言語で書け</a:t>
            </a:r>
            <a:endParaRPr kumimoji="1" lang="en-US" altLang="ja-JP" dirty="0"/>
          </a:p>
          <a:p>
            <a:pPr lvl="1"/>
            <a:r>
              <a:rPr kumimoji="1" lang="ja-JP" altLang="en-US" dirty="0"/>
              <a:t>使用する命令セットは第２回の講義資料のものに準じる</a:t>
            </a:r>
            <a:endParaRPr kumimoji="1" lang="en-US" altLang="ja-JP" dirty="0"/>
          </a:p>
          <a:p>
            <a:r>
              <a:rPr lang="ja-JP" altLang="en-US" dirty="0"/>
              <a:t>ヒント：</a:t>
            </a:r>
            <a:endParaRPr lang="en-US" altLang="ja-JP" dirty="0"/>
          </a:p>
          <a:p>
            <a:pPr lvl="1"/>
            <a:r>
              <a:rPr lang="ja-JP" altLang="en-US" dirty="0"/>
              <a:t>減算には </a:t>
            </a:r>
            <a:r>
              <a:rPr lang="en-US" dirty="0"/>
              <a:t>add </a:t>
            </a:r>
            <a:r>
              <a:rPr lang="ja-JP" altLang="en-US" dirty="0"/>
              <a:t>の代わりに </a:t>
            </a:r>
            <a:r>
              <a:rPr lang="en-US" altLang="ja-JP" dirty="0"/>
              <a:t>sub </a:t>
            </a:r>
            <a:r>
              <a:rPr lang="ja-JP" altLang="en-US" dirty="0"/>
              <a:t>を使う</a:t>
            </a:r>
            <a:endParaRPr lang="en-US" altLang="ja-JP" dirty="0"/>
          </a:p>
          <a:p>
            <a:pPr lvl="1"/>
            <a:r>
              <a:rPr lang="ja-JP" altLang="en-US" dirty="0"/>
              <a:t>初期値は </a:t>
            </a:r>
            <a:r>
              <a:rPr lang="en-US" altLang="ja-JP" dirty="0"/>
              <a:t>li </a:t>
            </a:r>
            <a:r>
              <a:rPr lang="ja-JP" altLang="en-US" dirty="0"/>
              <a:t>命令で設定</a:t>
            </a:r>
            <a:endParaRPr lang="en-US" altLang="ja-JP" dirty="0"/>
          </a:p>
          <a:p>
            <a:pPr lvl="1"/>
            <a:r>
              <a:rPr kumimoji="1" lang="ja-JP" altLang="en-US" dirty="0"/>
              <a:t>講義中の </a:t>
            </a:r>
            <a:r>
              <a:rPr kumimoji="1" lang="en-US" altLang="ja-JP" dirty="0"/>
              <a:t>for </a:t>
            </a:r>
            <a:r>
              <a:rPr kumimoji="1" lang="ja-JP" altLang="en-US" dirty="0"/>
              <a:t>文の例のようにメモリ上に </a:t>
            </a:r>
            <a:r>
              <a:rPr kumimoji="1" lang="en-US" altLang="ja-JP" dirty="0"/>
              <a:t>i </a:t>
            </a:r>
            <a:r>
              <a:rPr kumimoji="1" lang="ja-JP" altLang="en-US" dirty="0"/>
              <a:t>を置くとややこしいので，レジスタの上で全て終わらした方が楽</a:t>
            </a:r>
            <a:endParaRPr kumimoji="1" lang="en-US" dirty="0"/>
          </a:p>
        </p:txBody>
      </p:sp>
      <p:sp>
        <p:nvSpPr>
          <p:cNvPr id="4" name="テキスト プレースホルダー 2">
            <a:extLst>
              <a:ext uri="{FF2B5EF4-FFF2-40B4-BE49-F238E27FC236}">
                <a16:creationId xmlns:a16="http://schemas.microsoft.com/office/drawing/2014/main" id="{D4632841-FF32-AEF3-316F-CD26E43879E9}"/>
              </a:ext>
            </a:extLst>
          </p:cNvPr>
          <p:cNvSpPr txBox="1">
            <a:spLocks/>
          </p:cNvSpPr>
          <p:nvPr/>
        </p:nvSpPr>
        <p:spPr bwMode="auto">
          <a:xfrm>
            <a:off x="971960" y="4689014"/>
            <a:ext cx="6542471" cy="10800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Font typeface="Wingdings" panose="05000000000000000000" pitchFamily="2" charset="2"/>
              <a:buNone/>
            </a:pPr>
            <a:r>
              <a:rPr lang="en-US" altLang="ja-JP" kern="0" dirty="0">
                <a:solidFill>
                  <a:schemeClr val="tx1">
                    <a:lumMod val="85000"/>
                    <a:lumOff val="15000"/>
                  </a:schemeClr>
                </a:solidFill>
                <a:latin typeface="Consolas" panose="020B0609020204030204" pitchFamily="49" charset="0"/>
              </a:rPr>
              <a:t>1: </a:t>
            </a:r>
            <a:r>
              <a:rPr lang="en-US" altLang="ja-JP" kern="0" dirty="0">
                <a:solidFill>
                  <a:schemeClr val="accent1"/>
                </a:solidFill>
                <a:latin typeface="Consolas" panose="020B0609020204030204" pitchFamily="49" charset="0"/>
              </a:rPr>
              <a:t>for</a:t>
            </a:r>
            <a:r>
              <a:rPr lang="en-US" altLang="ja-JP" kern="0" dirty="0">
                <a:latin typeface="Consolas" panose="020B0609020204030204" pitchFamily="49" charset="0"/>
              </a:rPr>
              <a:t> (i = 10; i &gt;= 0; i-=2) {</a:t>
            </a:r>
            <a:br>
              <a:rPr lang="en-US" altLang="ja-JP" kern="0" dirty="0">
                <a:latin typeface="Consolas" panose="020B0609020204030204" pitchFamily="49" charset="0"/>
              </a:rPr>
            </a:br>
            <a:r>
              <a:rPr lang="en-US" altLang="ja-JP" kern="0" dirty="0">
                <a:latin typeface="Consolas" panose="020B0609020204030204" pitchFamily="49" charset="0"/>
              </a:rPr>
              <a:t>2: }</a:t>
            </a:r>
            <a:endParaRPr lang="ja-JP" altLang="en-US" kern="0" dirty="0">
              <a:latin typeface="Consolas" panose="020B0609020204030204" pitchFamily="49" charset="0"/>
            </a:endParaRPr>
          </a:p>
        </p:txBody>
      </p:sp>
    </p:spTree>
    <p:extLst>
      <p:ext uri="{BB962C8B-B14F-4D97-AF65-F5344CB8AC3E}">
        <p14:creationId xmlns:p14="http://schemas.microsoft.com/office/powerpoint/2010/main" val="1254323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1D1C6A-AC4B-359E-389F-80FB0786D10A}"/>
              </a:ext>
            </a:extLst>
          </p:cNvPr>
          <p:cNvSpPr>
            <a:spLocks noGrp="1"/>
          </p:cNvSpPr>
          <p:nvPr>
            <p:ph type="title"/>
          </p:nvPr>
        </p:nvSpPr>
        <p:spPr/>
        <p:txBody>
          <a:bodyPr/>
          <a:lstStyle/>
          <a:p>
            <a:r>
              <a:rPr kumimoji="1" lang="ja-JP" altLang="en-US" dirty="0"/>
              <a:t>提出方法</a:t>
            </a:r>
            <a:endParaRPr kumimoji="1" lang="en-US" dirty="0"/>
          </a:p>
        </p:txBody>
      </p:sp>
      <p:sp>
        <p:nvSpPr>
          <p:cNvPr id="3" name="コンテンツ プレースホルダー 2">
            <a:extLst>
              <a:ext uri="{FF2B5EF4-FFF2-40B4-BE49-F238E27FC236}">
                <a16:creationId xmlns:a16="http://schemas.microsoft.com/office/drawing/2014/main" id="{B171FBA6-7482-3F67-1F81-B0AD70367ED7}"/>
              </a:ext>
            </a:extLst>
          </p:cNvPr>
          <p:cNvSpPr>
            <a:spLocks noGrp="1"/>
          </p:cNvSpPr>
          <p:nvPr>
            <p:ph sz="quarter" idx="10"/>
          </p:nvPr>
        </p:nvSpPr>
        <p:spPr/>
        <p:txBody>
          <a:bodyPr/>
          <a:lstStyle/>
          <a:p>
            <a:r>
              <a:rPr kumimoji="1" lang="ja-JP" altLang="en-US" sz="1800" dirty="0"/>
              <a:t>以下の２つを提出：</a:t>
            </a:r>
            <a:endParaRPr kumimoji="1" lang="en-US" altLang="ja-JP" sz="1800" dirty="0"/>
          </a:p>
          <a:p>
            <a:pPr lvl="1"/>
            <a:r>
              <a:rPr kumimoji="1" lang="ja-JP" altLang="en-US" sz="1800" dirty="0"/>
              <a:t>課題の提出は </a:t>
            </a:r>
            <a:r>
              <a:rPr kumimoji="1" lang="en-US" altLang="ja-JP" sz="1800" dirty="0"/>
              <a:t>Moodle </a:t>
            </a:r>
            <a:r>
              <a:rPr kumimoji="1" lang="ja-JP" altLang="en-US" sz="1800" dirty="0"/>
              <a:t>の「課題４」のところからお願いします</a:t>
            </a:r>
            <a:endParaRPr kumimoji="1" lang="en-US" altLang="ja-JP" sz="1800" dirty="0"/>
          </a:p>
          <a:p>
            <a:pPr lvl="1"/>
            <a:r>
              <a:rPr kumimoji="1" lang="ja-JP" altLang="en-US" sz="1800" dirty="0"/>
              <a:t>感想や質問を「感想や質問」のところに投稿してください</a:t>
            </a:r>
            <a:endParaRPr kumimoji="1" lang="en-US" altLang="ja-JP" sz="1800" dirty="0"/>
          </a:p>
          <a:p>
            <a:pPr lvl="2"/>
            <a:r>
              <a:rPr kumimoji="1" lang="ja-JP" altLang="en-US" sz="1800" dirty="0"/>
              <a:t>わからない場所がある場合，具体的に書いてもらえると良いです</a:t>
            </a:r>
            <a:endParaRPr kumimoji="1" lang="en-US" altLang="ja-JP" sz="1800" dirty="0"/>
          </a:p>
          <a:p>
            <a:r>
              <a:rPr kumimoji="1" lang="ja-JP" altLang="en-US" sz="1800" dirty="0"/>
              <a:t>提出締め切り</a:t>
            </a:r>
            <a:endParaRPr kumimoji="1" lang="en-US" altLang="ja-JP" sz="1800" dirty="0"/>
          </a:p>
          <a:p>
            <a:pPr lvl="1"/>
            <a:r>
              <a:rPr lang="ja-JP" altLang="en-US" sz="1800" dirty="0"/>
              <a:t>次回講義開始まで</a:t>
            </a:r>
            <a:endParaRPr kumimoji="1" lang="en-US" altLang="ja-JP" sz="1800" dirty="0"/>
          </a:p>
          <a:p>
            <a:r>
              <a:rPr kumimoji="1" lang="ja-JP" altLang="en-US" sz="1800" dirty="0"/>
              <a:t>注意：</a:t>
            </a:r>
            <a:endParaRPr kumimoji="1" lang="en-US" altLang="ja-JP" sz="1800" dirty="0"/>
          </a:p>
          <a:p>
            <a:pPr lvl="1"/>
            <a:r>
              <a:rPr kumimoji="1" lang="ja-JP" altLang="en-US" sz="1800" dirty="0"/>
              <a:t>課題の出来は，ある程度努力したあとがあれば良しです</a:t>
            </a:r>
            <a:endParaRPr kumimoji="1" lang="en-US" altLang="ja-JP" sz="1800" dirty="0"/>
          </a:p>
          <a:p>
            <a:pPr lvl="1"/>
            <a:r>
              <a:rPr kumimoji="1" lang="ja-JP" altLang="en-US" sz="1800" dirty="0"/>
              <a:t>必ずしも正解していなくても良いです</a:t>
            </a:r>
            <a:endParaRPr kumimoji="1" lang="en-US" altLang="ja-JP" sz="1800" dirty="0"/>
          </a:p>
        </p:txBody>
      </p:sp>
    </p:spTree>
    <p:extLst>
      <p:ext uri="{BB962C8B-B14F-4D97-AF65-F5344CB8AC3E}">
        <p14:creationId xmlns:p14="http://schemas.microsoft.com/office/powerpoint/2010/main" val="22617826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945FE3-8256-B516-3DD2-BCC2CEE6F943}"/>
              </a:ext>
            </a:extLst>
          </p:cNvPr>
          <p:cNvSpPr>
            <a:spLocks noGrp="1"/>
          </p:cNvSpPr>
          <p:nvPr>
            <p:ph type="title"/>
          </p:nvPr>
        </p:nvSpPr>
        <p:spPr/>
        <p:txBody>
          <a:bodyPr/>
          <a:lstStyle/>
          <a:p>
            <a:r>
              <a:rPr kumimoji="1" lang="ja-JP" altLang="en-US" dirty="0"/>
              <a:t>付録</a:t>
            </a:r>
            <a:endParaRPr kumimoji="1" lang="en-US" dirty="0"/>
          </a:p>
        </p:txBody>
      </p:sp>
      <p:sp>
        <p:nvSpPr>
          <p:cNvPr id="3" name="コンテンツ プレースホルダー 2">
            <a:extLst>
              <a:ext uri="{FF2B5EF4-FFF2-40B4-BE49-F238E27FC236}">
                <a16:creationId xmlns:a16="http://schemas.microsoft.com/office/drawing/2014/main" id="{F1C4D418-DDCB-AEA8-A3F8-573420D9A6BB}"/>
              </a:ext>
            </a:extLst>
          </p:cNvPr>
          <p:cNvSpPr>
            <a:spLocks noGrp="1"/>
          </p:cNvSpPr>
          <p:nvPr>
            <p:ph sz="quarter" idx="10"/>
          </p:nvPr>
        </p:nvSpPr>
        <p:spPr/>
        <p:txBody>
          <a:bodyPr/>
          <a:lstStyle/>
          <a:p>
            <a:endParaRPr kumimoji="1" lang="en-US"/>
          </a:p>
        </p:txBody>
      </p:sp>
    </p:spTree>
    <p:extLst>
      <p:ext uri="{BB962C8B-B14F-4D97-AF65-F5344CB8AC3E}">
        <p14:creationId xmlns:p14="http://schemas.microsoft.com/office/powerpoint/2010/main" val="18835228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実際の回路生成</a:t>
            </a:r>
            <a:endParaRPr lang="ja-JP" altLang="en-US" dirty="0"/>
          </a:p>
        </p:txBody>
      </p:sp>
      <p:sp>
        <p:nvSpPr>
          <p:cNvPr id="8" name="テキスト プレースホルダー 7"/>
          <p:cNvSpPr>
            <a:spLocks noGrp="1"/>
          </p:cNvSpPr>
          <p:nvPr>
            <p:ph type="body" sz="quarter" idx="10"/>
          </p:nvPr>
        </p:nvSpPr>
        <p:spPr>
          <a:xfrm>
            <a:off x="341953" y="2888994"/>
            <a:ext cx="8550095" cy="3599733"/>
          </a:xfrm>
        </p:spPr>
        <p:txBody>
          <a:bodyPr/>
          <a:lstStyle/>
          <a:p>
            <a:pPr marL="457200" indent="-457200">
              <a:buFont typeface="+mj-lt"/>
              <a:buAutoNum type="arabicPeriod"/>
            </a:pPr>
            <a:r>
              <a:rPr kumimoji="1" lang="ja-JP" altLang="en-US" dirty="0"/>
              <a:t>ハードウェア記述言語から，論理関数を生成：</a:t>
            </a:r>
            <a:endParaRPr kumimoji="1" lang="en-US" altLang="ja-JP" dirty="0"/>
          </a:p>
          <a:p>
            <a:pPr lvl="1"/>
            <a:r>
              <a:rPr kumimoji="1" lang="ja-JP" altLang="en-US" dirty="0"/>
              <a:t>ナイーブには，入力の全パターンに対して出力を記録した真理値表</a:t>
            </a:r>
            <a:endParaRPr kumimoji="1" lang="en-US" altLang="ja-JP" dirty="0"/>
          </a:p>
          <a:p>
            <a:pPr lvl="2"/>
            <a:r>
              <a:rPr kumimoji="1" lang="ja-JP" altLang="en-US" dirty="0"/>
              <a:t>実際には表のサイズが爆発して，真理値表ではすぐに破綻</a:t>
            </a:r>
            <a:endParaRPr kumimoji="1" lang="en-US" altLang="ja-JP" dirty="0"/>
          </a:p>
          <a:p>
            <a:pPr lvl="2"/>
            <a:r>
              <a:rPr kumimoji="1" lang="ja-JP" altLang="en-US" dirty="0"/>
              <a:t>表のサイズ </a:t>
            </a:r>
            <a:r>
              <a:rPr kumimoji="1" lang="en-US" altLang="ja-JP" dirty="0"/>
              <a:t>= 2 </a:t>
            </a:r>
            <a:r>
              <a:rPr kumimoji="1" lang="ja-JP" altLang="en-US" dirty="0"/>
              <a:t>の入力ビット数乗</a:t>
            </a:r>
            <a:endParaRPr kumimoji="1" lang="en-US" altLang="ja-JP" dirty="0"/>
          </a:p>
          <a:p>
            <a:pPr lvl="1"/>
            <a:r>
              <a:rPr kumimoji="1" lang="ja-JP" altLang="en-US" dirty="0"/>
              <a:t>さまざまな効率的な保持方法が提案されており，使用されている</a:t>
            </a:r>
            <a:endParaRPr kumimoji="1" lang="en-US" altLang="ja-JP" dirty="0"/>
          </a:p>
          <a:p>
            <a:pPr lvl="2"/>
            <a:r>
              <a:rPr lang="en-US" altLang="ja-JP" dirty="0"/>
              <a:t>Binary Decision Diagram (BDD)</a:t>
            </a:r>
          </a:p>
        </p:txBody>
      </p:sp>
      <p:sp>
        <p:nvSpPr>
          <p:cNvPr id="9" name="正方形/長方形 8"/>
          <p:cNvSpPr/>
          <p:nvPr/>
        </p:nvSpPr>
        <p:spPr bwMode="auto">
          <a:xfrm>
            <a:off x="3491988" y="1538979"/>
            <a:ext cx="2340026" cy="1530017"/>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kumimoji="1" lang="en-US" altLang="ja-JP" sz="1600" dirty="0">
                <a:solidFill>
                  <a:schemeClr val="accent1"/>
                </a:solidFill>
                <a:latin typeface="Consolas" panose="020B0609020204030204" pitchFamily="49" charset="0"/>
                <a:ea typeface="メイリオ" panose="020B0604030504040204" pitchFamily="50" charset="-128"/>
              </a:rPr>
              <a:t>if</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code == </a:t>
            </a:r>
            <a:r>
              <a:rPr kumimoji="1" lang="en-US" altLang="ja-JP" sz="1600" dirty="0">
                <a:solidFill>
                  <a:schemeClr val="accent6"/>
                </a:solidFill>
                <a:latin typeface="Consolas" panose="020B0609020204030204" pitchFamily="49" charset="0"/>
                <a:ea typeface="メイリオ" panose="020B0604030504040204" pitchFamily="50" charset="-128"/>
              </a:rPr>
              <a:t>100</a:t>
            </a:r>
            <a:r>
              <a:rPr kumimoji="1"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out = rs1 </a:t>
            </a:r>
            <a:r>
              <a:rPr lang="en-US" altLang="ja-JP" sz="1600" dirty="0" err="1">
                <a:solidFill>
                  <a:schemeClr val="accent1"/>
                </a:solidFill>
                <a:latin typeface="Consolas" panose="020B0609020204030204" pitchFamily="49" charset="0"/>
                <a:ea typeface="メイリオ" panose="020B0604030504040204" pitchFamily="50" charset="-128"/>
              </a:rPr>
              <a:t>xor</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rs2</a:t>
            </a:r>
          </a:p>
          <a:p>
            <a:r>
              <a:rPr kumimoji="1" lang="en-US" altLang="ja-JP" sz="1600" dirty="0" err="1">
                <a:solidFill>
                  <a:schemeClr val="accent1"/>
                </a:solidFill>
                <a:latin typeface="Consolas" panose="020B0609020204030204" pitchFamily="49" charset="0"/>
                <a:ea typeface="メイリオ" panose="020B0604030504040204" pitchFamily="50" charset="-128"/>
              </a:rPr>
              <a:t>elif</a:t>
            </a:r>
            <a:r>
              <a:rPr lang="en-US" altLang="ja-JP" sz="1600" dirty="0">
                <a:solidFill>
                  <a:schemeClr val="accent1"/>
                </a:solidFill>
                <a:latin typeface="Consolas" panose="020B0609020204030204" pitchFamily="49" charset="0"/>
                <a:ea typeface="メイリオ" panose="020B0604030504040204" pitchFamily="50" charset="-128"/>
              </a:rPr>
              <a:t> </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code == </a:t>
            </a:r>
            <a:r>
              <a:rPr lang="en-US" altLang="ja-JP" sz="1600" dirty="0">
                <a:solidFill>
                  <a:schemeClr val="accent6"/>
                </a:solidFill>
                <a:latin typeface="Consolas" panose="020B0609020204030204" pitchFamily="49" charset="0"/>
                <a:ea typeface="メイリオ" panose="020B0604030504040204" pitchFamily="50" charset="-128"/>
              </a:rPr>
              <a:t>110</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out = rs1 </a:t>
            </a:r>
            <a:r>
              <a:rPr lang="en-US" altLang="ja-JP" sz="1600" dirty="0">
                <a:solidFill>
                  <a:schemeClr val="accent1"/>
                </a:solidFill>
                <a:latin typeface="Consolas" panose="020B0609020204030204" pitchFamily="49" charset="0"/>
                <a:ea typeface="メイリオ" panose="020B0604030504040204" pitchFamily="50" charset="-128"/>
              </a:rPr>
              <a:t>or</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a:p>
            <a:r>
              <a:rPr lang="en-US" altLang="ja-JP" sz="1600" dirty="0">
                <a:solidFill>
                  <a:schemeClr val="accent1"/>
                </a:solidFill>
                <a:latin typeface="Consolas" panose="020B0609020204030204" pitchFamily="49" charset="0"/>
                <a:ea typeface="メイリオ" panose="020B0604030504040204" pitchFamily="50" charset="-128"/>
              </a:rPr>
              <a:t>else</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p>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out = rs1 </a:t>
            </a:r>
            <a:r>
              <a:rPr lang="en-US" altLang="ja-JP" sz="1600" dirty="0">
                <a:solidFill>
                  <a:schemeClr val="accent1"/>
                </a:solidFill>
                <a:latin typeface="Consolas" panose="020B0609020204030204" pitchFamily="49" charset="0"/>
                <a:ea typeface="メイリオ" panose="020B0604030504040204" pitchFamily="50" charset="-128"/>
              </a:rPr>
              <a:t>and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rs2</a:t>
            </a:r>
          </a:p>
        </p:txBody>
      </p:sp>
    </p:spTree>
    <p:extLst>
      <p:ext uri="{BB962C8B-B14F-4D97-AF65-F5344CB8AC3E}">
        <p14:creationId xmlns:p14="http://schemas.microsoft.com/office/powerpoint/2010/main" val="3971206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実際の回路生成</a:t>
            </a:r>
            <a:endParaRPr lang="ja-JP" altLang="en-US" dirty="0"/>
          </a:p>
        </p:txBody>
      </p:sp>
      <p:sp>
        <p:nvSpPr>
          <p:cNvPr id="8" name="テキスト プレースホルダー 7"/>
          <p:cNvSpPr>
            <a:spLocks noGrp="1"/>
          </p:cNvSpPr>
          <p:nvPr>
            <p:ph type="body" sz="quarter" idx="10"/>
          </p:nvPr>
        </p:nvSpPr>
        <p:spPr>
          <a:xfrm>
            <a:off x="611956" y="1268976"/>
            <a:ext cx="8280092" cy="5219751"/>
          </a:xfrm>
        </p:spPr>
        <p:txBody>
          <a:bodyPr/>
          <a:lstStyle/>
          <a:p>
            <a:pPr marL="457200" indent="-457200">
              <a:buFont typeface="+mj-lt"/>
              <a:buAutoNum type="arabicPeriod"/>
            </a:pPr>
            <a:r>
              <a:rPr kumimoji="1" lang="ja-JP" altLang="en-US" dirty="0"/>
              <a:t>論理合成：</a:t>
            </a:r>
            <a:endParaRPr kumimoji="1" lang="en-US" altLang="ja-JP" dirty="0"/>
          </a:p>
          <a:p>
            <a:pPr marL="817200" lvl="1" indent="-457200">
              <a:buFont typeface="+mj-lt"/>
              <a:buAutoNum type="arabicPeriod"/>
            </a:pPr>
            <a:r>
              <a:rPr kumimoji="1" lang="ja-JP" altLang="en-US" dirty="0"/>
              <a:t>ハードウェア記述言語から，論理関数を生成</a:t>
            </a:r>
            <a:endParaRPr kumimoji="1" lang="en-US" altLang="ja-JP" dirty="0"/>
          </a:p>
          <a:p>
            <a:pPr marL="817200" lvl="1" indent="-457200">
              <a:buFont typeface="+mj-lt"/>
              <a:buAutoNum type="arabicPeriod"/>
            </a:pPr>
            <a:r>
              <a:rPr kumimoji="1" lang="ja-JP" altLang="en-US" dirty="0"/>
              <a:t>生成された論理関数を最適化</a:t>
            </a:r>
            <a:endParaRPr kumimoji="1" lang="en-US" altLang="ja-JP" dirty="0"/>
          </a:p>
          <a:p>
            <a:pPr lvl="2"/>
            <a:r>
              <a:rPr kumimoji="1" lang="ja-JP" altLang="en-US" dirty="0"/>
              <a:t>カルノー図：４入力ぐらいが限界</a:t>
            </a:r>
            <a:endParaRPr kumimoji="1" lang="en-US" altLang="ja-JP" dirty="0"/>
          </a:p>
          <a:p>
            <a:pPr lvl="2"/>
            <a:r>
              <a:rPr kumimoji="1" lang="ja-JP" altLang="en-US" dirty="0"/>
              <a:t>クワイン・マクラスキー法：</a:t>
            </a:r>
            <a:r>
              <a:rPr lang="ja-JP" altLang="en-US" dirty="0"/>
              <a:t>入力数が増えると計算量が爆発</a:t>
            </a:r>
            <a:endParaRPr kumimoji="1" lang="en-US" altLang="ja-JP" dirty="0"/>
          </a:p>
          <a:p>
            <a:pPr lvl="2"/>
            <a:r>
              <a:rPr kumimoji="1" lang="ja-JP" altLang="en-US" dirty="0"/>
              <a:t>さまざまな最適化アルゴリズムが提案・使用されている</a:t>
            </a:r>
            <a:endParaRPr kumimoji="1" lang="en-US" altLang="ja-JP" dirty="0"/>
          </a:p>
          <a:p>
            <a:pPr marL="817200" lvl="1" indent="-457200">
              <a:buFont typeface="+mj-lt"/>
              <a:buAutoNum type="arabicPeriod"/>
            </a:pPr>
            <a:r>
              <a:rPr lang="ja-JP" altLang="en-US" dirty="0"/>
              <a:t>回路のプリミティブと接続関係を生成</a:t>
            </a:r>
            <a:endParaRPr lang="en-US" altLang="ja-JP" dirty="0"/>
          </a:p>
          <a:p>
            <a:pPr lvl="2"/>
            <a:r>
              <a:rPr lang="en-US" altLang="ja-JP" dirty="0"/>
              <a:t>AND, OR, NOT, D-FF </a:t>
            </a:r>
            <a:r>
              <a:rPr lang="ja-JP" altLang="en-US" dirty="0"/>
              <a:t>を始めとして，よく現れる回路の部品が用意される</a:t>
            </a:r>
            <a:endParaRPr kumimoji="1" lang="en-US" altLang="ja-JP" dirty="0"/>
          </a:p>
          <a:p>
            <a:pPr marL="457200" indent="-457200">
              <a:buFont typeface="+mj-lt"/>
              <a:buAutoNum type="arabicPeriod"/>
            </a:pPr>
            <a:r>
              <a:rPr lang="ja-JP" altLang="en-US" dirty="0"/>
              <a:t>配置・配線：</a:t>
            </a:r>
            <a:endParaRPr lang="en-US" altLang="ja-JP" dirty="0"/>
          </a:p>
          <a:p>
            <a:pPr marL="817200" lvl="1" indent="-457200">
              <a:buFont typeface="+mj-lt"/>
              <a:buAutoNum type="arabicPeriod"/>
            </a:pPr>
            <a:r>
              <a:rPr kumimoji="1" lang="ja-JP" altLang="en-US" dirty="0"/>
              <a:t>回路のプリミティブを配置・配線</a:t>
            </a:r>
            <a:endParaRPr kumimoji="1" lang="en-US" altLang="ja-JP" dirty="0"/>
          </a:p>
        </p:txBody>
      </p:sp>
    </p:spTree>
    <p:extLst>
      <p:ext uri="{BB962C8B-B14F-4D97-AF65-F5344CB8AC3E}">
        <p14:creationId xmlns:p14="http://schemas.microsoft.com/office/powerpoint/2010/main" val="2167794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スタンダード・セル</a:t>
            </a:r>
          </a:p>
        </p:txBody>
      </p:sp>
      <p:sp>
        <p:nvSpPr>
          <p:cNvPr id="3" name="テキスト プレースホルダー 2"/>
          <p:cNvSpPr>
            <a:spLocks noGrp="1"/>
          </p:cNvSpPr>
          <p:nvPr>
            <p:ph type="body" sz="quarter" idx="10"/>
          </p:nvPr>
        </p:nvSpPr>
        <p:spPr>
          <a:xfrm>
            <a:off x="251952" y="4869016"/>
            <a:ext cx="8640096" cy="1439709"/>
          </a:xfrm>
        </p:spPr>
        <p:txBody>
          <a:bodyPr/>
          <a:lstStyle/>
          <a:p>
            <a:r>
              <a:rPr kumimoji="1" lang="ja-JP" altLang="en-US" dirty="0"/>
              <a:t>スタンダード・セル：</a:t>
            </a:r>
            <a:endParaRPr kumimoji="1" lang="en-US" altLang="ja-JP" dirty="0"/>
          </a:p>
          <a:p>
            <a:pPr lvl="1"/>
            <a:r>
              <a:rPr lang="en-US" altLang="ja-JP" dirty="0"/>
              <a:t>AND </a:t>
            </a:r>
            <a:r>
              <a:rPr lang="ja-JP" altLang="en-US" dirty="0"/>
              <a:t>や </a:t>
            </a:r>
            <a:r>
              <a:rPr lang="en-US" altLang="ja-JP" dirty="0"/>
              <a:t>OR </a:t>
            </a:r>
            <a:r>
              <a:rPr lang="ja-JP" altLang="en-US" dirty="0" err="1"/>
              <a:t>のような</a:t>
            </a:r>
            <a:r>
              <a:rPr lang="ja-JP" altLang="en-US" dirty="0"/>
              <a:t>プリミティブとなる回路「セル」を用意</a:t>
            </a:r>
            <a:endParaRPr lang="en-US" altLang="ja-JP" dirty="0"/>
          </a:p>
          <a:p>
            <a:pPr lvl="2"/>
            <a:r>
              <a:rPr lang="ja-JP" altLang="en-US" dirty="0"/>
              <a:t>高さを幅を揃えておいて，簡単に並べられるように作ってある</a:t>
            </a:r>
          </a:p>
          <a:p>
            <a:pPr lvl="1"/>
            <a:r>
              <a:rPr kumimoji="1" lang="ja-JP" altLang="en-US" dirty="0"/>
              <a:t>これらを配置して，配線を接続することにより回路を実現</a:t>
            </a:r>
            <a:endParaRPr kumimoji="1" lang="en-US" altLang="ja-JP" dirty="0"/>
          </a:p>
          <a:p>
            <a:pPr lvl="2"/>
            <a:r>
              <a:rPr kumimoji="1" lang="ja-JP" altLang="en-US" dirty="0"/>
              <a:t>配置配線という</a:t>
            </a:r>
            <a:endParaRPr kumimoji="1" lang="en-US" altLang="ja-JP" dirty="0"/>
          </a:p>
        </p:txBody>
      </p:sp>
      <p:sp>
        <p:nvSpPr>
          <p:cNvPr id="4" name="正方形/長方形 3"/>
          <p:cNvSpPr/>
          <p:nvPr/>
        </p:nvSpPr>
        <p:spPr bwMode="auto">
          <a:xfrm>
            <a:off x="1961971" y="1088974"/>
            <a:ext cx="4770053"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VDD</a:t>
            </a:r>
            <a:endParaRPr kumimoji="1" lang="ja-JP" altLang="en-US" dirty="0">
              <a:solidFill>
                <a:schemeClr val="tx1">
                  <a:lumMod val="75000"/>
                  <a:lumOff val="25000"/>
                </a:schemeClr>
              </a:solidFill>
              <a:latin typeface="+mn-ea"/>
            </a:endParaRPr>
          </a:p>
        </p:txBody>
      </p:sp>
      <p:sp>
        <p:nvSpPr>
          <p:cNvPr id="7" name="正方形/長方形 6"/>
          <p:cNvSpPr/>
          <p:nvPr/>
        </p:nvSpPr>
        <p:spPr bwMode="auto">
          <a:xfrm>
            <a:off x="2411976" y="1448978"/>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AND</a:t>
            </a:r>
            <a:endParaRPr kumimoji="1" lang="ja-JP" altLang="en-US" dirty="0">
              <a:solidFill>
                <a:schemeClr val="tx1">
                  <a:lumMod val="75000"/>
                  <a:lumOff val="25000"/>
                </a:schemeClr>
              </a:solidFill>
              <a:latin typeface="+mn-ea"/>
            </a:endParaRPr>
          </a:p>
        </p:txBody>
      </p:sp>
      <p:sp>
        <p:nvSpPr>
          <p:cNvPr id="8" name="正方形/長方形 7"/>
          <p:cNvSpPr/>
          <p:nvPr/>
        </p:nvSpPr>
        <p:spPr bwMode="auto">
          <a:xfrm>
            <a:off x="3041983" y="1448978"/>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OR</a:t>
            </a:r>
            <a:endParaRPr kumimoji="1" lang="ja-JP" altLang="en-US" dirty="0">
              <a:solidFill>
                <a:schemeClr val="tx1">
                  <a:lumMod val="75000"/>
                  <a:lumOff val="25000"/>
                </a:schemeClr>
              </a:solidFill>
              <a:latin typeface="+mn-ea"/>
            </a:endParaRPr>
          </a:p>
        </p:txBody>
      </p:sp>
      <p:sp>
        <p:nvSpPr>
          <p:cNvPr id="9" name="正方形/長方形 8"/>
          <p:cNvSpPr/>
          <p:nvPr/>
        </p:nvSpPr>
        <p:spPr bwMode="auto">
          <a:xfrm>
            <a:off x="3671990" y="1448978"/>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AND</a:t>
            </a:r>
            <a:endParaRPr kumimoji="1" lang="ja-JP" altLang="en-US" dirty="0">
              <a:solidFill>
                <a:schemeClr val="tx1">
                  <a:lumMod val="75000"/>
                  <a:lumOff val="25000"/>
                </a:schemeClr>
              </a:solidFill>
              <a:latin typeface="+mn-ea"/>
            </a:endParaRPr>
          </a:p>
        </p:txBody>
      </p:sp>
      <p:sp>
        <p:nvSpPr>
          <p:cNvPr id="10" name="正方形/長方形 9"/>
          <p:cNvSpPr/>
          <p:nvPr/>
        </p:nvSpPr>
        <p:spPr bwMode="auto">
          <a:xfrm>
            <a:off x="4301997" y="1448978"/>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OR</a:t>
            </a:r>
            <a:endParaRPr kumimoji="1" lang="ja-JP" altLang="en-US" dirty="0">
              <a:solidFill>
                <a:schemeClr val="tx1">
                  <a:lumMod val="75000"/>
                  <a:lumOff val="25000"/>
                </a:schemeClr>
              </a:solidFill>
              <a:latin typeface="+mn-ea"/>
            </a:endParaRPr>
          </a:p>
        </p:txBody>
      </p:sp>
      <p:sp>
        <p:nvSpPr>
          <p:cNvPr id="11" name="正方形/長方形 10"/>
          <p:cNvSpPr/>
          <p:nvPr/>
        </p:nvSpPr>
        <p:spPr bwMode="auto">
          <a:xfrm>
            <a:off x="4932004" y="1448978"/>
            <a:ext cx="1440016"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D-FF</a:t>
            </a: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1961971" y="2528990"/>
            <a:ext cx="4770053"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GND</a:t>
            </a:r>
            <a:endParaRPr kumimoji="1" lang="ja-JP" altLang="en-US" dirty="0">
              <a:solidFill>
                <a:schemeClr val="tx1">
                  <a:lumMod val="75000"/>
                  <a:lumOff val="25000"/>
                </a:schemeClr>
              </a:solidFill>
              <a:latin typeface="+mn-ea"/>
            </a:endParaRPr>
          </a:p>
        </p:txBody>
      </p:sp>
      <p:sp>
        <p:nvSpPr>
          <p:cNvPr id="12" name="正方形/長方形 11"/>
          <p:cNvSpPr/>
          <p:nvPr/>
        </p:nvSpPr>
        <p:spPr bwMode="auto">
          <a:xfrm>
            <a:off x="3851992" y="2888994"/>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NOT</a:t>
            </a:r>
            <a:endParaRPr kumimoji="1" lang="ja-JP" altLang="en-US" dirty="0">
              <a:solidFill>
                <a:schemeClr val="tx1">
                  <a:lumMod val="75000"/>
                  <a:lumOff val="25000"/>
                </a:schemeClr>
              </a:solidFill>
              <a:latin typeface="+mn-ea"/>
            </a:endParaRPr>
          </a:p>
        </p:txBody>
      </p:sp>
      <p:sp>
        <p:nvSpPr>
          <p:cNvPr id="13" name="正方形/長方形 12"/>
          <p:cNvSpPr/>
          <p:nvPr/>
        </p:nvSpPr>
        <p:spPr bwMode="auto">
          <a:xfrm>
            <a:off x="4481999" y="2888994"/>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NOT</a:t>
            </a:r>
            <a:endParaRPr kumimoji="1" lang="ja-JP" altLang="en-US" dirty="0">
              <a:solidFill>
                <a:schemeClr val="tx1">
                  <a:lumMod val="75000"/>
                  <a:lumOff val="25000"/>
                </a:schemeClr>
              </a:solidFill>
              <a:latin typeface="+mn-ea"/>
            </a:endParaRPr>
          </a:p>
        </p:txBody>
      </p:sp>
      <p:sp>
        <p:nvSpPr>
          <p:cNvPr id="14" name="正方形/長方形 13"/>
          <p:cNvSpPr/>
          <p:nvPr/>
        </p:nvSpPr>
        <p:spPr bwMode="auto">
          <a:xfrm>
            <a:off x="5112006" y="2888994"/>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AND</a:t>
            </a:r>
            <a:endParaRPr kumimoji="1" lang="ja-JP" altLang="en-US" dirty="0">
              <a:solidFill>
                <a:schemeClr val="tx1">
                  <a:lumMod val="75000"/>
                  <a:lumOff val="25000"/>
                </a:schemeClr>
              </a:solidFill>
              <a:latin typeface="+mn-ea"/>
            </a:endParaRPr>
          </a:p>
        </p:txBody>
      </p:sp>
      <p:sp>
        <p:nvSpPr>
          <p:cNvPr id="15" name="正方形/長方形 14"/>
          <p:cNvSpPr/>
          <p:nvPr/>
        </p:nvSpPr>
        <p:spPr bwMode="auto">
          <a:xfrm>
            <a:off x="5742013" y="2888994"/>
            <a:ext cx="630007"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OR</a:t>
            </a:r>
            <a:endParaRPr kumimoji="1" lang="ja-JP" altLang="en-US" dirty="0">
              <a:solidFill>
                <a:schemeClr val="tx1">
                  <a:lumMod val="75000"/>
                  <a:lumOff val="25000"/>
                </a:schemeClr>
              </a:solidFill>
              <a:latin typeface="+mn-ea"/>
            </a:endParaRPr>
          </a:p>
        </p:txBody>
      </p:sp>
      <p:sp>
        <p:nvSpPr>
          <p:cNvPr id="16" name="正方形/長方形 15"/>
          <p:cNvSpPr/>
          <p:nvPr/>
        </p:nvSpPr>
        <p:spPr bwMode="auto">
          <a:xfrm>
            <a:off x="2411976" y="2888994"/>
            <a:ext cx="1440016" cy="1080012"/>
          </a:xfrm>
          <a:prstGeom prst="rect">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D-FF</a:t>
            </a:r>
            <a:endParaRPr kumimoji="1" lang="ja-JP" altLang="en-US" dirty="0">
              <a:solidFill>
                <a:schemeClr val="tx1">
                  <a:lumMod val="75000"/>
                  <a:lumOff val="25000"/>
                </a:schemeClr>
              </a:solidFill>
              <a:latin typeface="+mn-ea"/>
            </a:endParaRPr>
          </a:p>
        </p:txBody>
      </p:sp>
      <p:sp>
        <p:nvSpPr>
          <p:cNvPr id="6" name="正方形/長方形 5"/>
          <p:cNvSpPr/>
          <p:nvPr/>
        </p:nvSpPr>
        <p:spPr bwMode="auto">
          <a:xfrm>
            <a:off x="1961971" y="3969006"/>
            <a:ext cx="4770053" cy="360004"/>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mn-ea"/>
              </a:rPr>
              <a:t>VDD</a:t>
            </a: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1488439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フルカスタム・レイアウト</a:t>
            </a:r>
          </a:p>
        </p:txBody>
      </p:sp>
      <p:sp>
        <p:nvSpPr>
          <p:cNvPr id="3" name="テキスト プレースホルダー 2"/>
          <p:cNvSpPr>
            <a:spLocks noGrp="1"/>
          </p:cNvSpPr>
          <p:nvPr>
            <p:ph type="body" sz="quarter" idx="10"/>
          </p:nvPr>
        </p:nvSpPr>
        <p:spPr>
          <a:xfrm>
            <a:off x="611956" y="3158997"/>
            <a:ext cx="8280092" cy="3329730"/>
          </a:xfrm>
        </p:spPr>
        <p:txBody>
          <a:bodyPr/>
          <a:lstStyle/>
          <a:p>
            <a:r>
              <a:rPr kumimoji="1" lang="ja-JP" altLang="en-US" dirty="0"/>
              <a:t>各スタンダード・セル（ゲート）は複数のトランジスタにより構成</a:t>
            </a:r>
            <a:endParaRPr kumimoji="1" lang="en-US" altLang="ja-JP" dirty="0"/>
          </a:p>
          <a:p>
            <a:r>
              <a:rPr kumimoji="1" lang="ja-JP" altLang="en-US" dirty="0"/>
              <a:t>フルカスタム・レイアウト：</a:t>
            </a:r>
            <a:endParaRPr kumimoji="1" lang="en-US" altLang="ja-JP" dirty="0"/>
          </a:p>
          <a:p>
            <a:pPr lvl="1"/>
            <a:r>
              <a:rPr kumimoji="1" lang="ja-JP" altLang="en-US" dirty="0"/>
              <a:t>半導体チップ上に１つ１つトランジスタをお絵かきして設計</a:t>
            </a:r>
            <a:endParaRPr kumimoji="1" lang="en-US" altLang="ja-JP" dirty="0"/>
          </a:p>
          <a:p>
            <a:pPr lvl="2"/>
            <a:r>
              <a:rPr kumimoji="1" lang="ja-JP" altLang="en-US" dirty="0"/>
              <a:t>形状が特定のパターンを満たすと，トランジスタとして機能</a:t>
            </a:r>
            <a:endParaRPr kumimoji="1" lang="en-US" altLang="ja-JP" dirty="0"/>
          </a:p>
          <a:p>
            <a:pPr lvl="1"/>
            <a:r>
              <a:rPr kumimoji="1" lang="ja-JP" altLang="en-US" dirty="0"/>
              <a:t>尋常じゃない手間がかかる</a:t>
            </a:r>
            <a:endParaRPr kumimoji="1" lang="en-US" altLang="ja-JP" dirty="0"/>
          </a:p>
          <a:p>
            <a:r>
              <a:rPr lang="ja-JP" altLang="en-US" dirty="0"/>
              <a:t>今はスタセルの中身と，本当に性能が出したい部分だけこれで作る</a:t>
            </a:r>
            <a:endParaRPr lang="en-US" altLang="ja-JP" dirty="0"/>
          </a:p>
          <a:p>
            <a:pPr lvl="1"/>
            <a:r>
              <a:rPr kumimoji="1" lang="ja-JP" altLang="en-US" dirty="0"/>
              <a:t>ごく一部だけアセンブリ言語でプログラムするようなもの</a:t>
            </a:r>
          </a:p>
        </p:txBody>
      </p:sp>
      <p:grpSp>
        <p:nvGrpSpPr>
          <p:cNvPr id="153" name="グループ化 152"/>
          <p:cNvGrpSpPr/>
          <p:nvPr/>
        </p:nvGrpSpPr>
        <p:grpSpPr>
          <a:xfrm>
            <a:off x="2231974" y="998973"/>
            <a:ext cx="4320664" cy="1980308"/>
            <a:chOff x="2231952" y="1088952"/>
            <a:chExt cx="5220696" cy="2520336"/>
          </a:xfrm>
        </p:grpSpPr>
        <p:sp>
          <p:nvSpPr>
            <p:cNvPr id="4" name="正方形/長方形 3"/>
            <p:cNvSpPr/>
            <p:nvPr/>
          </p:nvSpPr>
          <p:spPr>
            <a:xfrm rot="5400000">
              <a:off x="3402108" y="1358988"/>
              <a:ext cx="1080144" cy="540072"/>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rot="5400000">
              <a:off x="4032192" y="1629024"/>
              <a:ext cx="1800240" cy="720096"/>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rot="5400000">
              <a:off x="4414753" y="751417"/>
              <a:ext cx="180024" cy="175521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rot="5400000">
              <a:off x="4819789" y="1921571"/>
              <a:ext cx="180024" cy="855097"/>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rot="5400000">
              <a:off x="2051928" y="2349120"/>
              <a:ext cx="1800240" cy="720096"/>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rot="5400000">
              <a:off x="3402108" y="2799180"/>
              <a:ext cx="1080144" cy="540072"/>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rot="5400000">
              <a:off x="3289597" y="2191595"/>
              <a:ext cx="180024" cy="1755241"/>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rot="5400000">
              <a:off x="2884561" y="1921585"/>
              <a:ext cx="180024" cy="855069"/>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p:cNvGrpSpPr/>
            <p:nvPr/>
          </p:nvGrpSpPr>
          <p:grpSpPr>
            <a:xfrm>
              <a:off x="2862036" y="1899060"/>
              <a:ext cx="180024" cy="180024"/>
              <a:chOff x="3311832" y="2168832"/>
              <a:chExt cx="180024" cy="180024"/>
            </a:xfrm>
          </p:grpSpPr>
          <p:sp>
            <p:nvSpPr>
              <p:cNvPr id="13" name="正方形/長方形 1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6" name="グループ化 15"/>
            <p:cNvGrpSpPr/>
            <p:nvPr/>
          </p:nvGrpSpPr>
          <p:grpSpPr>
            <a:xfrm>
              <a:off x="2862036" y="2619156"/>
              <a:ext cx="180024" cy="180024"/>
              <a:chOff x="3311832" y="2168832"/>
              <a:chExt cx="180024" cy="180024"/>
            </a:xfrm>
          </p:grpSpPr>
          <p:sp>
            <p:nvSpPr>
              <p:cNvPr id="17" name="正方形/長方形 16"/>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20" name="グループ化 19"/>
            <p:cNvGrpSpPr/>
            <p:nvPr/>
          </p:nvGrpSpPr>
          <p:grpSpPr>
            <a:xfrm>
              <a:off x="2862036" y="3339252"/>
              <a:ext cx="180024" cy="180024"/>
              <a:chOff x="3311832" y="2168832"/>
              <a:chExt cx="180024" cy="180024"/>
            </a:xfrm>
          </p:grpSpPr>
          <p:sp>
            <p:nvSpPr>
              <p:cNvPr id="21" name="正方形/長方形 20"/>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3852168" y="2619156"/>
              <a:ext cx="180024" cy="180024"/>
              <a:chOff x="3311832" y="2168832"/>
              <a:chExt cx="180024" cy="180024"/>
            </a:xfrm>
          </p:grpSpPr>
          <p:sp>
            <p:nvSpPr>
              <p:cNvPr id="25" name="正方形/長方形 24"/>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コネクタ 25"/>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28" name="グループ化 27"/>
            <p:cNvGrpSpPr/>
            <p:nvPr/>
          </p:nvGrpSpPr>
          <p:grpSpPr>
            <a:xfrm>
              <a:off x="3852168" y="3339252"/>
              <a:ext cx="180024" cy="180024"/>
              <a:chOff x="3311832" y="2168832"/>
              <a:chExt cx="180024" cy="180024"/>
            </a:xfrm>
          </p:grpSpPr>
          <p:sp>
            <p:nvSpPr>
              <p:cNvPr id="29" name="正方形/長方形 2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32" name="グループ化 31"/>
            <p:cNvGrpSpPr/>
            <p:nvPr/>
          </p:nvGrpSpPr>
          <p:grpSpPr>
            <a:xfrm>
              <a:off x="3852168" y="1178964"/>
              <a:ext cx="180024" cy="180024"/>
              <a:chOff x="3311832" y="2168832"/>
              <a:chExt cx="180024" cy="180024"/>
            </a:xfrm>
          </p:grpSpPr>
          <p:sp>
            <p:nvSpPr>
              <p:cNvPr id="33" name="正方形/長方形 3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36" name="グループ化 35"/>
            <p:cNvGrpSpPr/>
            <p:nvPr/>
          </p:nvGrpSpPr>
          <p:grpSpPr>
            <a:xfrm>
              <a:off x="3852168" y="1899060"/>
              <a:ext cx="180024" cy="180024"/>
              <a:chOff x="3311832" y="2168832"/>
              <a:chExt cx="180024" cy="180024"/>
            </a:xfrm>
          </p:grpSpPr>
          <p:sp>
            <p:nvSpPr>
              <p:cNvPr id="37" name="正方形/長方形 36"/>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 name="直線コネクタ 37"/>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40" name="グループ化 39"/>
            <p:cNvGrpSpPr/>
            <p:nvPr/>
          </p:nvGrpSpPr>
          <p:grpSpPr>
            <a:xfrm>
              <a:off x="4842300" y="1178964"/>
              <a:ext cx="180024" cy="180024"/>
              <a:chOff x="3311832" y="2168832"/>
              <a:chExt cx="180024" cy="180024"/>
            </a:xfrm>
          </p:grpSpPr>
          <p:sp>
            <p:nvSpPr>
              <p:cNvPr id="41" name="正方形/長方形 40"/>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コネクタ 41"/>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44" name="グループ化 43"/>
            <p:cNvGrpSpPr/>
            <p:nvPr/>
          </p:nvGrpSpPr>
          <p:grpSpPr>
            <a:xfrm>
              <a:off x="4842300" y="1899060"/>
              <a:ext cx="180024" cy="180024"/>
              <a:chOff x="3311832" y="2168832"/>
              <a:chExt cx="180024" cy="180024"/>
            </a:xfrm>
          </p:grpSpPr>
          <p:sp>
            <p:nvSpPr>
              <p:cNvPr id="45" name="正方形/長方形 44"/>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48" name="グループ化 47"/>
            <p:cNvGrpSpPr/>
            <p:nvPr/>
          </p:nvGrpSpPr>
          <p:grpSpPr>
            <a:xfrm>
              <a:off x="4842300" y="2619156"/>
              <a:ext cx="180024" cy="180024"/>
              <a:chOff x="3311832" y="2168832"/>
              <a:chExt cx="180024" cy="180024"/>
            </a:xfrm>
          </p:grpSpPr>
          <p:sp>
            <p:nvSpPr>
              <p:cNvPr id="49" name="正方形/長方形 4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コネクタ 4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52" name="正方形/長方形 51"/>
            <p:cNvSpPr/>
            <p:nvPr/>
          </p:nvSpPr>
          <p:spPr>
            <a:xfrm>
              <a:off x="2862074" y="2259110"/>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WR1</a:t>
              </a:r>
              <a:endParaRPr kumimoji="1" lang="ja-JP" altLang="en-US" dirty="0">
                <a:solidFill>
                  <a:schemeClr val="tx1"/>
                </a:solidFill>
              </a:endParaRPr>
            </a:p>
          </p:txBody>
        </p:sp>
        <p:sp>
          <p:nvSpPr>
            <p:cNvPr id="53" name="正方形/長方形 52"/>
            <p:cNvSpPr/>
            <p:nvPr/>
          </p:nvSpPr>
          <p:spPr>
            <a:xfrm>
              <a:off x="2862036" y="1899060"/>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BR1</a:t>
              </a:r>
              <a:endParaRPr kumimoji="1" lang="ja-JP" altLang="en-US" sz="1200" dirty="0">
                <a:solidFill>
                  <a:schemeClr val="tx1"/>
                </a:solidFill>
              </a:endParaRPr>
            </a:p>
          </p:txBody>
        </p:sp>
        <p:sp>
          <p:nvSpPr>
            <p:cNvPr id="54" name="正方形/長方形 53"/>
            <p:cNvSpPr/>
            <p:nvPr/>
          </p:nvSpPr>
          <p:spPr>
            <a:xfrm>
              <a:off x="4842300" y="2259108"/>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WR2</a:t>
              </a:r>
              <a:endParaRPr kumimoji="1" lang="ja-JP" altLang="en-US" sz="1200" dirty="0">
                <a:solidFill>
                  <a:schemeClr val="tx1"/>
                </a:solidFill>
              </a:endParaRPr>
            </a:p>
          </p:txBody>
        </p:sp>
        <p:sp>
          <p:nvSpPr>
            <p:cNvPr id="55" name="正方形/長方形 54"/>
            <p:cNvSpPr/>
            <p:nvPr/>
          </p:nvSpPr>
          <p:spPr>
            <a:xfrm>
              <a:off x="4842300" y="2619156"/>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BR2’</a:t>
              </a:r>
              <a:endParaRPr kumimoji="1" lang="ja-JP" altLang="en-US" sz="1200" dirty="0">
                <a:solidFill>
                  <a:schemeClr val="tx1"/>
                </a:solidFill>
              </a:endParaRPr>
            </a:p>
          </p:txBody>
        </p:sp>
        <p:sp>
          <p:nvSpPr>
            <p:cNvPr id="56" name="正方形/長方形 55"/>
            <p:cNvSpPr/>
            <p:nvPr/>
          </p:nvSpPr>
          <p:spPr>
            <a:xfrm rot="5400000">
              <a:off x="4347234" y="1403994"/>
              <a:ext cx="180024" cy="1170156"/>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rot="5400000">
              <a:off x="3357102" y="2124090"/>
              <a:ext cx="180024" cy="1170156"/>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8" name="グループ化 57"/>
            <p:cNvGrpSpPr/>
            <p:nvPr/>
          </p:nvGrpSpPr>
          <p:grpSpPr>
            <a:xfrm>
              <a:off x="4212216" y="2889192"/>
              <a:ext cx="360048" cy="360048"/>
              <a:chOff x="5292096" y="1268712"/>
              <a:chExt cx="360048" cy="360048"/>
            </a:xfrm>
          </p:grpSpPr>
          <p:sp>
            <p:nvSpPr>
              <p:cNvPr id="59" name="正方形/長方形 58"/>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 name="グループ化 60"/>
            <p:cNvGrpSpPr/>
            <p:nvPr/>
          </p:nvGrpSpPr>
          <p:grpSpPr>
            <a:xfrm>
              <a:off x="4302228" y="2979204"/>
              <a:ext cx="180024" cy="180024"/>
              <a:chOff x="3311832" y="2168832"/>
              <a:chExt cx="180024" cy="180024"/>
            </a:xfrm>
          </p:grpSpPr>
          <p:sp>
            <p:nvSpPr>
              <p:cNvPr id="62" name="正方形/長方形 61"/>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65" name="グループ化 64"/>
            <p:cNvGrpSpPr/>
            <p:nvPr/>
          </p:nvGrpSpPr>
          <p:grpSpPr>
            <a:xfrm>
              <a:off x="3312096" y="1449000"/>
              <a:ext cx="360048" cy="360048"/>
              <a:chOff x="5292096" y="1268712"/>
              <a:chExt cx="360048" cy="360048"/>
            </a:xfrm>
          </p:grpSpPr>
          <p:sp>
            <p:nvSpPr>
              <p:cNvPr id="66" name="正方形/長方形 65"/>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p:cNvGrpSpPr/>
            <p:nvPr/>
          </p:nvGrpSpPr>
          <p:grpSpPr>
            <a:xfrm>
              <a:off x="3402108" y="1539012"/>
              <a:ext cx="180024" cy="180024"/>
              <a:chOff x="3311832" y="2168832"/>
              <a:chExt cx="180024" cy="180024"/>
            </a:xfrm>
          </p:grpSpPr>
          <p:sp>
            <p:nvSpPr>
              <p:cNvPr id="69" name="正方形/長方形 6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0" name="直線コネクタ 6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72" name="正方形/長方形 71"/>
            <p:cNvSpPr/>
            <p:nvPr/>
          </p:nvSpPr>
          <p:spPr>
            <a:xfrm rot="5400000">
              <a:off x="3762156" y="2439132"/>
              <a:ext cx="1260168" cy="180024"/>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rot="5400000">
              <a:off x="2862036" y="2079084"/>
              <a:ext cx="1260168" cy="180024"/>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4" name="グループ化 73"/>
            <p:cNvGrpSpPr/>
            <p:nvPr/>
          </p:nvGrpSpPr>
          <p:grpSpPr>
            <a:xfrm>
              <a:off x="2231952" y="2169096"/>
              <a:ext cx="360048" cy="360048"/>
              <a:chOff x="5292096" y="1268712"/>
              <a:chExt cx="360048" cy="360048"/>
            </a:xfrm>
          </p:grpSpPr>
          <p:sp>
            <p:nvSpPr>
              <p:cNvPr id="75" name="正方形/長方形 74"/>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7" name="グループ化 76"/>
            <p:cNvGrpSpPr/>
            <p:nvPr/>
          </p:nvGrpSpPr>
          <p:grpSpPr>
            <a:xfrm>
              <a:off x="5292360" y="2169096"/>
              <a:ext cx="360048" cy="360048"/>
              <a:chOff x="5292096" y="1268712"/>
              <a:chExt cx="360048" cy="360048"/>
            </a:xfrm>
          </p:grpSpPr>
          <p:sp>
            <p:nvSpPr>
              <p:cNvPr id="78" name="正方形/長方形 77"/>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0" name="グループ化 79"/>
            <p:cNvGrpSpPr/>
            <p:nvPr/>
          </p:nvGrpSpPr>
          <p:grpSpPr>
            <a:xfrm>
              <a:off x="2321964" y="2259108"/>
              <a:ext cx="180024" cy="180024"/>
              <a:chOff x="3311832" y="2168832"/>
              <a:chExt cx="180024" cy="180024"/>
            </a:xfrm>
          </p:grpSpPr>
          <p:sp>
            <p:nvSpPr>
              <p:cNvPr id="81" name="正方形/長方形 80"/>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2" name="直線コネクタ 81"/>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84" name="グループ化 83"/>
            <p:cNvGrpSpPr/>
            <p:nvPr/>
          </p:nvGrpSpPr>
          <p:grpSpPr>
            <a:xfrm>
              <a:off x="5382372" y="2259108"/>
              <a:ext cx="180024" cy="180024"/>
              <a:chOff x="3311832" y="2168832"/>
              <a:chExt cx="180024" cy="180024"/>
            </a:xfrm>
          </p:grpSpPr>
          <p:sp>
            <p:nvSpPr>
              <p:cNvPr id="85" name="正方形/長方形 84"/>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6" name="直線コネクタ 85"/>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88" name="正方形/長方形 87"/>
            <p:cNvSpPr/>
            <p:nvPr/>
          </p:nvSpPr>
          <p:spPr>
            <a:xfrm rot="16200000" flipV="1">
              <a:off x="4819807" y="2236615"/>
              <a:ext cx="2205273"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p:nvSpPr>
          <p:spPr>
            <a:xfrm rot="16200000" flipV="1">
              <a:off x="5719941" y="1921566"/>
              <a:ext cx="2205246"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rot="16200000" flipV="1">
              <a:off x="6259961" y="1201495"/>
              <a:ext cx="180024" cy="157515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rot="16200000" flipV="1">
              <a:off x="6259961" y="1921591"/>
              <a:ext cx="180024" cy="157515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2" name="グループ化 91"/>
            <p:cNvGrpSpPr/>
            <p:nvPr/>
          </p:nvGrpSpPr>
          <p:grpSpPr>
            <a:xfrm flipV="1">
              <a:off x="5832432" y="3339252"/>
              <a:ext cx="180024" cy="180024"/>
              <a:chOff x="3311832" y="2168832"/>
              <a:chExt cx="180024" cy="180024"/>
            </a:xfrm>
          </p:grpSpPr>
          <p:sp>
            <p:nvSpPr>
              <p:cNvPr id="93" name="正方形/長方形 9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4" name="直線コネクタ 9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96" name="グループ化 95"/>
            <p:cNvGrpSpPr/>
            <p:nvPr/>
          </p:nvGrpSpPr>
          <p:grpSpPr>
            <a:xfrm flipV="1">
              <a:off x="5832432" y="2259108"/>
              <a:ext cx="180024" cy="180024"/>
              <a:chOff x="3311832" y="2168832"/>
              <a:chExt cx="180024" cy="180024"/>
            </a:xfrm>
          </p:grpSpPr>
          <p:sp>
            <p:nvSpPr>
              <p:cNvPr id="97" name="正方形/長方形 96"/>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8" name="直線コネクタ 97"/>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00" name="グループ化 99"/>
            <p:cNvGrpSpPr/>
            <p:nvPr/>
          </p:nvGrpSpPr>
          <p:grpSpPr>
            <a:xfrm flipV="1">
              <a:off x="5832396" y="1494027"/>
              <a:ext cx="180024" cy="180024"/>
              <a:chOff x="3311832" y="2168832"/>
              <a:chExt cx="180024" cy="180024"/>
            </a:xfrm>
          </p:grpSpPr>
          <p:sp>
            <p:nvSpPr>
              <p:cNvPr id="101" name="正方形/長方形 100"/>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 name="直線コネクタ 101"/>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04" name="グループ化 103"/>
            <p:cNvGrpSpPr/>
            <p:nvPr/>
          </p:nvGrpSpPr>
          <p:grpSpPr>
            <a:xfrm flipV="1">
              <a:off x="6732516" y="3024197"/>
              <a:ext cx="180024" cy="180024"/>
              <a:chOff x="3311832" y="2168832"/>
              <a:chExt cx="180024" cy="180024"/>
            </a:xfrm>
          </p:grpSpPr>
          <p:sp>
            <p:nvSpPr>
              <p:cNvPr id="105" name="正方形/長方形 104"/>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6" name="直線コネクタ 105"/>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08" name="グループ化 107"/>
            <p:cNvGrpSpPr/>
            <p:nvPr/>
          </p:nvGrpSpPr>
          <p:grpSpPr>
            <a:xfrm flipV="1">
              <a:off x="6732552" y="2259108"/>
              <a:ext cx="180024" cy="180024"/>
              <a:chOff x="3311832" y="2168832"/>
              <a:chExt cx="180024" cy="180024"/>
            </a:xfrm>
          </p:grpSpPr>
          <p:sp>
            <p:nvSpPr>
              <p:cNvPr id="109" name="正方形/長方形 10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0" name="直線コネクタ 10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12" name="グループ化 111"/>
            <p:cNvGrpSpPr/>
            <p:nvPr/>
          </p:nvGrpSpPr>
          <p:grpSpPr>
            <a:xfrm flipV="1">
              <a:off x="6732552" y="1178964"/>
              <a:ext cx="180024" cy="180024"/>
              <a:chOff x="3311832" y="2168832"/>
              <a:chExt cx="180024" cy="180024"/>
            </a:xfrm>
          </p:grpSpPr>
          <p:sp>
            <p:nvSpPr>
              <p:cNvPr id="113" name="正方形/長方形 11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4" name="直線コネクタ 11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116" name="正方形/長方形 115"/>
            <p:cNvSpPr/>
            <p:nvPr/>
          </p:nvSpPr>
          <p:spPr>
            <a:xfrm rot="16200000" flipV="1">
              <a:off x="6755026" y="1291464"/>
              <a:ext cx="180038" cy="67513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p:cNvSpPr/>
            <p:nvPr/>
          </p:nvSpPr>
          <p:spPr>
            <a:xfrm rot="16200000" flipV="1">
              <a:off x="5809911" y="2731689"/>
              <a:ext cx="180024" cy="675053"/>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p:cNvSpPr/>
            <p:nvPr/>
          </p:nvSpPr>
          <p:spPr>
            <a:xfrm>
              <a:off x="6282492" y="2619156"/>
              <a:ext cx="270036"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WW1</a:t>
              </a:r>
              <a:endParaRPr kumimoji="1" lang="ja-JP" altLang="en-US" sz="1200" dirty="0">
                <a:solidFill>
                  <a:schemeClr val="tx1"/>
                </a:solidFill>
              </a:endParaRPr>
            </a:p>
          </p:txBody>
        </p:sp>
        <p:sp>
          <p:nvSpPr>
            <p:cNvPr id="119" name="正方形/長方形 118"/>
            <p:cNvSpPr/>
            <p:nvPr/>
          </p:nvSpPr>
          <p:spPr>
            <a:xfrm>
              <a:off x="5832432" y="2979204"/>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BW1’</a:t>
              </a:r>
              <a:endParaRPr kumimoji="1" lang="ja-JP" altLang="en-US" sz="1200" dirty="0">
                <a:solidFill>
                  <a:schemeClr val="tx1"/>
                </a:solidFill>
              </a:endParaRPr>
            </a:p>
          </p:txBody>
        </p:sp>
        <p:sp>
          <p:nvSpPr>
            <p:cNvPr id="120" name="正方形/長方形 119"/>
            <p:cNvSpPr/>
            <p:nvPr/>
          </p:nvSpPr>
          <p:spPr>
            <a:xfrm>
              <a:off x="6282492" y="1899060"/>
              <a:ext cx="270036"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WW2</a:t>
              </a:r>
              <a:endParaRPr kumimoji="1" lang="ja-JP" altLang="en-US" dirty="0">
                <a:solidFill>
                  <a:schemeClr val="tx1"/>
                </a:solidFill>
              </a:endParaRPr>
            </a:p>
          </p:txBody>
        </p:sp>
        <p:sp>
          <p:nvSpPr>
            <p:cNvPr id="121" name="正方形/長方形 120"/>
            <p:cNvSpPr/>
            <p:nvPr/>
          </p:nvSpPr>
          <p:spPr>
            <a:xfrm>
              <a:off x="6732552" y="1539012"/>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BW2’</a:t>
              </a:r>
              <a:endParaRPr kumimoji="1" lang="ja-JP" altLang="en-US" sz="1200" dirty="0">
                <a:solidFill>
                  <a:schemeClr val="tx1"/>
                </a:solidFill>
              </a:endParaRPr>
            </a:p>
          </p:txBody>
        </p:sp>
        <p:grpSp>
          <p:nvGrpSpPr>
            <p:cNvPr id="122" name="グループ化 121"/>
            <p:cNvGrpSpPr/>
            <p:nvPr/>
          </p:nvGrpSpPr>
          <p:grpSpPr>
            <a:xfrm flipV="1">
              <a:off x="7092600" y="2529144"/>
              <a:ext cx="360048" cy="360048"/>
              <a:chOff x="5292096" y="1268712"/>
              <a:chExt cx="360048" cy="360048"/>
            </a:xfrm>
          </p:grpSpPr>
          <p:sp>
            <p:nvSpPr>
              <p:cNvPr id="123" name="正方形/長方形 122"/>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正方形/長方形 123"/>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 name="グループ化 124"/>
            <p:cNvGrpSpPr/>
            <p:nvPr/>
          </p:nvGrpSpPr>
          <p:grpSpPr>
            <a:xfrm flipV="1">
              <a:off x="7092600" y="1809048"/>
              <a:ext cx="360048" cy="360048"/>
              <a:chOff x="5292096" y="1268712"/>
              <a:chExt cx="360048" cy="360048"/>
            </a:xfrm>
          </p:grpSpPr>
          <p:sp>
            <p:nvSpPr>
              <p:cNvPr id="126" name="正方形/長方形 125"/>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正方形/長方形 126"/>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8" name="グループ化 127"/>
            <p:cNvGrpSpPr/>
            <p:nvPr/>
          </p:nvGrpSpPr>
          <p:grpSpPr>
            <a:xfrm flipV="1">
              <a:off x="7182612" y="1899060"/>
              <a:ext cx="180024" cy="180024"/>
              <a:chOff x="3311832" y="2168832"/>
              <a:chExt cx="180024" cy="180024"/>
            </a:xfrm>
          </p:grpSpPr>
          <p:sp>
            <p:nvSpPr>
              <p:cNvPr id="129" name="正方形/長方形 128"/>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0" name="直線コネクタ 129"/>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32" name="グループ化 131"/>
            <p:cNvGrpSpPr/>
            <p:nvPr/>
          </p:nvGrpSpPr>
          <p:grpSpPr>
            <a:xfrm flipV="1">
              <a:off x="7182612" y="2619156"/>
              <a:ext cx="180024" cy="180024"/>
              <a:chOff x="3311832" y="2168832"/>
              <a:chExt cx="180024" cy="180024"/>
            </a:xfrm>
          </p:grpSpPr>
          <p:sp>
            <p:nvSpPr>
              <p:cNvPr id="133" name="正方形/長方形 13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4" name="直線コネクタ 13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36" name="グループ化 135"/>
            <p:cNvGrpSpPr/>
            <p:nvPr/>
          </p:nvGrpSpPr>
          <p:grpSpPr>
            <a:xfrm flipV="1">
              <a:off x="6192444" y="1404015"/>
              <a:ext cx="360048" cy="360048"/>
              <a:chOff x="5292096" y="1268712"/>
              <a:chExt cx="360048" cy="360048"/>
            </a:xfrm>
          </p:grpSpPr>
          <p:sp>
            <p:nvSpPr>
              <p:cNvPr id="137" name="正方形/長方形 136"/>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正方形/長方形 137"/>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9" name="グループ化 138"/>
            <p:cNvGrpSpPr/>
            <p:nvPr/>
          </p:nvGrpSpPr>
          <p:grpSpPr>
            <a:xfrm flipV="1">
              <a:off x="6192444" y="2934185"/>
              <a:ext cx="360048" cy="360048"/>
              <a:chOff x="5292096" y="1268712"/>
              <a:chExt cx="360048" cy="360048"/>
            </a:xfrm>
          </p:grpSpPr>
          <p:sp>
            <p:nvSpPr>
              <p:cNvPr id="140" name="正方形/長方形 139"/>
              <p:cNvSpPr/>
              <p:nvPr/>
            </p:nvSpPr>
            <p:spPr>
              <a:xfrm rot="5400000">
                <a:off x="5337102" y="1313718"/>
                <a:ext cx="270036" cy="270036"/>
              </a:xfrm>
              <a:prstGeom prst="rect">
                <a:avLst/>
              </a:prstGeom>
              <a:solidFill>
                <a:srgbClr val="FFFF00">
                  <a:alpha val="50000"/>
                </a:srgbClr>
              </a:solid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正方形/長方形 140"/>
              <p:cNvSpPr/>
              <p:nvPr/>
            </p:nvSpPr>
            <p:spPr>
              <a:xfrm rot="5400000">
                <a:off x="5292096" y="1268712"/>
                <a:ext cx="360048" cy="3600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2" name="グループ化 141"/>
            <p:cNvGrpSpPr/>
            <p:nvPr/>
          </p:nvGrpSpPr>
          <p:grpSpPr>
            <a:xfrm flipV="1">
              <a:off x="6282456" y="3024197"/>
              <a:ext cx="180024" cy="180024"/>
              <a:chOff x="3311832" y="2168832"/>
              <a:chExt cx="180024" cy="180024"/>
            </a:xfrm>
          </p:grpSpPr>
          <p:sp>
            <p:nvSpPr>
              <p:cNvPr id="143" name="正方形/長方形 142"/>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4" name="直線コネクタ 143"/>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46" name="グループ化 145"/>
            <p:cNvGrpSpPr/>
            <p:nvPr/>
          </p:nvGrpSpPr>
          <p:grpSpPr>
            <a:xfrm flipV="1">
              <a:off x="6282456" y="1494027"/>
              <a:ext cx="180024" cy="180024"/>
              <a:chOff x="3311832" y="2168832"/>
              <a:chExt cx="180024" cy="180024"/>
            </a:xfrm>
          </p:grpSpPr>
          <p:sp>
            <p:nvSpPr>
              <p:cNvPr id="147" name="正方形/長方形 146"/>
              <p:cNvSpPr/>
              <p:nvPr/>
            </p:nvSpPr>
            <p:spPr>
              <a:xfrm rot="5400000">
                <a:off x="3311832" y="2168832"/>
                <a:ext cx="180024" cy="18002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8" name="直線コネクタ 147"/>
              <p:cNvCxnSpPr/>
              <p:nvPr/>
            </p:nvCxnSpPr>
            <p:spPr>
              <a:xfrm>
                <a:off x="3311832" y="2168832"/>
                <a:ext cx="180024" cy="18002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3311832" y="2168832"/>
                <a:ext cx="180024" cy="180024"/>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150" name="正方形/長方形 149"/>
            <p:cNvSpPr/>
            <p:nvPr/>
          </p:nvSpPr>
          <p:spPr>
            <a:xfrm rot="16200000" flipV="1">
              <a:off x="6507486" y="2799167"/>
              <a:ext cx="180024" cy="630084"/>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正方形/長方形 150"/>
            <p:cNvSpPr/>
            <p:nvPr/>
          </p:nvSpPr>
          <p:spPr>
            <a:xfrm rot="16200000" flipV="1">
              <a:off x="6057426" y="1268997"/>
              <a:ext cx="180024" cy="630084"/>
            </a:xfrm>
            <a:prstGeom prst="rect">
              <a:avLst/>
            </a:prstGeom>
            <a:solidFill>
              <a:srgbClr val="0070C0">
                <a:alpha val="25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p:cNvSpPr/>
            <p:nvPr/>
          </p:nvSpPr>
          <p:spPr>
            <a:xfrm rot="5400000">
              <a:off x="3762156" y="-81204"/>
              <a:ext cx="2160288" cy="4860648"/>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238409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正方形/長方形 128"/>
          <p:cNvSpPr/>
          <p:nvPr/>
        </p:nvSpPr>
        <p:spPr>
          <a:xfrm rot="5400000">
            <a:off x="6012709" y="1628991"/>
            <a:ext cx="180024"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5" name="直線コネクタ 164"/>
          <p:cNvCxnSpPr/>
          <p:nvPr/>
        </p:nvCxnSpPr>
        <p:spPr>
          <a:xfrm flipH="1">
            <a:off x="6012709" y="1719003"/>
            <a:ext cx="1080144"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直線コネクタ 165"/>
          <p:cNvCxnSpPr/>
          <p:nvPr/>
        </p:nvCxnSpPr>
        <p:spPr>
          <a:xfrm>
            <a:off x="6012709" y="1719003"/>
            <a:ext cx="90012" cy="90012"/>
          </a:xfrm>
          <a:prstGeom prst="line">
            <a:avLst/>
          </a:prstGeom>
          <a:ln w="38100" cap="rnd">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3" name="直線コネクタ 182"/>
          <p:cNvCxnSpPr/>
          <p:nvPr/>
        </p:nvCxnSpPr>
        <p:spPr>
          <a:xfrm flipH="1">
            <a:off x="5292613" y="1719003"/>
            <a:ext cx="720096"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正方形/長方形 110"/>
          <p:cNvSpPr/>
          <p:nvPr/>
        </p:nvSpPr>
        <p:spPr>
          <a:xfrm rot="16200000" flipV="1">
            <a:off x="4392493" y="4149327"/>
            <a:ext cx="3420456"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p:cNvSpPr/>
          <p:nvPr/>
        </p:nvSpPr>
        <p:spPr>
          <a:xfrm rot="16200000" flipV="1">
            <a:off x="5472637" y="3249207"/>
            <a:ext cx="3420456"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コネクタ 61"/>
          <p:cNvCxnSpPr/>
          <p:nvPr/>
        </p:nvCxnSpPr>
        <p:spPr>
          <a:xfrm flipH="1">
            <a:off x="5652661" y="4689399"/>
            <a:ext cx="2430324" cy="0"/>
          </a:xfrm>
          <a:prstGeom prst="line">
            <a:avLst/>
          </a:prstGeom>
          <a:ln w="38100" cap="rnd">
            <a:solidFill>
              <a:srgbClr val="FFFF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6102721" y="2349087"/>
            <a:ext cx="1530204"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a:off x="6012709" y="2259075"/>
            <a:ext cx="0" cy="540072"/>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7" name="正方形/長方形 136"/>
          <p:cNvSpPr/>
          <p:nvPr/>
        </p:nvSpPr>
        <p:spPr>
          <a:xfrm>
            <a:off x="6102721" y="6309615"/>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138" name="正方形/長方形 137"/>
          <p:cNvSpPr/>
          <p:nvPr/>
        </p:nvSpPr>
        <p:spPr>
          <a:xfrm>
            <a:off x="6372757" y="1268943"/>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143" name="正方形/長方形 142"/>
          <p:cNvSpPr/>
          <p:nvPr/>
        </p:nvSpPr>
        <p:spPr>
          <a:xfrm>
            <a:off x="8082985" y="4779411"/>
            <a:ext cx="270036"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WW1</a:t>
            </a:r>
            <a:endParaRPr kumimoji="1" lang="ja-JP" altLang="en-US" sz="1200" dirty="0">
              <a:solidFill>
                <a:schemeClr val="tx1"/>
              </a:solidFill>
            </a:endParaRPr>
          </a:p>
        </p:txBody>
      </p:sp>
      <p:sp>
        <p:nvSpPr>
          <p:cNvPr id="144" name="正方形/長方形 143"/>
          <p:cNvSpPr/>
          <p:nvPr/>
        </p:nvSpPr>
        <p:spPr>
          <a:xfrm>
            <a:off x="7362889" y="5589519"/>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BW1</a:t>
            </a:r>
            <a:endParaRPr kumimoji="1" lang="ja-JP" altLang="en-US" sz="1200" dirty="0">
              <a:solidFill>
                <a:schemeClr val="tx1"/>
              </a:solidFill>
            </a:endParaRPr>
          </a:p>
        </p:txBody>
      </p:sp>
      <p:sp>
        <p:nvSpPr>
          <p:cNvPr id="145" name="正方形/長方形 144"/>
          <p:cNvSpPr/>
          <p:nvPr/>
        </p:nvSpPr>
        <p:spPr>
          <a:xfrm>
            <a:off x="8082985" y="2619123"/>
            <a:ext cx="270036"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WW2</a:t>
            </a:r>
            <a:endParaRPr kumimoji="1" lang="ja-JP" altLang="en-US" dirty="0">
              <a:solidFill>
                <a:schemeClr val="tx1"/>
              </a:solidFill>
            </a:endParaRPr>
          </a:p>
        </p:txBody>
      </p:sp>
      <p:sp>
        <p:nvSpPr>
          <p:cNvPr id="146" name="正方形/長方形 145"/>
          <p:cNvSpPr/>
          <p:nvPr/>
        </p:nvSpPr>
        <p:spPr>
          <a:xfrm>
            <a:off x="5562649" y="2079051"/>
            <a:ext cx="180024" cy="180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BW2’</a:t>
            </a:r>
            <a:endParaRPr kumimoji="1" lang="ja-JP" altLang="en-US" sz="1200" dirty="0">
              <a:solidFill>
                <a:schemeClr val="tx1"/>
              </a:solidFill>
            </a:endParaRPr>
          </a:p>
        </p:txBody>
      </p:sp>
      <p:cxnSp>
        <p:nvCxnSpPr>
          <p:cNvPr id="167" name="直線コネクタ 166"/>
          <p:cNvCxnSpPr/>
          <p:nvPr/>
        </p:nvCxnSpPr>
        <p:spPr>
          <a:xfrm flipH="1" flipV="1">
            <a:off x="6012709" y="4239339"/>
            <a:ext cx="90012" cy="90012"/>
          </a:xfrm>
          <a:prstGeom prst="line">
            <a:avLst/>
          </a:prstGeom>
          <a:ln w="3810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69" name="直線コネクタ 168"/>
          <p:cNvCxnSpPr/>
          <p:nvPr/>
        </p:nvCxnSpPr>
        <p:spPr>
          <a:xfrm flipH="1" flipV="1">
            <a:off x="6012709" y="2799147"/>
            <a:ext cx="90012" cy="9001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0" name="直線コネクタ 169"/>
          <p:cNvCxnSpPr/>
          <p:nvPr/>
        </p:nvCxnSpPr>
        <p:spPr>
          <a:xfrm flipH="1" flipV="1">
            <a:off x="6012709" y="2259075"/>
            <a:ext cx="90012" cy="9001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2" name="直線コネクタ 171"/>
          <p:cNvCxnSpPr/>
          <p:nvPr/>
        </p:nvCxnSpPr>
        <p:spPr>
          <a:xfrm flipH="1" flipV="1">
            <a:off x="7002841" y="4869423"/>
            <a:ext cx="180024" cy="180024"/>
          </a:xfrm>
          <a:prstGeom prst="line">
            <a:avLst/>
          </a:prstGeom>
          <a:ln w="3810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flipH="1" flipV="1">
            <a:off x="6012709" y="6039579"/>
            <a:ext cx="90012" cy="9001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4" name="直線コネクタ 173"/>
          <p:cNvCxnSpPr/>
          <p:nvPr/>
        </p:nvCxnSpPr>
        <p:spPr>
          <a:xfrm flipH="1" flipV="1">
            <a:off x="7722937" y="4509375"/>
            <a:ext cx="180024" cy="180024"/>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6" name="直線コネクタ 175"/>
          <p:cNvCxnSpPr/>
          <p:nvPr/>
        </p:nvCxnSpPr>
        <p:spPr>
          <a:xfrm flipH="1" flipV="1">
            <a:off x="7092853" y="1719003"/>
            <a:ext cx="90012" cy="9001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5652661" y="5589519"/>
            <a:ext cx="1530204"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07" name="直線コネクタ 206"/>
          <p:cNvCxnSpPr/>
          <p:nvPr/>
        </p:nvCxnSpPr>
        <p:spPr>
          <a:xfrm>
            <a:off x="5652661" y="3249207"/>
            <a:ext cx="2430324" cy="0"/>
          </a:xfrm>
          <a:prstGeom prst="line">
            <a:avLst/>
          </a:prstGeom>
          <a:ln w="38100" cap="rnd">
            <a:solidFill>
              <a:srgbClr val="FFFF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a:off x="7002841" y="4869423"/>
            <a:ext cx="0" cy="540072"/>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直線コネクタ 170"/>
          <p:cNvCxnSpPr/>
          <p:nvPr/>
        </p:nvCxnSpPr>
        <p:spPr>
          <a:xfrm flipH="1" flipV="1">
            <a:off x="7002841" y="5409495"/>
            <a:ext cx="180024" cy="180024"/>
          </a:xfrm>
          <a:prstGeom prst="line">
            <a:avLst/>
          </a:prstGeom>
          <a:ln w="3810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5" name="直線コネクタ 174"/>
          <p:cNvCxnSpPr/>
          <p:nvPr/>
        </p:nvCxnSpPr>
        <p:spPr>
          <a:xfrm flipH="1" flipV="1">
            <a:off x="7722937" y="3069183"/>
            <a:ext cx="180024" cy="180024"/>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8" name="正方形/長方形 127"/>
          <p:cNvSpPr/>
          <p:nvPr/>
        </p:nvSpPr>
        <p:spPr>
          <a:xfrm rot="5400000">
            <a:off x="7092853" y="5769543"/>
            <a:ext cx="180024" cy="540072"/>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正方形/長方形 219"/>
          <p:cNvSpPr/>
          <p:nvPr/>
        </p:nvSpPr>
        <p:spPr>
          <a:xfrm rot="5400000">
            <a:off x="2322217" y="548847"/>
            <a:ext cx="4320576" cy="6840912"/>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rot="5400000">
            <a:off x="1692133" y="1628991"/>
            <a:ext cx="180024" cy="540072"/>
          </a:xfrm>
          <a:prstGeom prst="rect">
            <a:avLst/>
          </a:prstGeom>
          <a:solidFill>
            <a:schemeClr val="accent1">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rot="5400000">
            <a:off x="4572517" y="5769543"/>
            <a:ext cx="180024" cy="540072"/>
          </a:xfrm>
          <a:prstGeom prst="rect">
            <a:avLst/>
          </a:prstGeom>
          <a:solidFill>
            <a:schemeClr val="accent1">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rot="5400000">
            <a:off x="2187199" y="2574117"/>
            <a:ext cx="2070276" cy="540072"/>
          </a:xfrm>
          <a:prstGeom prst="rect">
            <a:avLst/>
          </a:prstGeom>
          <a:solidFill>
            <a:schemeClr val="accent2">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rot="5400000">
            <a:off x="3087319" y="3114189"/>
            <a:ext cx="3150420" cy="540072"/>
          </a:xfrm>
          <a:prstGeom prst="rect">
            <a:avLst/>
          </a:prstGeom>
          <a:solidFill>
            <a:schemeClr val="accent1">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rot="5400000">
            <a:off x="386959" y="4464369"/>
            <a:ext cx="2790372" cy="540072"/>
          </a:xfrm>
          <a:prstGeom prst="rect">
            <a:avLst/>
          </a:prstGeom>
          <a:solidFill>
            <a:schemeClr val="accent1">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rot="5400000">
            <a:off x="2187199" y="4824417"/>
            <a:ext cx="2070276" cy="540072"/>
          </a:xfrm>
          <a:prstGeom prst="rect">
            <a:avLst/>
          </a:prstGeom>
          <a:solidFill>
            <a:schemeClr val="accent2">
              <a:lumMod val="20000"/>
              <a:lumOff val="8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コネクタ 83"/>
          <p:cNvCxnSpPr/>
          <p:nvPr/>
        </p:nvCxnSpPr>
        <p:spPr>
          <a:xfrm>
            <a:off x="1062049" y="3969303"/>
            <a:ext cx="1170156"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flipH="1">
            <a:off x="1332085" y="5049447"/>
            <a:ext cx="2610348"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a:off x="2502241" y="2889159"/>
            <a:ext cx="2610348"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H="1">
            <a:off x="4212469" y="4329351"/>
            <a:ext cx="1170156" cy="0"/>
          </a:xfrm>
          <a:prstGeom prst="line">
            <a:avLst/>
          </a:prstGeom>
          <a:ln w="38100" cap="rnd">
            <a:solidFill>
              <a:srgbClr val="FFFF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flipH="1">
            <a:off x="1692133" y="4239339"/>
            <a:ext cx="1440192"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flipV="1">
            <a:off x="2412229" y="2799147"/>
            <a:ext cx="0" cy="144019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H="1">
            <a:off x="3132325" y="3519243"/>
            <a:ext cx="1440192"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正方形/長方形 90"/>
          <p:cNvSpPr/>
          <p:nvPr/>
        </p:nvSpPr>
        <p:spPr>
          <a:xfrm>
            <a:off x="1692133" y="6309615"/>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92" name="正方形/長方形 91"/>
          <p:cNvSpPr/>
          <p:nvPr/>
        </p:nvSpPr>
        <p:spPr>
          <a:xfrm>
            <a:off x="251941" y="5589519"/>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93" name="正方形/長方形 92"/>
          <p:cNvSpPr/>
          <p:nvPr/>
        </p:nvSpPr>
        <p:spPr>
          <a:xfrm>
            <a:off x="2952301" y="81888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DD</a:t>
            </a:r>
            <a:endParaRPr kumimoji="1" lang="ja-JP" altLang="en-US" baseline="-25000" dirty="0">
              <a:solidFill>
                <a:schemeClr val="tx1"/>
              </a:solidFill>
            </a:endParaRPr>
          </a:p>
        </p:txBody>
      </p:sp>
      <p:sp>
        <p:nvSpPr>
          <p:cNvPr id="94" name="正方形/長方形 93"/>
          <p:cNvSpPr/>
          <p:nvPr/>
        </p:nvSpPr>
        <p:spPr>
          <a:xfrm>
            <a:off x="251941" y="126894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V</a:t>
            </a:r>
            <a:r>
              <a:rPr kumimoji="1" lang="en-US" altLang="ja-JP" sz="1200" baseline="-25000" dirty="0">
                <a:solidFill>
                  <a:schemeClr val="tx1"/>
                </a:solidFill>
              </a:rPr>
              <a:t>SS</a:t>
            </a:r>
            <a:endParaRPr kumimoji="1" lang="ja-JP" altLang="en-US" baseline="-25000" dirty="0">
              <a:solidFill>
                <a:schemeClr val="tx1"/>
              </a:solidFill>
            </a:endParaRPr>
          </a:p>
        </p:txBody>
      </p:sp>
      <p:sp>
        <p:nvSpPr>
          <p:cNvPr id="96" name="正方形/長方形 95"/>
          <p:cNvSpPr/>
          <p:nvPr/>
        </p:nvSpPr>
        <p:spPr>
          <a:xfrm>
            <a:off x="251941" y="306918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WR1</a:t>
            </a:r>
            <a:endParaRPr kumimoji="1" lang="ja-JP" altLang="en-US" dirty="0">
              <a:solidFill>
                <a:schemeClr val="tx1"/>
              </a:solidFill>
            </a:endParaRPr>
          </a:p>
        </p:txBody>
      </p:sp>
      <p:sp>
        <p:nvSpPr>
          <p:cNvPr id="97" name="正方形/長方形 96"/>
          <p:cNvSpPr/>
          <p:nvPr/>
        </p:nvSpPr>
        <p:spPr>
          <a:xfrm>
            <a:off x="1512109" y="81888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BR1</a:t>
            </a:r>
            <a:endParaRPr kumimoji="1" lang="ja-JP" altLang="en-US" sz="1200" dirty="0">
              <a:solidFill>
                <a:schemeClr val="tx1"/>
              </a:solidFill>
            </a:endParaRPr>
          </a:p>
        </p:txBody>
      </p:sp>
      <p:sp>
        <p:nvSpPr>
          <p:cNvPr id="98" name="正方形/長方形 97"/>
          <p:cNvSpPr/>
          <p:nvPr/>
        </p:nvSpPr>
        <p:spPr>
          <a:xfrm>
            <a:off x="251941" y="3789279"/>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WR2</a:t>
            </a:r>
            <a:endParaRPr kumimoji="1" lang="ja-JP" altLang="en-US" sz="1200" dirty="0">
              <a:solidFill>
                <a:schemeClr val="tx1"/>
              </a:solidFill>
            </a:endParaRPr>
          </a:p>
        </p:txBody>
      </p:sp>
      <p:sp>
        <p:nvSpPr>
          <p:cNvPr id="99" name="正方形/長方形 98"/>
          <p:cNvSpPr/>
          <p:nvPr/>
        </p:nvSpPr>
        <p:spPr>
          <a:xfrm>
            <a:off x="4392493" y="818883"/>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200" dirty="0">
                <a:solidFill>
                  <a:schemeClr val="tx1"/>
                </a:solidFill>
              </a:rPr>
              <a:t>BR2’</a:t>
            </a:r>
            <a:endParaRPr kumimoji="1" lang="ja-JP" altLang="en-US" sz="1200" dirty="0">
              <a:solidFill>
                <a:schemeClr val="tx1"/>
              </a:solidFill>
            </a:endParaRPr>
          </a:p>
        </p:txBody>
      </p:sp>
      <p:sp>
        <p:nvSpPr>
          <p:cNvPr id="100" name="正方形/長方形 99"/>
          <p:cNvSpPr/>
          <p:nvPr/>
        </p:nvSpPr>
        <p:spPr>
          <a:xfrm>
            <a:off x="2232205" y="4239339"/>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1200" dirty="0">
                <a:solidFill>
                  <a:schemeClr val="tx1"/>
                </a:solidFill>
              </a:rPr>
              <a:t>S</a:t>
            </a:r>
            <a:endParaRPr kumimoji="1" lang="ja-JP" altLang="en-US" sz="1200" dirty="0">
              <a:solidFill>
                <a:schemeClr val="tx1"/>
              </a:solidFill>
            </a:endParaRPr>
          </a:p>
        </p:txBody>
      </p:sp>
      <p:sp>
        <p:nvSpPr>
          <p:cNvPr id="101" name="正方形/長方形 100"/>
          <p:cNvSpPr/>
          <p:nvPr/>
        </p:nvSpPr>
        <p:spPr>
          <a:xfrm>
            <a:off x="3672397" y="3159195"/>
            <a:ext cx="180024" cy="180024"/>
          </a:xfrm>
          <a:prstGeom prst="rect">
            <a:avLst/>
          </a:prstGeom>
          <a:noFill/>
          <a:ln cap="rnd">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1200" dirty="0">
                <a:solidFill>
                  <a:schemeClr val="tx1"/>
                </a:solidFill>
              </a:rPr>
              <a:t>S’</a:t>
            </a:r>
            <a:endParaRPr kumimoji="1" lang="ja-JP" altLang="en-US" sz="1200" dirty="0">
              <a:solidFill>
                <a:schemeClr val="tx1"/>
              </a:solidFill>
            </a:endParaRPr>
          </a:p>
        </p:txBody>
      </p:sp>
      <p:cxnSp>
        <p:nvCxnSpPr>
          <p:cNvPr id="102" name="直線コネクタ 101"/>
          <p:cNvCxnSpPr/>
          <p:nvPr/>
        </p:nvCxnSpPr>
        <p:spPr>
          <a:xfrm>
            <a:off x="1692133" y="423933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3132325" y="423933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3132325" y="3519243"/>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4572517" y="3519243"/>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p:nvPr/>
        </p:nvCxnSpPr>
        <p:spPr>
          <a:xfrm>
            <a:off x="2412229" y="2799147"/>
            <a:ext cx="2880384" cy="0"/>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p:nvPr/>
        </p:nvCxnSpPr>
        <p:spPr>
          <a:xfrm>
            <a:off x="3852421" y="3519243"/>
            <a:ext cx="0" cy="1890252"/>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a:off x="1692133" y="3519243"/>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1692133" y="603957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a:off x="3132325" y="5679531"/>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a:off x="4572517" y="4599387"/>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a:off x="972037" y="3879291"/>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a:off x="5292613" y="2799147"/>
            <a:ext cx="0" cy="360048"/>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flipV="1">
            <a:off x="3852421" y="4959435"/>
            <a:ext cx="90012" cy="90012"/>
          </a:xfrm>
          <a:prstGeom prst="line">
            <a:avLst/>
          </a:prstGeom>
          <a:ln w="38100" cap="rnd">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flipV="1">
            <a:off x="2412229" y="2799147"/>
            <a:ext cx="90012" cy="90012"/>
          </a:xfrm>
          <a:prstGeom prst="line">
            <a:avLst/>
          </a:prstGeom>
          <a:ln w="38100" cap="rnd">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a:off x="1602121" y="3429231"/>
            <a:ext cx="90012" cy="90012"/>
          </a:xfrm>
          <a:prstGeom prst="line">
            <a:avLst/>
          </a:prstGeom>
          <a:ln w="38100" cap="rnd">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a:off x="882025" y="3789279"/>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a:off x="3042313" y="5589519"/>
            <a:ext cx="90012" cy="90012"/>
          </a:xfrm>
          <a:prstGeom prst="line">
            <a:avLst/>
          </a:prstGeom>
          <a:ln w="38100" cap="rnd">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7" name="直線コネクタ 176"/>
          <p:cNvCxnSpPr/>
          <p:nvPr/>
        </p:nvCxnSpPr>
        <p:spPr>
          <a:xfrm>
            <a:off x="4482505" y="4509375"/>
            <a:ext cx="90012" cy="90012"/>
          </a:xfrm>
          <a:prstGeom prst="line">
            <a:avLst/>
          </a:prstGeom>
          <a:ln w="38100" cap="rnd">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a:off x="972037" y="6039579"/>
            <a:ext cx="720096" cy="0"/>
          </a:xfrm>
          <a:prstGeom prst="line">
            <a:avLst/>
          </a:prstGeom>
          <a:ln w="38100" cap="rnd">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80" name="直線コネクタ 179"/>
          <p:cNvCxnSpPr/>
          <p:nvPr/>
        </p:nvCxnSpPr>
        <p:spPr>
          <a:xfrm flipH="1" flipV="1">
            <a:off x="882025" y="5949567"/>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直線コネクタ 180"/>
          <p:cNvCxnSpPr/>
          <p:nvPr/>
        </p:nvCxnSpPr>
        <p:spPr>
          <a:xfrm>
            <a:off x="4572517" y="1719003"/>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2" name="直線コネクタ 181"/>
          <p:cNvCxnSpPr/>
          <p:nvPr/>
        </p:nvCxnSpPr>
        <p:spPr>
          <a:xfrm>
            <a:off x="4572517" y="1719003"/>
            <a:ext cx="720096" cy="0"/>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5" name="直線コネクタ 184"/>
          <p:cNvCxnSpPr/>
          <p:nvPr/>
        </p:nvCxnSpPr>
        <p:spPr>
          <a:xfrm>
            <a:off x="5202601" y="1628991"/>
            <a:ext cx="90012" cy="90012"/>
          </a:xfrm>
          <a:prstGeom prst="line">
            <a:avLst/>
          </a:prstGeom>
          <a:ln w="38100" cap="rnd">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5112589" y="1538979"/>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88" name="直線コネクタ 187"/>
          <p:cNvCxnSpPr/>
          <p:nvPr/>
        </p:nvCxnSpPr>
        <p:spPr>
          <a:xfrm flipV="1">
            <a:off x="882025" y="3429231"/>
            <a:ext cx="0" cy="36004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a:off x="5112589" y="4059315"/>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92" name="直線コネクタ 191"/>
          <p:cNvCxnSpPr/>
          <p:nvPr/>
        </p:nvCxnSpPr>
        <p:spPr>
          <a:xfrm>
            <a:off x="4572517" y="603957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a:off x="4572517" y="6039579"/>
            <a:ext cx="720096" cy="0"/>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flipV="1">
            <a:off x="5202601" y="5949567"/>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a:off x="5112589" y="5859555"/>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a:off x="5292613" y="2799147"/>
            <a:ext cx="0" cy="810108"/>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a:off x="3852421" y="5409495"/>
            <a:ext cx="2160288"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V="1">
            <a:off x="6012709" y="4419363"/>
            <a:ext cx="0" cy="990132"/>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a:off x="6012709" y="4239339"/>
            <a:ext cx="0" cy="270036"/>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直線コネクタ 109"/>
          <p:cNvCxnSpPr/>
          <p:nvPr/>
        </p:nvCxnSpPr>
        <p:spPr>
          <a:xfrm>
            <a:off x="5112589" y="1538979"/>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40" name="直線コネクタ 139"/>
          <p:cNvCxnSpPr/>
          <p:nvPr/>
        </p:nvCxnSpPr>
        <p:spPr>
          <a:xfrm flipH="1">
            <a:off x="6012709" y="6039579"/>
            <a:ext cx="1080144"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a:off x="6012709" y="6039579"/>
            <a:ext cx="90012" cy="90012"/>
          </a:xfrm>
          <a:prstGeom prst="line">
            <a:avLst/>
          </a:prstGeom>
          <a:ln w="38100" cap="rnd">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直線コネクタ 141"/>
          <p:cNvCxnSpPr/>
          <p:nvPr/>
        </p:nvCxnSpPr>
        <p:spPr>
          <a:xfrm>
            <a:off x="7092853" y="603957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5292613" y="6039579"/>
            <a:ext cx="720096"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7632925" y="4419363"/>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a:off x="7632925" y="4419363"/>
            <a:ext cx="0" cy="450060"/>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a:off x="7542913" y="4779411"/>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V="1">
            <a:off x="7722937" y="2709135"/>
            <a:ext cx="0" cy="36004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a:off x="7632925" y="2619123"/>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61" name="直線コネクタ 160"/>
          <p:cNvCxnSpPr/>
          <p:nvPr/>
        </p:nvCxnSpPr>
        <p:spPr>
          <a:xfrm>
            <a:off x="7722937" y="3069183"/>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flipH="1" flipV="1">
            <a:off x="7092853" y="3879291"/>
            <a:ext cx="90012" cy="90012"/>
          </a:xfrm>
          <a:prstGeom prst="line">
            <a:avLst/>
          </a:prstGeom>
          <a:ln w="3810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a:off x="5292613" y="4239339"/>
            <a:ext cx="90012" cy="90012"/>
          </a:xfrm>
          <a:prstGeom prst="line">
            <a:avLst/>
          </a:prstGeom>
          <a:ln w="38100" cap="rnd">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a:off x="5202601" y="4149327"/>
            <a:ext cx="90012" cy="90012"/>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a:off x="5292613" y="3609255"/>
            <a:ext cx="1800240" cy="0"/>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a:off x="7092853" y="3609255"/>
            <a:ext cx="0" cy="270036"/>
          </a:xfrm>
          <a:prstGeom prst="line">
            <a:avLst/>
          </a:prstGeom>
          <a:ln w="38100" cap="rnd">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flipH="1">
            <a:off x="792013" y="3339219"/>
            <a:ext cx="8191092" cy="0"/>
          </a:xfrm>
          <a:prstGeom prst="line">
            <a:avLst/>
          </a:prstGeom>
          <a:ln w="38100" cap="rnd">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flipH="1">
            <a:off x="7542913" y="4779411"/>
            <a:ext cx="1440192" cy="0"/>
          </a:xfrm>
          <a:prstGeom prst="line">
            <a:avLst/>
          </a:prstGeom>
          <a:ln w="38100" cap="rnd">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a:off x="792013" y="3339219"/>
            <a:ext cx="90012" cy="90012"/>
          </a:xfrm>
          <a:prstGeom prst="line">
            <a:avLst/>
          </a:prstGeom>
          <a:ln w="38100" cap="rnd">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a:off x="1602121" y="1088919"/>
            <a:ext cx="0" cy="2340312"/>
          </a:xfrm>
          <a:prstGeom prst="line">
            <a:avLst/>
          </a:prstGeom>
          <a:ln w="38100" cap="rnd">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9" name="直線コネクタ 138"/>
          <p:cNvCxnSpPr/>
          <p:nvPr/>
        </p:nvCxnSpPr>
        <p:spPr>
          <a:xfrm>
            <a:off x="6912829"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a:off x="5922697"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a:off x="1602121"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a:off x="3042313"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a:off x="4482505" y="1088919"/>
            <a:ext cx="0" cy="5760768"/>
          </a:xfrm>
          <a:prstGeom prst="line">
            <a:avLst/>
          </a:prstGeom>
          <a:ln w="38100" cap="rnd">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a:off x="341953" y="1538979"/>
            <a:ext cx="8641152" cy="0"/>
          </a:xfrm>
          <a:prstGeom prst="line">
            <a:avLst/>
          </a:prstGeom>
          <a:ln w="38100" cap="rnd">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直線コネクタ 113"/>
          <p:cNvCxnSpPr/>
          <p:nvPr/>
        </p:nvCxnSpPr>
        <p:spPr>
          <a:xfrm>
            <a:off x="341953" y="2619123"/>
            <a:ext cx="8641152" cy="0"/>
          </a:xfrm>
          <a:prstGeom prst="line">
            <a:avLst/>
          </a:prstGeom>
          <a:ln w="38100" cap="rnd">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341953" y="4059315"/>
            <a:ext cx="8641152" cy="0"/>
          </a:xfrm>
          <a:prstGeom prst="line">
            <a:avLst/>
          </a:prstGeom>
          <a:ln w="38100" cap="rnd">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341953" y="4779411"/>
            <a:ext cx="7200960" cy="0"/>
          </a:xfrm>
          <a:prstGeom prst="line">
            <a:avLst/>
          </a:prstGeom>
          <a:ln w="38100" cap="rnd">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341953" y="5859555"/>
            <a:ext cx="8641152" cy="0"/>
          </a:xfrm>
          <a:prstGeom prst="line">
            <a:avLst/>
          </a:prstGeom>
          <a:ln w="38100" cap="rnd">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341953" y="3339219"/>
            <a:ext cx="450060" cy="0"/>
          </a:xfrm>
          <a:prstGeom prst="line">
            <a:avLst/>
          </a:prstGeom>
          <a:ln w="38100" cap="rnd">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lang="en-US" altLang="ja-JP" dirty="0"/>
              <a:t>3</a:t>
            </a:r>
            <a:r>
              <a:rPr lang="ja-JP" altLang="en-US" dirty="0"/>
              <a:t>次元的な構造を考えながら，設計</a:t>
            </a:r>
            <a:endParaRPr kumimoji="1" lang="ja-JP" altLang="en-US" dirty="0"/>
          </a:p>
        </p:txBody>
      </p:sp>
    </p:spTree>
    <p:extLst>
      <p:ext uri="{BB962C8B-B14F-4D97-AF65-F5344CB8AC3E}">
        <p14:creationId xmlns:p14="http://schemas.microsoft.com/office/powerpoint/2010/main" val="41598099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実際の設計データ</a:t>
            </a:r>
            <a:endParaRPr kumimoji="1" lang="ja-JP" altLang="en-US" dirty="0"/>
          </a:p>
        </p:txBody>
      </p:sp>
      <p:sp>
        <p:nvSpPr>
          <p:cNvPr id="5" name="テキスト プレースホルダー 4"/>
          <p:cNvSpPr>
            <a:spLocks noGrp="1"/>
          </p:cNvSpPr>
          <p:nvPr>
            <p:ph type="body" sz="quarter" idx="10"/>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521955" y="2258987"/>
            <a:ext cx="8452256" cy="3305876"/>
          </a:xfrm>
          <a:prstGeom prst="rect">
            <a:avLst/>
          </a:prstGeom>
        </p:spPr>
      </p:pic>
    </p:spTree>
    <p:extLst>
      <p:ext uri="{BB962C8B-B14F-4D97-AF65-F5344CB8AC3E}">
        <p14:creationId xmlns:p14="http://schemas.microsoft.com/office/powerpoint/2010/main" val="3997855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1954" y="0"/>
            <a:ext cx="8712046" cy="638969"/>
          </a:xfrm>
        </p:spPr>
        <p:txBody>
          <a:bodyPr/>
          <a:lstStyle/>
          <a:p>
            <a:r>
              <a:rPr kumimoji="1" lang="ja-JP" altLang="en-US" dirty="0"/>
              <a:t>実際の例：</a:t>
            </a:r>
            <a:r>
              <a:rPr kumimoji="1" lang="en-US" altLang="ja-JP" dirty="0"/>
              <a:t>IBM POWER8 </a:t>
            </a:r>
            <a:r>
              <a:rPr kumimoji="1" lang="ja-JP" altLang="en-US" dirty="0"/>
              <a:t>のチップ写真</a:t>
            </a:r>
          </a:p>
        </p:txBody>
      </p:sp>
      <p:sp>
        <p:nvSpPr>
          <p:cNvPr id="3" name="テキスト プレースホルダー 2"/>
          <p:cNvSpPr>
            <a:spLocks noGrp="1"/>
          </p:cNvSpPr>
          <p:nvPr>
            <p:ph type="body" sz="quarter" idx="10"/>
          </p:nvPr>
        </p:nvSpPr>
        <p:spPr>
          <a:xfrm>
            <a:off x="0" y="5859027"/>
            <a:ext cx="8892048" cy="449698"/>
          </a:xfrm>
        </p:spPr>
        <p:txBody>
          <a:bodyPr/>
          <a:lstStyle/>
          <a:p>
            <a:pPr lvl="1"/>
            <a:r>
              <a:rPr kumimoji="1" lang="ja-JP" altLang="en-US" dirty="0" err="1"/>
              <a:t>もわっ</a:t>
            </a:r>
            <a:r>
              <a:rPr kumimoji="1" lang="ja-JP" altLang="en-US" dirty="0"/>
              <a:t>とした模様の部分がスタンダード・セルを自動で配置した部分</a:t>
            </a:r>
            <a:endParaRPr kumimoji="1" lang="en-US" altLang="ja-JP" dirty="0"/>
          </a:p>
          <a:p>
            <a:pPr lvl="1"/>
            <a:r>
              <a:rPr kumimoji="1" lang="ja-JP" altLang="en-US" dirty="0"/>
              <a:t>四角いところは基本的にはメモリ</a:t>
            </a:r>
            <a:endParaRPr kumimoji="1" lang="en-US" altLang="ja-JP" dirty="0"/>
          </a:p>
          <a:p>
            <a:pPr lvl="2"/>
            <a:r>
              <a:rPr kumimoji="1" lang="ja-JP" altLang="en-US" dirty="0"/>
              <a:t>同じものが規則正しく並んでいる</a:t>
            </a:r>
          </a:p>
        </p:txBody>
      </p:sp>
      <p:pic>
        <p:nvPicPr>
          <p:cNvPr id="4" name="図 3"/>
          <p:cNvPicPr>
            <a:picLocks noChangeAspect="1"/>
          </p:cNvPicPr>
          <p:nvPr/>
        </p:nvPicPr>
        <p:blipFill>
          <a:blip r:embed="rId2"/>
          <a:stretch>
            <a:fillRect/>
          </a:stretch>
        </p:blipFill>
        <p:spPr>
          <a:xfrm>
            <a:off x="1421965" y="1088974"/>
            <a:ext cx="6763067" cy="4444831"/>
          </a:xfrm>
          <a:prstGeom prst="rect">
            <a:avLst/>
          </a:prstGeom>
        </p:spPr>
      </p:pic>
      <p:sp>
        <p:nvSpPr>
          <p:cNvPr id="5" name="テキスト プレースホルダー 2"/>
          <p:cNvSpPr txBox="1">
            <a:spLocks/>
          </p:cNvSpPr>
          <p:nvPr/>
        </p:nvSpPr>
        <p:spPr bwMode="auto">
          <a:xfrm>
            <a:off x="431954" y="458967"/>
            <a:ext cx="8280092" cy="44969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ja-JP" altLang="en-US" sz="1100" kern="0" dirty="0">
                <a:solidFill>
                  <a:schemeClr val="bg1"/>
                </a:solidFill>
              </a:rPr>
              <a:t>画像は </a:t>
            </a:r>
            <a:r>
              <a:rPr lang="en-US" altLang="ja-JP" sz="1100" dirty="0">
                <a:solidFill>
                  <a:schemeClr val="bg1"/>
                </a:solidFill>
              </a:rPr>
              <a:t>2014 IEEE International Solid-State Circuits Conference </a:t>
            </a:r>
            <a:r>
              <a:rPr lang="en-US" altLang="ja-JP" sz="1100" kern="0" dirty="0">
                <a:solidFill>
                  <a:schemeClr val="bg1"/>
                </a:solidFill>
              </a:rPr>
              <a:t>5.1: POWER8TM: A 12-Core Server-Class Processor in 22nm SOI with 7.6Tb/s Off-Chip Bandwidth </a:t>
            </a:r>
            <a:r>
              <a:rPr lang="ja-JP" altLang="en-US" sz="1100" kern="0" dirty="0">
                <a:solidFill>
                  <a:schemeClr val="bg1"/>
                </a:solidFill>
              </a:rPr>
              <a:t>より</a:t>
            </a:r>
          </a:p>
        </p:txBody>
      </p:sp>
    </p:spTree>
    <p:extLst>
      <p:ext uri="{BB962C8B-B14F-4D97-AF65-F5344CB8AC3E}">
        <p14:creationId xmlns:p14="http://schemas.microsoft.com/office/powerpoint/2010/main" val="4235604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RISC-V (32bit) </a:t>
            </a:r>
            <a:r>
              <a:rPr kumimoji="1" lang="ja-JP" altLang="en-US" dirty="0"/>
              <a:t>のイメージ</a:t>
            </a:r>
          </a:p>
        </p:txBody>
      </p:sp>
      <p:sp>
        <p:nvSpPr>
          <p:cNvPr id="13" name="正方形/長方形 12">
            <a:extLst>
              <a:ext uri="{FF2B5EF4-FFF2-40B4-BE49-F238E27FC236}">
                <a16:creationId xmlns:a16="http://schemas.microsoft.com/office/drawing/2014/main" id="{A6C096BD-7EC1-7FDF-11CE-19F99B89F44B}"/>
              </a:ext>
            </a:extLst>
          </p:cNvPr>
          <p:cNvSpPr/>
          <p:nvPr/>
        </p:nvSpPr>
        <p:spPr bwMode="auto">
          <a:xfrm>
            <a:off x="611956" y="1268976"/>
            <a:ext cx="5040056" cy="5400060"/>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4" name="正方形/長方形 13">
            <a:extLst>
              <a:ext uri="{FF2B5EF4-FFF2-40B4-BE49-F238E27FC236}">
                <a16:creationId xmlns:a16="http://schemas.microsoft.com/office/drawing/2014/main" id="{77BEF000-D73B-DAC5-5309-0151A8AE215C}"/>
              </a:ext>
            </a:extLst>
          </p:cNvPr>
          <p:cNvSpPr/>
          <p:nvPr/>
        </p:nvSpPr>
        <p:spPr bwMode="auto">
          <a:xfrm>
            <a:off x="7092028" y="1268976"/>
            <a:ext cx="1440016" cy="3690041"/>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C7EEC86E-7E6B-4504-F546-02992B99264D}"/>
              </a:ext>
            </a:extLst>
          </p:cNvPr>
          <p:cNvSpPr/>
          <p:nvPr/>
        </p:nvSpPr>
        <p:spPr bwMode="auto">
          <a:xfrm>
            <a:off x="7092028" y="908972"/>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rPr>
              <a:t>メモリ</a:t>
            </a:r>
          </a:p>
        </p:txBody>
      </p:sp>
      <p:sp>
        <p:nvSpPr>
          <p:cNvPr id="19" name="正方形/長方形 18">
            <a:extLst>
              <a:ext uri="{FF2B5EF4-FFF2-40B4-BE49-F238E27FC236}">
                <a16:creationId xmlns:a16="http://schemas.microsoft.com/office/drawing/2014/main" id="{6B8DA7C6-AEB1-6F72-9B90-4ADCEAAEAB36}"/>
              </a:ext>
            </a:extLst>
          </p:cNvPr>
          <p:cNvSpPr/>
          <p:nvPr/>
        </p:nvSpPr>
        <p:spPr bwMode="auto">
          <a:xfrm>
            <a:off x="7092028" y="1628981"/>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Consolas" panose="020B0609020204030204" pitchFamily="49" charset="0"/>
                <a:ea typeface="メイリオ" panose="020B0604030504040204" pitchFamily="50" charset="-128"/>
              </a:rPr>
              <a:t>0x00000517</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20" name="正方形/長方形 19">
            <a:extLst>
              <a:ext uri="{FF2B5EF4-FFF2-40B4-BE49-F238E27FC236}">
                <a16:creationId xmlns:a16="http://schemas.microsoft.com/office/drawing/2014/main" id="{EB552A23-5E9F-FB5B-7FB2-6808239A04DF}"/>
              </a:ext>
            </a:extLst>
          </p:cNvPr>
          <p:cNvSpPr/>
          <p:nvPr/>
        </p:nvSpPr>
        <p:spPr bwMode="auto">
          <a:xfrm>
            <a:off x="7092028" y="1988985"/>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Consolas" panose="020B0609020204030204" pitchFamily="49" charset="0"/>
                <a:ea typeface="メイリオ" panose="020B0604030504040204" pitchFamily="50" charset="-128"/>
              </a:rPr>
              <a:t>0x09850513</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21" name="正方形/長方形 20">
            <a:extLst>
              <a:ext uri="{FF2B5EF4-FFF2-40B4-BE49-F238E27FC236}">
                <a16:creationId xmlns:a16="http://schemas.microsoft.com/office/drawing/2014/main" id="{23ED9458-99D9-BD4C-DE7B-29A4F18EAA2B}"/>
              </a:ext>
            </a:extLst>
          </p:cNvPr>
          <p:cNvSpPr/>
          <p:nvPr/>
        </p:nvSpPr>
        <p:spPr bwMode="auto">
          <a:xfrm>
            <a:off x="7092028" y="2348989"/>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3" name="正方形/長方形 32">
            <a:extLst>
              <a:ext uri="{FF2B5EF4-FFF2-40B4-BE49-F238E27FC236}">
                <a16:creationId xmlns:a16="http://schemas.microsoft.com/office/drawing/2014/main" id="{BB3954DB-EEF4-8036-1A0D-DE8B9E41C743}"/>
              </a:ext>
            </a:extLst>
          </p:cNvPr>
          <p:cNvSpPr/>
          <p:nvPr/>
        </p:nvSpPr>
        <p:spPr bwMode="auto">
          <a:xfrm>
            <a:off x="7092028" y="2708993"/>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5" name="正方形/長方形 34">
            <a:extLst>
              <a:ext uri="{FF2B5EF4-FFF2-40B4-BE49-F238E27FC236}">
                <a16:creationId xmlns:a16="http://schemas.microsoft.com/office/drawing/2014/main" id="{537C8C46-BD30-F0DE-07EB-3A0B593CBFE2}"/>
              </a:ext>
            </a:extLst>
          </p:cNvPr>
          <p:cNvSpPr/>
          <p:nvPr/>
        </p:nvSpPr>
        <p:spPr bwMode="auto">
          <a:xfrm>
            <a:off x="2681979" y="908972"/>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RISC-V CPU</a:t>
            </a:r>
          </a:p>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6" name="正方形/長方形 35">
            <a:extLst>
              <a:ext uri="{FF2B5EF4-FFF2-40B4-BE49-F238E27FC236}">
                <a16:creationId xmlns:a16="http://schemas.microsoft.com/office/drawing/2014/main" id="{2AA9A53E-04E8-0E95-5254-A23E44B0D132}"/>
              </a:ext>
            </a:extLst>
          </p:cNvPr>
          <p:cNvSpPr/>
          <p:nvPr/>
        </p:nvSpPr>
        <p:spPr bwMode="auto">
          <a:xfrm>
            <a:off x="6732024" y="1628981"/>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r"/>
            <a:r>
              <a:rPr kumimoji="1" lang="en-US" altLang="ja-JP" dirty="0">
                <a:solidFill>
                  <a:schemeClr val="tx1">
                    <a:lumMod val="75000"/>
                    <a:lumOff val="25000"/>
                  </a:schemeClr>
                </a:solidFill>
                <a:latin typeface="Consolas" panose="020B0609020204030204" pitchFamily="49" charset="0"/>
                <a:ea typeface="メイリオ" panose="020B0604030504040204" pitchFamily="50" charset="-128"/>
              </a:rPr>
              <a:t>0x1010:</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37" name="正方形/長方形 36">
            <a:extLst>
              <a:ext uri="{FF2B5EF4-FFF2-40B4-BE49-F238E27FC236}">
                <a16:creationId xmlns:a16="http://schemas.microsoft.com/office/drawing/2014/main" id="{97C757AC-FCC2-6945-3020-D7DFCF9A715E}"/>
              </a:ext>
            </a:extLst>
          </p:cNvPr>
          <p:cNvSpPr/>
          <p:nvPr/>
        </p:nvSpPr>
        <p:spPr bwMode="auto">
          <a:xfrm>
            <a:off x="6732024" y="1988985"/>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r"/>
            <a:r>
              <a:rPr lang="en-US" altLang="ja-JP" dirty="0">
                <a:solidFill>
                  <a:schemeClr val="tx1">
                    <a:lumMod val="75000"/>
                    <a:lumOff val="25000"/>
                  </a:schemeClr>
                </a:solidFill>
                <a:latin typeface="Consolas" panose="020B0609020204030204" pitchFamily="49" charset="0"/>
                <a:ea typeface="メイリオ" panose="020B0604030504040204" pitchFamily="50" charset="-128"/>
              </a:rPr>
              <a:t>0x1014:</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38" name="正方形/長方形 37">
            <a:extLst>
              <a:ext uri="{FF2B5EF4-FFF2-40B4-BE49-F238E27FC236}">
                <a16:creationId xmlns:a16="http://schemas.microsoft.com/office/drawing/2014/main" id="{D34CEC2A-3629-1010-D41D-1739D54AA3B4}"/>
              </a:ext>
            </a:extLst>
          </p:cNvPr>
          <p:cNvSpPr/>
          <p:nvPr/>
        </p:nvSpPr>
        <p:spPr bwMode="auto">
          <a:xfrm>
            <a:off x="6732024" y="2348989"/>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r"/>
            <a:r>
              <a:rPr lang="en-US" altLang="ja-JP" dirty="0">
                <a:solidFill>
                  <a:schemeClr val="tx1">
                    <a:lumMod val="75000"/>
                    <a:lumOff val="25000"/>
                  </a:schemeClr>
                </a:solidFill>
                <a:latin typeface="Consolas" panose="020B0609020204030204" pitchFamily="49" charset="0"/>
                <a:ea typeface="メイリオ" panose="020B0604030504040204" pitchFamily="50" charset="-128"/>
              </a:rPr>
              <a:t>0x1018:</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39" name="正方形/長方形 38">
            <a:extLst>
              <a:ext uri="{FF2B5EF4-FFF2-40B4-BE49-F238E27FC236}">
                <a16:creationId xmlns:a16="http://schemas.microsoft.com/office/drawing/2014/main" id="{6B74E5D7-4351-E626-C151-113E409CC142}"/>
              </a:ext>
            </a:extLst>
          </p:cNvPr>
          <p:cNvSpPr/>
          <p:nvPr/>
        </p:nvSpPr>
        <p:spPr bwMode="auto">
          <a:xfrm>
            <a:off x="6732024" y="2708993"/>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r"/>
            <a:r>
              <a:rPr lang="en-US" altLang="ja-JP" dirty="0">
                <a:solidFill>
                  <a:schemeClr val="tx1">
                    <a:lumMod val="75000"/>
                    <a:lumOff val="25000"/>
                  </a:schemeClr>
                </a:solidFill>
                <a:latin typeface="Consolas" panose="020B0609020204030204" pitchFamily="49" charset="0"/>
                <a:ea typeface="メイリオ" panose="020B0604030504040204" pitchFamily="50" charset="-128"/>
              </a:rPr>
              <a:t>0x101c:</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cxnSp>
        <p:nvCxnSpPr>
          <p:cNvPr id="40" name="曲線コネクタ 16">
            <a:extLst>
              <a:ext uri="{FF2B5EF4-FFF2-40B4-BE49-F238E27FC236}">
                <a16:creationId xmlns:a16="http://schemas.microsoft.com/office/drawing/2014/main" id="{623A8ADB-828C-5B21-852C-994515E97DF4}"/>
              </a:ext>
            </a:extLst>
          </p:cNvPr>
          <p:cNvCxnSpPr>
            <a:cxnSpLocks/>
          </p:cNvCxnSpPr>
          <p:nvPr/>
        </p:nvCxnSpPr>
        <p:spPr bwMode="auto">
          <a:xfrm flipV="1">
            <a:off x="5292008" y="1808982"/>
            <a:ext cx="810009" cy="360004"/>
          </a:xfrm>
          <a:prstGeom prst="curvedConnector3">
            <a:avLst/>
          </a:prstGeom>
          <a:ln>
            <a:headEnd type="none" w="med" len="med"/>
            <a:tailEnd type="triangle"/>
          </a:ln>
          <a:effectLst/>
        </p:spPr>
        <p:style>
          <a:lnRef idx="3">
            <a:schemeClr val="accent1"/>
          </a:lnRef>
          <a:fillRef idx="0">
            <a:schemeClr val="accent1"/>
          </a:fillRef>
          <a:effectRef idx="2">
            <a:schemeClr val="accent1"/>
          </a:effectRef>
          <a:fontRef idx="minor">
            <a:schemeClr val="tx1"/>
          </a:fontRef>
        </p:style>
      </p:cxnSp>
      <p:cxnSp>
        <p:nvCxnSpPr>
          <p:cNvPr id="41" name="直線コネクタ 40">
            <a:extLst>
              <a:ext uri="{FF2B5EF4-FFF2-40B4-BE49-F238E27FC236}">
                <a16:creationId xmlns:a16="http://schemas.microsoft.com/office/drawing/2014/main" id="{E749170D-3888-EDC5-D052-339C42C98DC7}"/>
              </a:ext>
            </a:extLst>
          </p:cNvPr>
          <p:cNvCxnSpPr>
            <a:cxnSpLocks/>
          </p:cNvCxnSpPr>
          <p:nvPr/>
        </p:nvCxnSpPr>
        <p:spPr bwMode="auto">
          <a:xfrm flipV="1">
            <a:off x="4932004" y="3068996"/>
            <a:ext cx="0" cy="2160024"/>
          </a:xfrm>
          <a:prstGeom prst="line">
            <a:avLst/>
          </a:prstGeom>
          <a:ln w="158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2" name="直線コネクタ 41">
            <a:extLst>
              <a:ext uri="{FF2B5EF4-FFF2-40B4-BE49-F238E27FC236}">
                <a16:creationId xmlns:a16="http://schemas.microsoft.com/office/drawing/2014/main" id="{CE888A76-7277-C92F-ED4E-43F9AEAF85BD}"/>
              </a:ext>
            </a:extLst>
          </p:cNvPr>
          <p:cNvCxnSpPr>
            <a:cxnSpLocks/>
          </p:cNvCxnSpPr>
          <p:nvPr/>
        </p:nvCxnSpPr>
        <p:spPr bwMode="auto">
          <a:xfrm flipH="1">
            <a:off x="4932004" y="5229020"/>
            <a:ext cx="2880032" cy="0"/>
          </a:xfrm>
          <a:prstGeom prst="line">
            <a:avLst/>
          </a:prstGeom>
          <a:ln w="1587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 name="直線コネクタ 42">
            <a:extLst>
              <a:ext uri="{FF2B5EF4-FFF2-40B4-BE49-F238E27FC236}">
                <a16:creationId xmlns:a16="http://schemas.microsoft.com/office/drawing/2014/main" id="{2E3B5132-C541-DAAE-4E6B-F9C3C4ED6A0A}"/>
              </a:ext>
            </a:extLst>
          </p:cNvPr>
          <p:cNvCxnSpPr/>
          <p:nvPr/>
        </p:nvCxnSpPr>
        <p:spPr bwMode="auto">
          <a:xfrm flipV="1">
            <a:off x="7812036" y="1898983"/>
            <a:ext cx="1" cy="3330036"/>
          </a:xfrm>
          <a:prstGeom prst="line">
            <a:avLst/>
          </a:prstGeom>
          <a:ln w="1587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9" name="フローチャート: 手作業 48">
            <a:extLst>
              <a:ext uri="{FF2B5EF4-FFF2-40B4-BE49-F238E27FC236}">
                <a16:creationId xmlns:a16="http://schemas.microsoft.com/office/drawing/2014/main" id="{F3CCEF8A-A7BA-606B-BA7A-650E33F38BF8}"/>
              </a:ext>
            </a:extLst>
          </p:cNvPr>
          <p:cNvSpPr/>
          <p:nvPr/>
        </p:nvSpPr>
        <p:spPr bwMode="auto">
          <a:xfrm rot="16200000">
            <a:off x="3574794" y="3886200"/>
            <a:ext cx="914400" cy="360004"/>
          </a:xfrm>
          <a:prstGeom prst="flowChartManualOperation">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ja-JP" dirty="0">
                <a:solidFill>
                  <a:schemeClr val="bg1"/>
                </a:solidFill>
                <a:latin typeface="メイリオ" panose="020B0604030504040204" pitchFamily="50" charset="-128"/>
                <a:ea typeface="メイリオ" panose="020B0604030504040204" pitchFamily="50" charset="-128"/>
              </a:rPr>
              <a:t>FU</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58" name="正方形/長方形 57">
            <a:extLst>
              <a:ext uri="{FF2B5EF4-FFF2-40B4-BE49-F238E27FC236}">
                <a16:creationId xmlns:a16="http://schemas.microsoft.com/office/drawing/2014/main" id="{FFAC33A1-1043-C50F-1512-6E8D561642A6}"/>
              </a:ext>
            </a:extLst>
          </p:cNvPr>
          <p:cNvSpPr/>
          <p:nvPr/>
        </p:nvSpPr>
        <p:spPr bwMode="auto">
          <a:xfrm>
            <a:off x="3851992" y="1988984"/>
            <a:ext cx="1440017"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bg1"/>
                </a:solidFill>
                <a:latin typeface="Consolas" panose="020B0609020204030204" pitchFamily="49" charset="0"/>
                <a:ea typeface="メイリオ" panose="020B0604030504040204" pitchFamily="50" charset="-128"/>
              </a:rPr>
              <a:t>0x00001010</a:t>
            </a:r>
            <a:endParaRPr kumimoji="1" lang="ja-JP" altLang="en-US" dirty="0">
              <a:solidFill>
                <a:schemeClr val="bg1"/>
              </a:solidFill>
              <a:latin typeface="Consolas" panose="020B0609020204030204" pitchFamily="49" charset="0"/>
              <a:ea typeface="メイリオ" panose="020B0604030504040204" pitchFamily="50" charset="-128"/>
            </a:endParaRPr>
          </a:p>
        </p:txBody>
      </p:sp>
      <p:cxnSp>
        <p:nvCxnSpPr>
          <p:cNvPr id="59" name="直線コネクタ 58">
            <a:extLst>
              <a:ext uri="{FF2B5EF4-FFF2-40B4-BE49-F238E27FC236}">
                <a16:creationId xmlns:a16="http://schemas.microsoft.com/office/drawing/2014/main" id="{12532D97-2D58-A883-74E9-5923237BB622}"/>
              </a:ext>
            </a:extLst>
          </p:cNvPr>
          <p:cNvCxnSpPr>
            <a:cxnSpLocks/>
          </p:cNvCxnSpPr>
          <p:nvPr/>
        </p:nvCxnSpPr>
        <p:spPr bwMode="auto">
          <a:xfrm>
            <a:off x="3221985" y="1988984"/>
            <a:ext cx="0" cy="4320048"/>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 name="直線コネクタ 59">
            <a:extLst>
              <a:ext uri="{FF2B5EF4-FFF2-40B4-BE49-F238E27FC236}">
                <a16:creationId xmlns:a16="http://schemas.microsoft.com/office/drawing/2014/main" id="{EF745325-B540-7687-FC02-43F3A691B616}"/>
              </a:ext>
            </a:extLst>
          </p:cNvPr>
          <p:cNvCxnSpPr>
            <a:cxnSpLocks/>
          </p:cNvCxnSpPr>
          <p:nvPr/>
        </p:nvCxnSpPr>
        <p:spPr bwMode="auto">
          <a:xfrm>
            <a:off x="3311986" y="1988984"/>
            <a:ext cx="0" cy="4320048"/>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1" name="直線コネクタ 60">
            <a:extLst>
              <a:ext uri="{FF2B5EF4-FFF2-40B4-BE49-F238E27FC236}">
                <a16:creationId xmlns:a16="http://schemas.microsoft.com/office/drawing/2014/main" id="{0958DFC9-3DF1-A485-089E-A080473F9D4E}"/>
              </a:ext>
            </a:extLst>
          </p:cNvPr>
          <p:cNvCxnSpPr>
            <a:cxnSpLocks/>
          </p:cNvCxnSpPr>
          <p:nvPr/>
        </p:nvCxnSpPr>
        <p:spPr bwMode="auto">
          <a:xfrm>
            <a:off x="3221985" y="3789004"/>
            <a:ext cx="630007"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2" name="直線コネクタ 61">
            <a:extLst>
              <a:ext uri="{FF2B5EF4-FFF2-40B4-BE49-F238E27FC236}">
                <a16:creationId xmlns:a16="http://schemas.microsoft.com/office/drawing/2014/main" id="{8ECCBB80-9A14-C7AE-4125-3073764D4504}"/>
              </a:ext>
            </a:extLst>
          </p:cNvPr>
          <p:cNvCxnSpPr>
            <a:cxnSpLocks/>
          </p:cNvCxnSpPr>
          <p:nvPr/>
        </p:nvCxnSpPr>
        <p:spPr bwMode="auto">
          <a:xfrm>
            <a:off x="3311986" y="4329010"/>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3" name="直線コネクタ 62">
            <a:extLst>
              <a:ext uri="{FF2B5EF4-FFF2-40B4-BE49-F238E27FC236}">
                <a16:creationId xmlns:a16="http://schemas.microsoft.com/office/drawing/2014/main" id="{E2769735-553F-72DA-D762-E19CBA31BA70}"/>
              </a:ext>
            </a:extLst>
          </p:cNvPr>
          <p:cNvCxnSpPr/>
          <p:nvPr/>
        </p:nvCxnSpPr>
        <p:spPr bwMode="auto">
          <a:xfrm flipV="1">
            <a:off x="2411976" y="6399033"/>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4" name="直線コネクタ 63">
            <a:extLst>
              <a:ext uri="{FF2B5EF4-FFF2-40B4-BE49-F238E27FC236}">
                <a16:creationId xmlns:a16="http://schemas.microsoft.com/office/drawing/2014/main" id="{749BBC53-790A-312A-DC06-8EFC2B36DBF6}"/>
              </a:ext>
            </a:extLst>
          </p:cNvPr>
          <p:cNvCxnSpPr>
            <a:cxnSpLocks/>
          </p:cNvCxnSpPr>
          <p:nvPr/>
        </p:nvCxnSpPr>
        <p:spPr bwMode="auto">
          <a:xfrm flipH="1">
            <a:off x="2411976" y="6579035"/>
            <a:ext cx="2160024"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直線コネクタ 64">
            <a:extLst>
              <a:ext uri="{FF2B5EF4-FFF2-40B4-BE49-F238E27FC236}">
                <a16:creationId xmlns:a16="http://schemas.microsoft.com/office/drawing/2014/main" id="{50E1541C-5C63-0F4B-A363-B7F70E412298}"/>
              </a:ext>
            </a:extLst>
          </p:cNvPr>
          <p:cNvCxnSpPr>
            <a:cxnSpLocks/>
          </p:cNvCxnSpPr>
          <p:nvPr/>
        </p:nvCxnSpPr>
        <p:spPr bwMode="auto">
          <a:xfrm flipH="1">
            <a:off x="4211996" y="4059007"/>
            <a:ext cx="360004"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直線コネクタ 65">
            <a:extLst>
              <a:ext uri="{FF2B5EF4-FFF2-40B4-BE49-F238E27FC236}">
                <a16:creationId xmlns:a16="http://schemas.microsoft.com/office/drawing/2014/main" id="{DFBC6527-41F2-2B2D-48AC-B8E7204012E7}"/>
              </a:ext>
            </a:extLst>
          </p:cNvPr>
          <p:cNvCxnSpPr>
            <a:cxnSpLocks/>
          </p:cNvCxnSpPr>
          <p:nvPr/>
        </p:nvCxnSpPr>
        <p:spPr bwMode="auto">
          <a:xfrm flipV="1">
            <a:off x="4572000" y="4059007"/>
            <a:ext cx="0" cy="2520028"/>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7" name="正方形/長方形 66">
            <a:extLst>
              <a:ext uri="{FF2B5EF4-FFF2-40B4-BE49-F238E27FC236}">
                <a16:creationId xmlns:a16="http://schemas.microsoft.com/office/drawing/2014/main" id="{A9293F1F-E1E4-3FCA-20DF-16643A33FE4E}"/>
              </a:ext>
            </a:extLst>
          </p:cNvPr>
          <p:cNvSpPr/>
          <p:nvPr/>
        </p:nvSpPr>
        <p:spPr bwMode="auto">
          <a:xfrm>
            <a:off x="3851992" y="2708992"/>
            <a:ext cx="1440016" cy="360004"/>
          </a:xfrm>
          <a:prstGeom prst="rect">
            <a:avLst/>
          </a:prstGeom>
          <a:noFill/>
          <a:ln>
            <a:solidFill>
              <a:schemeClr val="tx1">
                <a:lumMod val="75000"/>
                <a:lumOff val="25000"/>
              </a:schemeClr>
            </a:solid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Consolas" panose="020B0609020204030204" pitchFamily="49" charset="0"/>
                <a:ea typeface="メイリオ" panose="020B0604030504040204" pitchFamily="50" charset="-128"/>
              </a:rPr>
              <a:t>0x00000517</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68" name="正方形/長方形 67">
            <a:extLst>
              <a:ext uri="{FF2B5EF4-FFF2-40B4-BE49-F238E27FC236}">
                <a16:creationId xmlns:a16="http://schemas.microsoft.com/office/drawing/2014/main" id="{84996FB8-EC5B-74EF-F822-4E387CB01EDA}"/>
              </a:ext>
            </a:extLst>
          </p:cNvPr>
          <p:cNvSpPr/>
          <p:nvPr/>
        </p:nvSpPr>
        <p:spPr bwMode="auto">
          <a:xfrm>
            <a:off x="1691968" y="1988984"/>
            <a:ext cx="1440016" cy="4320049"/>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69" name="正方形/長方形 68">
            <a:extLst>
              <a:ext uri="{FF2B5EF4-FFF2-40B4-BE49-F238E27FC236}">
                <a16:creationId xmlns:a16="http://schemas.microsoft.com/office/drawing/2014/main" id="{4A1C0476-C5F5-8D66-1ACA-432103DEA133}"/>
              </a:ext>
            </a:extLst>
          </p:cNvPr>
          <p:cNvSpPr/>
          <p:nvPr/>
        </p:nvSpPr>
        <p:spPr bwMode="auto">
          <a:xfrm>
            <a:off x="1691968" y="2708993"/>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b="1"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70" name="正方形/長方形 69">
            <a:extLst>
              <a:ext uri="{FF2B5EF4-FFF2-40B4-BE49-F238E27FC236}">
                <a16:creationId xmlns:a16="http://schemas.microsoft.com/office/drawing/2014/main" id="{F9C68A59-814E-6BE1-9152-4014B000B803}"/>
              </a:ext>
            </a:extLst>
          </p:cNvPr>
          <p:cNvSpPr/>
          <p:nvPr/>
        </p:nvSpPr>
        <p:spPr bwMode="auto">
          <a:xfrm>
            <a:off x="1691968" y="3068997"/>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71" name="正方形/長方形 70">
            <a:extLst>
              <a:ext uri="{FF2B5EF4-FFF2-40B4-BE49-F238E27FC236}">
                <a16:creationId xmlns:a16="http://schemas.microsoft.com/office/drawing/2014/main" id="{CFA55730-FCBA-69F5-9E0F-98897DD46226}"/>
              </a:ext>
            </a:extLst>
          </p:cNvPr>
          <p:cNvSpPr/>
          <p:nvPr/>
        </p:nvSpPr>
        <p:spPr bwMode="auto">
          <a:xfrm>
            <a:off x="1691968" y="1988985"/>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0</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72" name="正方形/長方形 71">
            <a:extLst>
              <a:ext uri="{FF2B5EF4-FFF2-40B4-BE49-F238E27FC236}">
                <a16:creationId xmlns:a16="http://schemas.microsoft.com/office/drawing/2014/main" id="{D6CF3743-8785-5404-F861-6BEA0543C3B2}"/>
              </a:ext>
            </a:extLst>
          </p:cNvPr>
          <p:cNvSpPr/>
          <p:nvPr/>
        </p:nvSpPr>
        <p:spPr bwMode="auto">
          <a:xfrm>
            <a:off x="1691968" y="2348989"/>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73" name="正方形/長方形 72">
            <a:extLst>
              <a:ext uri="{FF2B5EF4-FFF2-40B4-BE49-F238E27FC236}">
                <a16:creationId xmlns:a16="http://schemas.microsoft.com/office/drawing/2014/main" id="{DAB06E3A-C68C-7A45-2427-C9D6AFA7C35B}"/>
              </a:ext>
            </a:extLst>
          </p:cNvPr>
          <p:cNvSpPr/>
          <p:nvPr/>
        </p:nvSpPr>
        <p:spPr bwMode="auto">
          <a:xfrm>
            <a:off x="1691968" y="3429001"/>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74" name="正方形/長方形 73">
            <a:extLst>
              <a:ext uri="{FF2B5EF4-FFF2-40B4-BE49-F238E27FC236}">
                <a16:creationId xmlns:a16="http://schemas.microsoft.com/office/drawing/2014/main" id="{D844D9D9-4637-C1AB-F53C-37D5404F2C1D}"/>
              </a:ext>
            </a:extLst>
          </p:cNvPr>
          <p:cNvSpPr/>
          <p:nvPr/>
        </p:nvSpPr>
        <p:spPr bwMode="auto">
          <a:xfrm>
            <a:off x="1691968" y="4869017"/>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5" name="正方形/長方形 74">
            <a:extLst>
              <a:ext uri="{FF2B5EF4-FFF2-40B4-BE49-F238E27FC236}">
                <a16:creationId xmlns:a16="http://schemas.microsoft.com/office/drawing/2014/main" id="{A6E24843-65D6-4A76-1242-8ECAB5D02461}"/>
              </a:ext>
            </a:extLst>
          </p:cNvPr>
          <p:cNvSpPr/>
          <p:nvPr/>
        </p:nvSpPr>
        <p:spPr bwMode="auto">
          <a:xfrm>
            <a:off x="1691968" y="5229021"/>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6" name="正方形/長方形 75">
            <a:extLst>
              <a:ext uri="{FF2B5EF4-FFF2-40B4-BE49-F238E27FC236}">
                <a16:creationId xmlns:a16="http://schemas.microsoft.com/office/drawing/2014/main" id="{97FAAF56-7B2B-0C1E-EF1B-496B42EEB051}"/>
              </a:ext>
            </a:extLst>
          </p:cNvPr>
          <p:cNvSpPr/>
          <p:nvPr/>
        </p:nvSpPr>
        <p:spPr bwMode="auto">
          <a:xfrm>
            <a:off x="1691968" y="5589025"/>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7" name="正方形/長方形 76">
            <a:extLst>
              <a:ext uri="{FF2B5EF4-FFF2-40B4-BE49-F238E27FC236}">
                <a16:creationId xmlns:a16="http://schemas.microsoft.com/office/drawing/2014/main" id="{BE0BC464-4E52-2838-683E-D683F1DCBDF8}"/>
              </a:ext>
            </a:extLst>
          </p:cNvPr>
          <p:cNvSpPr/>
          <p:nvPr/>
        </p:nvSpPr>
        <p:spPr bwMode="auto">
          <a:xfrm>
            <a:off x="1691968" y="5949029"/>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9" name="正方形/長方形 78">
            <a:extLst>
              <a:ext uri="{FF2B5EF4-FFF2-40B4-BE49-F238E27FC236}">
                <a16:creationId xmlns:a16="http://schemas.microsoft.com/office/drawing/2014/main" id="{734A28FF-F4D8-434B-8C91-1263136C92FD}"/>
              </a:ext>
            </a:extLst>
          </p:cNvPr>
          <p:cNvSpPr/>
          <p:nvPr/>
        </p:nvSpPr>
        <p:spPr bwMode="auto">
          <a:xfrm>
            <a:off x="1691968" y="126897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rPr>
              <a:t>レジスタ</a:t>
            </a:r>
            <a:b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b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(32bit)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cxnSp>
        <p:nvCxnSpPr>
          <p:cNvPr id="80" name="直線矢印コネクタ 79">
            <a:extLst>
              <a:ext uri="{FF2B5EF4-FFF2-40B4-BE49-F238E27FC236}">
                <a16:creationId xmlns:a16="http://schemas.microsoft.com/office/drawing/2014/main" id="{4A368243-B3F9-3AB5-4583-C8109ACFCC7B}"/>
              </a:ext>
            </a:extLst>
          </p:cNvPr>
          <p:cNvCxnSpPr/>
          <p:nvPr/>
        </p:nvCxnSpPr>
        <p:spPr bwMode="auto">
          <a:xfrm>
            <a:off x="1691968" y="1898983"/>
            <a:ext cx="1440016" cy="0"/>
          </a:xfrm>
          <a:prstGeom prst="straightConnector1">
            <a:avLst/>
          </a:prstGeom>
          <a:noFill/>
          <a:ln w="9525" cap="flat" cmpd="sng" algn="ctr">
            <a:solidFill>
              <a:schemeClr val="tx1"/>
            </a:solidFill>
            <a:prstDash val="solid"/>
            <a:round/>
            <a:headEnd type="triangle" w="med" len="med"/>
            <a:tailEnd type="triangle"/>
          </a:ln>
          <a:effectLst/>
        </p:spPr>
      </p:cxnSp>
      <p:sp>
        <p:nvSpPr>
          <p:cNvPr id="81" name="Rectangle 17">
            <a:extLst>
              <a:ext uri="{FF2B5EF4-FFF2-40B4-BE49-F238E27FC236}">
                <a16:creationId xmlns:a16="http://schemas.microsoft.com/office/drawing/2014/main" id="{5F204072-BA6D-BD87-553E-FF942598C56D}"/>
              </a:ext>
            </a:extLst>
          </p:cNvPr>
          <p:cNvSpPr>
            <a:spLocks noChangeArrowheads="1"/>
          </p:cNvSpPr>
          <p:nvPr/>
        </p:nvSpPr>
        <p:spPr bwMode="auto">
          <a:xfrm>
            <a:off x="1151962" y="1988984"/>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x0</a:t>
            </a:r>
            <a:endParaRPr lang="ja-JP" altLang="en-US" sz="1600" dirty="0">
              <a:solidFill>
                <a:schemeClr val="tx1">
                  <a:lumMod val="75000"/>
                  <a:lumOff val="25000"/>
                </a:schemeClr>
              </a:solidFill>
              <a:latin typeface="Consolas" panose="020B0609020204030204" pitchFamily="49" charset="0"/>
            </a:endParaRPr>
          </a:p>
        </p:txBody>
      </p:sp>
      <p:sp>
        <p:nvSpPr>
          <p:cNvPr id="82" name="Rectangle 17">
            <a:extLst>
              <a:ext uri="{FF2B5EF4-FFF2-40B4-BE49-F238E27FC236}">
                <a16:creationId xmlns:a16="http://schemas.microsoft.com/office/drawing/2014/main" id="{0A990045-2D3B-52E5-2D5C-89639DB526E2}"/>
              </a:ext>
            </a:extLst>
          </p:cNvPr>
          <p:cNvSpPr>
            <a:spLocks noChangeArrowheads="1"/>
          </p:cNvSpPr>
          <p:nvPr/>
        </p:nvSpPr>
        <p:spPr bwMode="auto">
          <a:xfrm>
            <a:off x="1151962" y="234898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x1</a:t>
            </a:r>
            <a:endParaRPr lang="ja-JP" altLang="en-US" sz="1600" dirty="0">
              <a:solidFill>
                <a:schemeClr val="tx1">
                  <a:lumMod val="75000"/>
                  <a:lumOff val="25000"/>
                </a:schemeClr>
              </a:solidFill>
              <a:latin typeface="Consolas" panose="020B0609020204030204" pitchFamily="49" charset="0"/>
            </a:endParaRPr>
          </a:p>
        </p:txBody>
      </p:sp>
      <p:sp>
        <p:nvSpPr>
          <p:cNvPr id="83" name="Rectangle 17">
            <a:extLst>
              <a:ext uri="{FF2B5EF4-FFF2-40B4-BE49-F238E27FC236}">
                <a16:creationId xmlns:a16="http://schemas.microsoft.com/office/drawing/2014/main" id="{0941EECC-E517-7AC3-FD22-E427B0663EDF}"/>
              </a:ext>
            </a:extLst>
          </p:cNvPr>
          <p:cNvSpPr>
            <a:spLocks noChangeArrowheads="1"/>
          </p:cNvSpPr>
          <p:nvPr/>
        </p:nvSpPr>
        <p:spPr bwMode="auto">
          <a:xfrm>
            <a:off x="1151962" y="270899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x2</a:t>
            </a:r>
            <a:endParaRPr lang="ja-JP" altLang="en-US" sz="1600" dirty="0">
              <a:solidFill>
                <a:schemeClr val="tx1">
                  <a:lumMod val="75000"/>
                  <a:lumOff val="25000"/>
                </a:schemeClr>
              </a:solidFill>
              <a:latin typeface="Consolas" panose="020B0609020204030204" pitchFamily="49" charset="0"/>
            </a:endParaRPr>
          </a:p>
        </p:txBody>
      </p:sp>
      <p:sp>
        <p:nvSpPr>
          <p:cNvPr id="84" name="Rectangle 17">
            <a:extLst>
              <a:ext uri="{FF2B5EF4-FFF2-40B4-BE49-F238E27FC236}">
                <a16:creationId xmlns:a16="http://schemas.microsoft.com/office/drawing/2014/main" id="{29BC797E-F3B2-6106-171F-4D1013B4C8EA}"/>
              </a:ext>
            </a:extLst>
          </p:cNvPr>
          <p:cNvSpPr>
            <a:spLocks noChangeArrowheads="1"/>
          </p:cNvSpPr>
          <p:nvPr/>
        </p:nvSpPr>
        <p:spPr bwMode="auto">
          <a:xfrm>
            <a:off x="1151962" y="306899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x3</a:t>
            </a:r>
            <a:endParaRPr lang="ja-JP" altLang="en-US" sz="1600" dirty="0">
              <a:solidFill>
                <a:schemeClr val="tx1">
                  <a:lumMod val="75000"/>
                  <a:lumOff val="25000"/>
                </a:schemeClr>
              </a:solidFill>
              <a:latin typeface="Consolas" panose="020B0609020204030204" pitchFamily="49" charset="0"/>
            </a:endParaRPr>
          </a:p>
        </p:txBody>
      </p:sp>
      <p:sp>
        <p:nvSpPr>
          <p:cNvPr id="85" name="Rectangle 17">
            <a:extLst>
              <a:ext uri="{FF2B5EF4-FFF2-40B4-BE49-F238E27FC236}">
                <a16:creationId xmlns:a16="http://schemas.microsoft.com/office/drawing/2014/main" id="{57F33552-FBE1-5AA2-8438-65FDE97DB3C0}"/>
              </a:ext>
            </a:extLst>
          </p:cNvPr>
          <p:cNvSpPr>
            <a:spLocks noChangeArrowheads="1"/>
          </p:cNvSpPr>
          <p:nvPr/>
        </p:nvSpPr>
        <p:spPr bwMode="auto">
          <a:xfrm>
            <a:off x="1151962" y="3429000"/>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a:t>
            </a:r>
            <a:endParaRPr lang="ja-JP" altLang="en-US" sz="1600" dirty="0">
              <a:solidFill>
                <a:schemeClr val="tx1">
                  <a:lumMod val="75000"/>
                  <a:lumOff val="25000"/>
                </a:schemeClr>
              </a:solidFill>
              <a:latin typeface="Consolas" panose="020B0609020204030204" pitchFamily="49" charset="0"/>
            </a:endParaRPr>
          </a:p>
        </p:txBody>
      </p:sp>
      <p:sp>
        <p:nvSpPr>
          <p:cNvPr id="86" name="Rectangle 17">
            <a:extLst>
              <a:ext uri="{FF2B5EF4-FFF2-40B4-BE49-F238E27FC236}">
                <a16:creationId xmlns:a16="http://schemas.microsoft.com/office/drawing/2014/main" id="{B8A0EFD0-A7BE-1C52-9223-9EB1D141A327}"/>
              </a:ext>
            </a:extLst>
          </p:cNvPr>
          <p:cNvSpPr>
            <a:spLocks noChangeArrowheads="1"/>
          </p:cNvSpPr>
          <p:nvPr/>
        </p:nvSpPr>
        <p:spPr bwMode="auto">
          <a:xfrm>
            <a:off x="1151962" y="594902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x31</a:t>
            </a:r>
            <a:endParaRPr lang="ja-JP" altLang="en-US" sz="1600" dirty="0">
              <a:solidFill>
                <a:schemeClr val="tx1">
                  <a:lumMod val="75000"/>
                  <a:lumOff val="25000"/>
                </a:schemeClr>
              </a:solidFill>
              <a:latin typeface="Consolas" panose="020B0609020204030204" pitchFamily="49" charset="0"/>
            </a:endParaRPr>
          </a:p>
        </p:txBody>
      </p:sp>
      <p:sp>
        <p:nvSpPr>
          <p:cNvPr id="87" name="Rectangle 17">
            <a:extLst>
              <a:ext uri="{FF2B5EF4-FFF2-40B4-BE49-F238E27FC236}">
                <a16:creationId xmlns:a16="http://schemas.microsoft.com/office/drawing/2014/main" id="{57F070CC-0E2C-9DEC-5E24-B6F7ECBC7C0D}"/>
              </a:ext>
            </a:extLst>
          </p:cNvPr>
          <p:cNvSpPr>
            <a:spLocks noChangeArrowheads="1"/>
          </p:cNvSpPr>
          <p:nvPr/>
        </p:nvSpPr>
        <p:spPr bwMode="auto">
          <a:xfrm>
            <a:off x="1151962" y="5589024"/>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x30</a:t>
            </a:r>
            <a:endParaRPr lang="ja-JP" altLang="en-US" sz="1600" dirty="0">
              <a:solidFill>
                <a:schemeClr val="tx1">
                  <a:lumMod val="75000"/>
                  <a:lumOff val="25000"/>
                </a:schemeClr>
              </a:solidFill>
              <a:latin typeface="Consolas" panose="020B0609020204030204" pitchFamily="49" charset="0"/>
            </a:endParaRPr>
          </a:p>
        </p:txBody>
      </p:sp>
      <p:sp>
        <p:nvSpPr>
          <p:cNvPr id="88" name="Rectangle 17">
            <a:extLst>
              <a:ext uri="{FF2B5EF4-FFF2-40B4-BE49-F238E27FC236}">
                <a16:creationId xmlns:a16="http://schemas.microsoft.com/office/drawing/2014/main" id="{8DB9A174-686B-A900-5557-73E71351C427}"/>
              </a:ext>
            </a:extLst>
          </p:cNvPr>
          <p:cNvSpPr>
            <a:spLocks noChangeArrowheads="1"/>
          </p:cNvSpPr>
          <p:nvPr/>
        </p:nvSpPr>
        <p:spPr bwMode="auto">
          <a:xfrm>
            <a:off x="1151962" y="5229020"/>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x29</a:t>
            </a:r>
            <a:endParaRPr lang="ja-JP" altLang="en-US" sz="1600" dirty="0">
              <a:solidFill>
                <a:schemeClr val="tx1">
                  <a:lumMod val="75000"/>
                  <a:lumOff val="25000"/>
                </a:schemeClr>
              </a:solidFill>
              <a:latin typeface="Consolas" panose="020B0609020204030204" pitchFamily="49" charset="0"/>
            </a:endParaRPr>
          </a:p>
        </p:txBody>
      </p:sp>
      <p:sp>
        <p:nvSpPr>
          <p:cNvPr id="89" name="Rectangle 17">
            <a:extLst>
              <a:ext uri="{FF2B5EF4-FFF2-40B4-BE49-F238E27FC236}">
                <a16:creationId xmlns:a16="http://schemas.microsoft.com/office/drawing/2014/main" id="{4A3A6CC2-6903-376C-1DF0-EDBDAA77EEFC}"/>
              </a:ext>
            </a:extLst>
          </p:cNvPr>
          <p:cNvSpPr>
            <a:spLocks noChangeArrowheads="1"/>
          </p:cNvSpPr>
          <p:nvPr/>
        </p:nvSpPr>
        <p:spPr bwMode="auto">
          <a:xfrm>
            <a:off x="1151962" y="486901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x28</a:t>
            </a:r>
            <a:endParaRPr lang="ja-JP" altLang="en-US" sz="1600" dirty="0">
              <a:solidFill>
                <a:schemeClr val="tx1">
                  <a:lumMod val="75000"/>
                  <a:lumOff val="25000"/>
                </a:schemeClr>
              </a:solidFill>
              <a:latin typeface="Consolas" panose="020B0609020204030204" pitchFamily="49" charset="0"/>
            </a:endParaRPr>
          </a:p>
        </p:txBody>
      </p:sp>
      <p:sp>
        <p:nvSpPr>
          <p:cNvPr id="90" name="Rectangle 17">
            <a:extLst>
              <a:ext uri="{FF2B5EF4-FFF2-40B4-BE49-F238E27FC236}">
                <a16:creationId xmlns:a16="http://schemas.microsoft.com/office/drawing/2014/main" id="{BA929625-38A3-43DC-7476-737D4DFF8023}"/>
              </a:ext>
            </a:extLst>
          </p:cNvPr>
          <p:cNvSpPr>
            <a:spLocks noChangeArrowheads="1"/>
          </p:cNvSpPr>
          <p:nvPr/>
        </p:nvSpPr>
        <p:spPr bwMode="auto">
          <a:xfrm>
            <a:off x="1151962" y="450901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a:t>
            </a:r>
            <a:endParaRPr lang="ja-JP" altLang="en-US" sz="1600" dirty="0">
              <a:solidFill>
                <a:schemeClr val="tx1">
                  <a:lumMod val="75000"/>
                  <a:lumOff val="25000"/>
                </a:schemeClr>
              </a:solidFill>
              <a:latin typeface="Consolas" panose="020B0609020204030204" pitchFamily="49" charset="0"/>
            </a:endParaRPr>
          </a:p>
        </p:txBody>
      </p:sp>
      <p:sp>
        <p:nvSpPr>
          <p:cNvPr id="106" name="正方形/長方形 105">
            <a:extLst>
              <a:ext uri="{FF2B5EF4-FFF2-40B4-BE49-F238E27FC236}">
                <a16:creationId xmlns:a16="http://schemas.microsoft.com/office/drawing/2014/main" id="{2FA82773-4D9F-46A1-17DB-DB2AFA432A90}"/>
              </a:ext>
            </a:extLst>
          </p:cNvPr>
          <p:cNvSpPr/>
          <p:nvPr/>
        </p:nvSpPr>
        <p:spPr bwMode="auto">
          <a:xfrm>
            <a:off x="3851992" y="126897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PC</a:t>
            </a:r>
          </a:p>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(32bit)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cxnSp>
        <p:nvCxnSpPr>
          <p:cNvPr id="107" name="直線矢印コネクタ 106">
            <a:extLst>
              <a:ext uri="{FF2B5EF4-FFF2-40B4-BE49-F238E27FC236}">
                <a16:creationId xmlns:a16="http://schemas.microsoft.com/office/drawing/2014/main" id="{A24AFEB2-8485-F50A-7CC1-FF201A4EAF8C}"/>
              </a:ext>
            </a:extLst>
          </p:cNvPr>
          <p:cNvCxnSpPr/>
          <p:nvPr/>
        </p:nvCxnSpPr>
        <p:spPr bwMode="auto">
          <a:xfrm>
            <a:off x="3851992" y="1898983"/>
            <a:ext cx="1440016" cy="0"/>
          </a:xfrm>
          <a:prstGeom prst="straightConnector1">
            <a:avLst/>
          </a:prstGeom>
          <a:noFill/>
          <a:ln w="9525" cap="flat" cmpd="sng" algn="ctr">
            <a:solidFill>
              <a:schemeClr val="tx1"/>
            </a:solidFill>
            <a:prstDash val="solid"/>
            <a:round/>
            <a:headEnd type="triangle" w="med" len="med"/>
            <a:tailEnd type="triangle"/>
          </a:ln>
          <a:effectLst/>
        </p:spPr>
      </p:cxnSp>
      <p:cxnSp>
        <p:nvCxnSpPr>
          <p:cNvPr id="109" name="直線矢印コネクタ 108">
            <a:extLst>
              <a:ext uri="{FF2B5EF4-FFF2-40B4-BE49-F238E27FC236}">
                <a16:creationId xmlns:a16="http://schemas.microsoft.com/office/drawing/2014/main" id="{9DC185C8-0178-CBD2-1064-60A814481464}"/>
              </a:ext>
            </a:extLst>
          </p:cNvPr>
          <p:cNvCxnSpPr>
            <a:cxnSpLocks/>
          </p:cNvCxnSpPr>
          <p:nvPr/>
        </p:nvCxnSpPr>
        <p:spPr bwMode="auto">
          <a:xfrm>
            <a:off x="1061961" y="2078985"/>
            <a:ext cx="0" cy="4230047"/>
          </a:xfrm>
          <a:prstGeom prst="straightConnector1">
            <a:avLst/>
          </a:prstGeom>
          <a:noFill/>
          <a:ln w="9525" cap="flat" cmpd="sng" algn="ctr">
            <a:solidFill>
              <a:schemeClr val="tx1"/>
            </a:solidFill>
            <a:prstDash val="solid"/>
            <a:round/>
            <a:headEnd type="triangle" w="med" len="med"/>
            <a:tailEnd type="triangle"/>
          </a:ln>
          <a:effectLst/>
        </p:spPr>
      </p:cxnSp>
      <p:sp>
        <p:nvSpPr>
          <p:cNvPr id="112" name="正方形/長方形 111">
            <a:extLst>
              <a:ext uri="{FF2B5EF4-FFF2-40B4-BE49-F238E27FC236}">
                <a16:creationId xmlns:a16="http://schemas.microsoft.com/office/drawing/2014/main" id="{9597F034-DBD1-0906-8C3A-CE189F5EAD77}"/>
              </a:ext>
            </a:extLst>
          </p:cNvPr>
          <p:cNvSpPr/>
          <p:nvPr/>
        </p:nvSpPr>
        <p:spPr bwMode="auto">
          <a:xfrm rot="16200000">
            <a:off x="161951" y="396900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32</a:t>
            </a:r>
            <a:r>
              <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rPr>
              <a:t>個ある</a:t>
            </a:r>
          </a:p>
        </p:txBody>
      </p:sp>
      <p:sp>
        <p:nvSpPr>
          <p:cNvPr id="122" name="正方形/長方形 121">
            <a:extLst>
              <a:ext uri="{FF2B5EF4-FFF2-40B4-BE49-F238E27FC236}">
                <a16:creationId xmlns:a16="http://schemas.microsoft.com/office/drawing/2014/main" id="{B59D6278-BAAC-33E9-E6CA-717A954CFB15}"/>
              </a:ext>
            </a:extLst>
          </p:cNvPr>
          <p:cNvSpPr/>
          <p:nvPr/>
        </p:nvSpPr>
        <p:spPr bwMode="auto">
          <a:xfrm>
            <a:off x="7092028" y="126897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25" name="正方形/長方形 124">
            <a:extLst>
              <a:ext uri="{FF2B5EF4-FFF2-40B4-BE49-F238E27FC236}">
                <a16:creationId xmlns:a16="http://schemas.microsoft.com/office/drawing/2014/main" id="{D470EF33-CF03-5F08-AE5B-679C047DCA66}"/>
              </a:ext>
            </a:extLst>
          </p:cNvPr>
          <p:cNvSpPr/>
          <p:nvPr/>
        </p:nvSpPr>
        <p:spPr bwMode="auto">
          <a:xfrm>
            <a:off x="1691968" y="2708992"/>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b="1" dirty="0">
              <a:solidFill>
                <a:schemeClr val="bg1"/>
              </a:solidFill>
              <a:latin typeface="Consolas" panose="020B0609020204030204" pitchFamily="49" charset="0"/>
              <a:ea typeface="メイリオ" panose="020B0604030504040204" pitchFamily="50" charset="-128"/>
            </a:endParaRPr>
          </a:p>
        </p:txBody>
      </p:sp>
      <p:sp>
        <p:nvSpPr>
          <p:cNvPr id="126" name="正方形/長方形 125">
            <a:extLst>
              <a:ext uri="{FF2B5EF4-FFF2-40B4-BE49-F238E27FC236}">
                <a16:creationId xmlns:a16="http://schemas.microsoft.com/office/drawing/2014/main" id="{5C18D111-47A0-B5B6-2F49-E6AE0D26EE42}"/>
              </a:ext>
            </a:extLst>
          </p:cNvPr>
          <p:cNvSpPr/>
          <p:nvPr/>
        </p:nvSpPr>
        <p:spPr bwMode="auto">
          <a:xfrm>
            <a:off x="1691968" y="3068996"/>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127" name="正方形/長方形 126">
            <a:extLst>
              <a:ext uri="{FF2B5EF4-FFF2-40B4-BE49-F238E27FC236}">
                <a16:creationId xmlns:a16="http://schemas.microsoft.com/office/drawing/2014/main" id="{8F75B599-D31F-B9A5-DAEE-CB6BAD0AD60C}"/>
              </a:ext>
            </a:extLst>
          </p:cNvPr>
          <p:cNvSpPr/>
          <p:nvPr/>
        </p:nvSpPr>
        <p:spPr bwMode="auto">
          <a:xfrm>
            <a:off x="1691968" y="1988984"/>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Consolas" panose="020B0609020204030204" pitchFamily="49" charset="0"/>
                <a:ea typeface="メイリオ" panose="020B0604030504040204" pitchFamily="50" charset="-128"/>
              </a:rPr>
              <a:t>0x00000000</a:t>
            </a:r>
            <a:endParaRPr kumimoji="1" lang="ja-JP" altLang="en-US" dirty="0">
              <a:solidFill>
                <a:schemeClr val="bg1"/>
              </a:solidFill>
              <a:latin typeface="Consolas" panose="020B0609020204030204" pitchFamily="49" charset="0"/>
              <a:ea typeface="メイリオ" panose="020B0604030504040204" pitchFamily="50" charset="-128"/>
            </a:endParaRPr>
          </a:p>
        </p:txBody>
      </p:sp>
      <p:sp>
        <p:nvSpPr>
          <p:cNvPr id="128" name="正方形/長方形 127">
            <a:extLst>
              <a:ext uri="{FF2B5EF4-FFF2-40B4-BE49-F238E27FC236}">
                <a16:creationId xmlns:a16="http://schemas.microsoft.com/office/drawing/2014/main" id="{573807B5-F8EF-4542-5BD4-9782E87167BD}"/>
              </a:ext>
            </a:extLst>
          </p:cNvPr>
          <p:cNvSpPr/>
          <p:nvPr/>
        </p:nvSpPr>
        <p:spPr bwMode="auto">
          <a:xfrm>
            <a:off x="1691968" y="2348988"/>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129" name="正方形/長方形 128">
            <a:extLst>
              <a:ext uri="{FF2B5EF4-FFF2-40B4-BE49-F238E27FC236}">
                <a16:creationId xmlns:a16="http://schemas.microsoft.com/office/drawing/2014/main" id="{88E51031-10EB-82E9-5A36-16899ADD4755}"/>
              </a:ext>
            </a:extLst>
          </p:cNvPr>
          <p:cNvSpPr/>
          <p:nvPr/>
        </p:nvSpPr>
        <p:spPr bwMode="auto">
          <a:xfrm>
            <a:off x="1691968" y="3429000"/>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56703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193E4-A1E8-5F36-16EF-9B2422247963}"/>
              </a:ext>
            </a:extLst>
          </p:cNvPr>
          <p:cNvSpPr>
            <a:spLocks noGrp="1"/>
          </p:cNvSpPr>
          <p:nvPr>
            <p:ph type="title"/>
          </p:nvPr>
        </p:nvSpPr>
        <p:spPr/>
        <p:txBody>
          <a:bodyPr/>
          <a:lstStyle/>
          <a:p>
            <a:endParaRPr kumimoji="1" lang="en-US"/>
          </a:p>
        </p:txBody>
      </p:sp>
      <p:sp>
        <p:nvSpPr>
          <p:cNvPr id="3" name="コンテンツ プレースホルダー 2">
            <a:extLst>
              <a:ext uri="{FF2B5EF4-FFF2-40B4-BE49-F238E27FC236}">
                <a16:creationId xmlns:a16="http://schemas.microsoft.com/office/drawing/2014/main" id="{349DA31E-565D-4E63-1342-8AAF9E047E0D}"/>
              </a:ext>
            </a:extLst>
          </p:cNvPr>
          <p:cNvSpPr>
            <a:spLocks noGrp="1"/>
          </p:cNvSpPr>
          <p:nvPr>
            <p:ph sz="quarter" idx="10"/>
          </p:nvPr>
        </p:nvSpPr>
        <p:spPr/>
        <p:txBody>
          <a:bodyPr/>
          <a:lstStyle/>
          <a:p>
            <a:endParaRPr kumimoji="1" lang="en-US" dirty="0"/>
          </a:p>
        </p:txBody>
      </p:sp>
      <p:pic>
        <p:nvPicPr>
          <p:cNvPr id="4" name="Picture 83" descr="NAND">
            <a:extLst>
              <a:ext uri="{FF2B5EF4-FFF2-40B4-BE49-F238E27FC236}">
                <a16:creationId xmlns:a16="http://schemas.microsoft.com/office/drawing/2014/main" id="{BB575B8A-EE34-C49B-7F26-A9EF6E6E3300}"/>
              </a:ext>
            </a:extLst>
          </p:cNvPr>
          <p:cNvPicPr>
            <a:picLocks noChangeAspect="1" noChangeArrowheads="1"/>
          </p:cNvPicPr>
          <p:nvPr/>
        </p:nvPicPr>
        <p:blipFill>
          <a:blip r:embed="rId2" cstate="print"/>
          <a:srcRect/>
          <a:stretch>
            <a:fillRect/>
          </a:stretch>
        </p:blipFill>
        <p:spPr bwMode="auto">
          <a:xfrm>
            <a:off x="2681288" y="2349500"/>
            <a:ext cx="1079500" cy="720725"/>
          </a:xfrm>
          <a:prstGeom prst="rect">
            <a:avLst/>
          </a:prstGeom>
          <a:noFill/>
        </p:spPr>
      </p:pic>
      <p:pic>
        <p:nvPicPr>
          <p:cNvPr id="5" name="Picture 84" descr="NOR">
            <a:extLst>
              <a:ext uri="{FF2B5EF4-FFF2-40B4-BE49-F238E27FC236}">
                <a16:creationId xmlns:a16="http://schemas.microsoft.com/office/drawing/2014/main" id="{A17B7CF6-A979-6A14-66B3-B26FE99ED46C}"/>
              </a:ext>
            </a:extLst>
          </p:cNvPr>
          <p:cNvPicPr>
            <a:picLocks noChangeAspect="1" noChangeArrowheads="1"/>
          </p:cNvPicPr>
          <p:nvPr/>
        </p:nvPicPr>
        <p:blipFill>
          <a:blip r:embed="rId3" cstate="print"/>
          <a:srcRect/>
          <a:stretch>
            <a:fillRect/>
          </a:stretch>
        </p:blipFill>
        <p:spPr bwMode="auto">
          <a:xfrm>
            <a:off x="4841875" y="2349500"/>
            <a:ext cx="1079500" cy="717550"/>
          </a:xfrm>
          <a:prstGeom prst="rect">
            <a:avLst/>
          </a:prstGeom>
          <a:noFill/>
        </p:spPr>
      </p:pic>
      <p:pic>
        <p:nvPicPr>
          <p:cNvPr id="6" name="Picture 85" descr="BUF">
            <a:extLst>
              <a:ext uri="{FF2B5EF4-FFF2-40B4-BE49-F238E27FC236}">
                <a16:creationId xmlns:a16="http://schemas.microsoft.com/office/drawing/2014/main" id="{4A368AE4-E7F9-AACD-33FC-4ECAA039F1A9}"/>
              </a:ext>
            </a:extLst>
          </p:cNvPr>
          <p:cNvPicPr>
            <a:picLocks noChangeAspect="1" noChangeArrowheads="1"/>
          </p:cNvPicPr>
          <p:nvPr/>
        </p:nvPicPr>
        <p:blipFill>
          <a:blip r:embed="rId4" cstate="print"/>
          <a:srcRect/>
          <a:stretch>
            <a:fillRect/>
          </a:stretch>
        </p:blipFill>
        <p:spPr bwMode="auto">
          <a:xfrm>
            <a:off x="7092950" y="2349500"/>
            <a:ext cx="717550" cy="720725"/>
          </a:xfrm>
          <a:prstGeom prst="rect">
            <a:avLst/>
          </a:prstGeom>
          <a:noFill/>
        </p:spPr>
      </p:pic>
    </p:spTree>
    <p:extLst>
      <p:ext uri="{BB962C8B-B14F-4D97-AF65-F5344CB8AC3E}">
        <p14:creationId xmlns:p14="http://schemas.microsoft.com/office/powerpoint/2010/main" val="6573985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感想や質問</a:t>
            </a:r>
          </a:p>
        </p:txBody>
      </p:sp>
    </p:spTree>
    <p:extLst>
      <p:ext uri="{BB962C8B-B14F-4D97-AF65-F5344CB8AC3E}">
        <p14:creationId xmlns:p14="http://schemas.microsoft.com/office/powerpoint/2010/main" val="25723724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情報科学科では</a:t>
            </a:r>
            <a:r>
              <a:rPr lang="en-US" altLang="ja-JP" b="0" i="0" dirty="0">
                <a:solidFill>
                  <a:srgbClr val="000000"/>
                </a:solidFill>
                <a:effectLst/>
                <a:latin typeface="Meiryo" panose="020B0604030504040204" pitchFamily="50" charset="-128"/>
                <a:ea typeface="Meiryo" panose="020B0604030504040204" pitchFamily="50" charset="-128"/>
              </a:rPr>
              <a:t>emacs</a:t>
            </a:r>
            <a:r>
              <a:rPr lang="ja-JP" altLang="en-US" b="0" i="0" dirty="0">
                <a:solidFill>
                  <a:srgbClr val="000000"/>
                </a:solidFill>
                <a:effectLst/>
                <a:latin typeface="Meiryo" panose="020B0604030504040204" pitchFamily="50" charset="-128"/>
                <a:ea typeface="Meiryo" panose="020B0604030504040204" pitchFamily="50" charset="-128"/>
              </a:rPr>
              <a:t>しか使っていないです！</a:t>
            </a:r>
            <a:endParaRPr lang="en-US" altLang="ja-JP" b="0" i="0" dirty="0">
              <a:solidFill>
                <a:srgbClr val="000000"/>
              </a:solidFill>
              <a:effectLst/>
              <a:latin typeface="Meiryo" panose="020B0604030504040204" pitchFamily="50" charset="-128"/>
              <a:ea typeface="Meiryo" panose="020B0604030504040204" pitchFamily="50" charset="-128"/>
            </a:endParaRPr>
          </a:p>
          <a:p>
            <a:r>
              <a:rPr lang="ja-JP" altLang="en-US" b="0" i="0" dirty="0">
                <a:solidFill>
                  <a:srgbClr val="000000"/>
                </a:solidFill>
                <a:effectLst/>
                <a:latin typeface="Meiryo" panose="020B0604030504040204" pitchFamily="50" charset="-128"/>
                <a:ea typeface="Meiryo" panose="020B0604030504040204" pitchFamily="50" charset="-128"/>
              </a:rPr>
              <a:t>（学科必修のプログラミングの実習では、</a:t>
            </a:r>
            <a:r>
              <a:rPr lang="en-US" altLang="ja-JP" b="0" i="0" dirty="0">
                <a:solidFill>
                  <a:srgbClr val="000000"/>
                </a:solidFill>
                <a:effectLst/>
                <a:latin typeface="Meiryo" panose="020B0604030504040204" pitchFamily="50" charset="-128"/>
                <a:ea typeface="Meiryo" panose="020B0604030504040204" pitchFamily="50" charset="-128"/>
              </a:rPr>
              <a:t>emacs</a:t>
            </a:r>
            <a:r>
              <a:rPr lang="ja-JP" altLang="en-US" b="0" i="0" dirty="0">
                <a:solidFill>
                  <a:srgbClr val="000000"/>
                </a:solidFill>
                <a:effectLst/>
                <a:latin typeface="Meiryo" panose="020B0604030504040204" pitchFamily="50" charset="-128"/>
                <a:ea typeface="Meiryo" panose="020B0604030504040204" pitchFamily="50" charset="-128"/>
              </a:rPr>
              <a:t>を使用しています）</a:t>
            </a:r>
            <a:endParaRPr lang="en-US" altLang="ja-JP" b="0" i="0" dirty="0">
              <a:solidFill>
                <a:srgbClr val="000000"/>
              </a:solidFill>
              <a:effectLst/>
              <a:latin typeface="Meiryo" panose="020B0604030504040204" pitchFamily="50" charset="-128"/>
              <a:ea typeface="Meiryo" panose="020B0604030504040204" pitchFamily="50" charset="-128"/>
            </a:endParaRPr>
          </a:p>
          <a:p>
            <a:r>
              <a:rPr lang="ja-JP" altLang="en-US" b="0" i="0" dirty="0">
                <a:solidFill>
                  <a:srgbClr val="000000"/>
                </a:solidFill>
                <a:effectLst/>
                <a:latin typeface="Meiryo" panose="020B0604030504040204" pitchFamily="50" charset="-128"/>
                <a:ea typeface="Meiryo" panose="020B0604030504040204" pitchFamily="50" charset="-128"/>
              </a:rPr>
              <a:t>お茶大情報科学科は</a:t>
            </a:r>
            <a:r>
              <a:rPr lang="en-US" altLang="ja-JP" b="0" i="0" dirty="0">
                <a:solidFill>
                  <a:srgbClr val="000000"/>
                </a:solidFill>
                <a:effectLst/>
                <a:latin typeface="Meiryo" panose="020B0604030504040204" pitchFamily="50" charset="-128"/>
                <a:ea typeface="Meiryo" panose="020B0604030504040204" pitchFamily="50" charset="-128"/>
              </a:rPr>
              <a:t>Emacs</a:t>
            </a:r>
            <a:r>
              <a:rPr lang="ja-JP" altLang="en-US" b="0" i="0" dirty="0">
                <a:solidFill>
                  <a:srgbClr val="000000"/>
                </a:solidFill>
                <a:effectLst/>
                <a:latin typeface="Meiryo" panose="020B0604030504040204" pitchFamily="50" charset="-128"/>
                <a:ea typeface="Meiryo" panose="020B0604030504040204" pitchFamily="50" charset="-128"/>
              </a:rPr>
              <a:t>の人多い気がします！！</a:t>
            </a:r>
            <a:endParaRPr kumimoji="1" lang="en-US" dirty="0"/>
          </a:p>
        </p:txBody>
      </p:sp>
    </p:spTree>
    <p:extLst>
      <p:ext uri="{BB962C8B-B14F-4D97-AF65-F5344CB8AC3E}">
        <p14:creationId xmlns:p14="http://schemas.microsoft.com/office/powerpoint/2010/main" val="27358317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30</a:t>
            </a:r>
            <a:r>
              <a:rPr lang="ja-JP" altLang="en-US" b="0" i="0" dirty="0">
                <a:solidFill>
                  <a:srgbClr val="000000"/>
                </a:solidFill>
                <a:effectLst/>
                <a:latin typeface="Meiryo" panose="020B0604030504040204" pitchFamily="50" charset="-128"/>
                <a:ea typeface="Meiryo" panose="020B0604030504040204" pitchFamily="50" charset="-128"/>
              </a:rPr>
              <a:t>ページの例について、実際には各桁に意味を持たせるということだったので、</a:t>
            </a:r>
            <a:r>
              <a:rPr lang="en-US" altLang="ja-JP" b="0" i="0" dirty="0">
                <a:solidFill>
                  <a:srgbClr val="000000"/>
                </a:solidFill>
                <a:effectLst/>
                <a:latin typeface="Meiryo" panose="020B0604030504040204" pitchFamily="50" charset="-128"/>
                <a:ea typeface="Meiryo" panose="020B0604030504040204" pitchFamily="50" charset="-128"/>
              </a:rPr>
              <a:t>10</a:t>
            </a:r>
            <a:r>
              <a:rPr lang="ja-JP" altLang="en-US" b="0" i="0" dirty="0">
                <a:solidFill>
                  <a:srgbClr val="000000"/>
                </a:solidFill>
                <a:effectLst/>
                <a:latin typeface="Meiryo" panose="020B0604030504040204" pitchFamily="50" charset="-128"/>
                <a:ea typeface="Meiryo" panose="020B0604030504040204" pitchFamily="50" charset="-128"/>
              </a:rPr>
              <a:t>進数だと各桁を見なくても一発で意味を把握できるのではないかと感じました。実際使われているものは桁数がとても多いので、一度に把握するには情報量が多すぎるため各桁に注目し、場合によっては必要な情報を表す桁のみを読むということでしょうか？</a:t>
            </a:r>
            <a:endParaRPr kumimoji="1" lang="en-US" dirty="0"/>
          </a:p>
        </p:txBody>
      </p:sp>
    </p:spTree>
    <p:extLst>
      <p:ext uri="{BB962C8B-B14F-4D97-AF65-F5344CB8AC3E}">
        <p14:creationId xmlns:p14="http://schemas.microsoft.com/office/powerpoint/2010/main" val="939843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80D202-43D8-4930-E144-75D4D1839911}"/>
              </a:ext>
            </a:extLst>
          </p:cNvPr>
          <p:cNvSpPr>
            <a:spLocks noGrp="1"/>
          </p:cNvSpPr>
          <p:nvPr>
            <p:ph type="title"/>
          </p:nvPr>
        </p:nvSpPr>
        <p:spPr/>
        <p:txBody>
          <a:bodyPr/>
          <a:lstStyle/>
          <a:p>
            <a:r>
              <a:rPr kumimoji="1" lang="ja-JP" altLang="en-US" dirty="0"/>
              <a:t>たとえば４ビットのデータを考える</a:t>
            </a:r>
            <a:endParaRPr kumimoji="1" lang="en-US" altLang="ja-JP" dirty="0"/>
          </a:p>
        </p:txBody>
      </p:sp>
      <p:sp>
        <p:nvSpPr>
          <p:cNvPr id="3" name="コンテンツ プレースホルダー 2">
            <a:extLst>
              <a:ext uri="{FF2B5EF4-FFF2-40B4-BE49-F238E27FC236}">
                <a16:creationId xmlns:a16="http://schemas.microsoft.com/office/drawing/2014/main" id="{CF81A18C-4333-56F2-7BF8-854447A1F7A2}"/>
              </a:ext>
            </a:extLst>
          </p:cNvPr>
          <p:cNvSpPr>
            <a:spLocks noGrp="1"/>
          </p:cNvSpPr>
          <p:nvPr>
            <p:ph sz="quarter" idx="10"/>
          </p:nvPr>
        </p:nvSpPr>
        <p:spPr>
          <a:xfrm>
            <a:off x="431954" y="1088974"/>
            <a:ext cx="8460094" cy="5220058"/>
          </a:xfrm>
        </p:spPr>
        <p:txBody>
          <a:bodyPr/>
          <a:lstStyle/>
          <a:p>
            <a:r>
              <a:rPr lang="ja-JP" altLang="en-US" dirty="0">
                <a:latin typeface="Consolas" panose="020B0609020204030204" pitchFamily="49" charset="0"/>
              </a:rPr>
              <a:t>４ビットのデータは </a:t>
            </a:r>
            <a:r>
              <a:rPr lang="en-US" altLang="ja-JP" dirty="0">
                <a:latin typeface="Consolas" panose="020B0609020204030204" pitchFamily="49" charset="0"/>
              </a:rPr>
              <a:t>0b0000</a:t>
            </a:r>
            <a:r>
              <a:rPr lang="ja-JP" altLang="en-US" dirty="0">
                <a:latin typeface="Consolas" panose="020B0609020204030204" pitchFamily="49" charset="0"/>
              </a:rPr>
              <a:t>～</a:t>
            </a:r>
            <a:r>
              <a:rPr lang="en-US" altLang="ja-JP" dirty="0">
                <a:latin typeface="Consolas" panose="020B0609020204030204" pitchFamily="49" charset="0"/>
              </a:rPr>
              <a:t>0b1111 </a:t>
            </a:r>
            <a:r>
              <a:rPr lang="ja-JP" altLang="en-US" dirty="0">
                <a:latin typeface="Consolas" panose="020B0609020204030204" pitchFamily="49" charset="0"/>
              </a:rPr>
              <a:t>→ </a:t>
            </a:r>
            <a:r>
              <a:rPr lang="en-US" altLang="ja-JP" dirty="0">
                <a:latin typeface="Consolas" panose="020B0609020204030204" pitchFamily="49" charset="0"/>
              </a:rPr>
              <a:t>0 </a:t>
            </a:r>
            <a:r>
              <a:rPr lang="ja-JP" altLang="en-US" dirty="0">
                <a:latin typeface="Consolas" panose="020B0609020204030204" pitchFamily="49" charset="0"/>
              </a:rPr>
              <a:t>～ </a:t>
            </a:r>
            <a:r>
              <a:rPr lang="en-US" altLang="ja-JP" dirty="0">
                <a:latin typeface="Consolas" panose="020B0609020204030204" pitchFamily="49" charset="0"/>
              </a:rPr>
              <a:t>15 </a:t>
            </a:r>
            <a:r>
              <a:rPr lang="ja-JP" altLang="en-US" dirty="0">
                <a:latin typeface="Consolas" panose="020B0609020204030204" pitchFamily="49" charset="0"/>
              </a:rPr>
              <a:t>を表す事ができる</a:t>
            </a:r>
            <a:endParaRPr lang="en-US" altLang="ja-JP" dirty="0">
              <a:latin typeface="Consolas" panose="020B0609020204030204" pitchFamily="49" charset="0"/>
            </a:endParaRPr>
          </a:p>
          <a:p>
            <a:r>
              <a:rPr lang="ja-JP" altLang="en-US" dirty="0">
                <a:solidFill>
                  <a:schemeClr val="accent5"/>
                </a:solidFill>
                <a:latin typeface="Consolas" panose="020B0609020204030204" pitchFamily="49" charset="0"/>
              </a:rPr>
              <a:t>２進数で下から３桁目が </a:t>
            </a:r>
            <a:r>
              <a:rPr lang="en-US" altLang="ja-JP" dirty="0">
                <a:solidFill>
                  <a:schemeClr val="accent5"/>
                </a:solidFill>
                <a:latin typeface="Consolas" panose="020B0609020204030204" pitchFamily="49" charset="0"/>
              </a:rPr>
              <a:t>add/sub </a:t>
            </a:r>
            <a:r>
              <a:rPr lang="ja-JP" altLang="en-US" dirty="0">
                <a:solidFill>
                  <a:schemeClr val="accent5"/>
                </a:solidFill>
                <a:latin typeface="Consolas" panose="020B0609020204030204" pitchFamily="49" charset="0"/>
              </a:rPr>
              <a:t>を示すとする</a:t>
            </a:r>
            <a:br>
              <a:rPr lang="en-US" altLang="ja-JP" dirty="0">
                <a:latin typeface="Consolas" panose="020B0609020204030204" pitchFamily="49" charset="0"/>
              </a:rPr>
            </a:br>
            <a:endParaRPr lang="en-US" altLang="ja-JP" dirty="0">
              <a:latin typeface="Consolas" panose="020B0609020204030204" pitchFamily="49" charset="0"/>
            </a:endParaRPr>
          </a:p>
          <a:p>
            <a:pPr lvl="1"/>
            <a:r>
              <a:rPr lang="ja-JP" altLang="en-US" dirty="0">
                <a:latin typeface="Consolas" panose="020B0609020204030204" pitchFamily="49" charset="0"/>
              </a:rPr>
              <a:t>２進の場合：３桁目だけを見れば判定できる</a:t>
            </a:r>
            <a:endParaRPr lang="en-US" altLang="ja-JP" dirty="0">
              <a:latin typeface="Consolas" panose="020B0609020204030204" pitchFamily="49" charset="0"/>
            </a:endParaRPr>
          </a:p>
          <a:p>
            <a:pPr lvl="2"/>
            <a:r>
              <a:rPr lang="en-US" altLang="ja-JP" dirty="0">
                <a:latin typeface="Consolas" panose="020B0609020204030204" pitchFamily="49" charset="0"/>
              </a:rPr>
              <a:t>add</a:t>
            </a:r>
            <a:r>
              <a:rPr lang="ja-JP" altLang="en-US" dirty="0">
                <a:latin typeface="Consolas" panose="020B0609020204030204" pitchFamily="49" charset="0"/>
              </a:rPr>
              <a:t>：</a:t>
            </a:r>
            <a:r>
              <a:rPr lang="en-US" altLang="ja-JP" dirty="0">
                <a:latin typeface="Consolas" panose="020B0609020204030204" pitchFamily="49" charset="0"/>
              </a:rPr>
              <a:t>0bx1xx </a:t>
            </a:r>
            <a:r>
              <a:rPr lang="ja-JP" altLang="en-US" dirty="0">
                <a:latin typeface="Consolas" panose="020B0609020204030204" pitchFamily="49" charset="0"/>
              </a:rPr>
              <a:t>（</a:t>
            </a:r>
            <a:r>
              <a:rPr lang="en-US" altLang="ja-JP" dirty="0">
                <a:latin typeface="Consolas" panose="020B0609020204030204" pitchFamily="49" charset="0"/>
              </a:rPr>
              <a:t>x</a:t>
            </a:r>
            <a:r>
              <a:rPr lang="ja-JP" altLang="en-US" dirty="0">
                <a:latin typeface="Consolas" panose="020B0609020204030204" pitchFamily="49" charset="0"/>
              </a:rPr>
              <a:t> は </a:t>
            </a:r>
            <a:r>
              <a:rPr lang="en-US" altLang="ja-JP" dirty="0">
                <a:latin typeface="Consolas" panose="020B0609020204030204" pitchFamily="49" charset="0"/>
              </a:rPr>
              <a:t>0 or 1 </a:t>
            </a:r>
            <a:r>
              <a:rPr lang="ja-JP" altLang="en-US" dirty="0">
                <a:latin typeface="Consolas" panose="020B0609020204030204" pitchFamily="49" charset="0"/>
              </a:rPr>
              <a:t>の任意）</a:t>
            </a:r>
            <a:endParaRPr kumimoji="1" lang="en-US" altLang="ja-JP" dirty="0"/>
          </a:p>
          <a:p>
            <a:pPr lvl="2"/>
            <a:r>
              <a:rPr lang="en-US" altLang="ja-JP" dirty="0">
                <a:latin typeface="Consolas" panose="020B0609020204030204" pitchFamily="49" charset="0"/>
              </a:rPr>
              <a:t>sub</a:t>
            </a:r>
            <a:r>
              <a:rPr lang="ja-JP" altLang="en-US" dirty="0">
                <a:latin typeface="Consolas" panose="020B0609020204030204" pitchFamily="49" charset="0"/>
              </a:rPr>
              <a:t>：</a:t>
            </a:r>
            <a:r>
              <a:rPr lang="en-US" altLang="ja-JP" dirty="0">
                <a:latin typeface="Consolas" panose="020B0609020204030204" pitchFamily="49" charset="0"/>
              </a:rPr>
              <a:t>0bx0xx</a:t>
            </a:r>
            <a:r>
              <a:rPr lang="ja-JP" altLang="en-US" dirty="0">
                <a:latin typeface="Consolas" panose="020B0609020204030204" pitchFamily="49" charset="0"/>
              </a:rPr>
              <a:t> </a:t>
            </a:r>
            <a:br>
              <a:rPr lang="en-US" altLang="ja-JP" dirty="0">
                <a:latin typeface="Consolas" panose="020B0609020204030204" pitchFamily="49" charset="0"/>
              </a:rPr>
            </a:br>
            <a:endParaRPr lang="en-US" altLang="ja-JP" dirty="0">
              <a:latin typeface="Consolas" panose="020B0609020204030204" pitchFamily="49" charset="0"/>
            </a:endParaRPr>
          </a:p>
          <a:p>
            <a:pPr lvl="1"/>
            <a:r>
              <a:rPr lang="ja-JP" altLang="en-US" dirty="0">
                <a:latin typeface="Consolas" panose="020B0609020204030204" pitchFamily="49" charset="0"/>
              </a:rPr>
              <a:t>１０進の場合：かなり意味が分からない</a:t>
            </a:r>
            <a:endParaRPr lang="en-US" altLang="ja-JP" dirty="0">
              <a:latin typeface="Consolas" panose="020B0609020204030204" pitchFamily="49" charset="0"/>
            </a:endParaRPr>
          </a:p>
          <a:p>
            <a:pPr lvl="2"/>
            <a:r>
              <a:rPr lang="en-US" altLang="ja-JP" dirty="0">
                <a:latin typeface="Consolas" panose="020B0609020204030204" pitchFamily="49" charset="0"/>
              </a:rPr>
              <a:t>add</a:t>
            </a:r>
            <a:r>
              <a:rPr lang="ja-JP" altLang="en-US" dirty="0">
                <a:latin typeface="Consolas" panose="020B0609020204030204" pitchFamily="49" charset="0"/>
              </a:rPr>
              <a:t>：</a:t>
            </a:r>
            <a:r>
              <a:rPr lang="en-US" altLang="ja-JP" dirty="0">
                <a:latin typeface="Consolas" panose="020B0609020204030204" pitchFamily="49" charset="0"/>
              </a:rPr>
              <a:t>4,5,6,7,12,13,14,15 </a:t>
            </a:r>
            <a:r>
              <a:rPr lang="ja-JP" altLang="en-US" dirty="0">
                <a:latin typeface="Consolas" panose="020B0609020204030204" pitchFamily="49" charset="0"/>
              </a:rPr>
              <a:t>のいずれか</a:t>
            </a:r>
            <a:endParaRPr lang="en-US" altLang="ja-JP" dirty="0">
              <a:latin typeface="Consolas" panose="020B0609020204030204" pitchFamily="49" charset="0"/>
            </a:endParaRPr>
          </a:p>
          <a:p>
            <a:pPr lvl="2"/>
            <a:r>
              <a:rPr lang="en-US" altLang="ja-JP" dirty="0">
                <a:latin typeface="Consolas" panose="020B0609020204030204" pitchFamily="49" charset="0"/>
              </a:rPr>
              <a:t>sub</a:t>
            </a:r>
            <a:r>
              <a:rPr lang="ja-JP" altLang="en-US" dirty="0">
                <a:latin typeface="Consolas" panose="020B0609020204030204" pitchFamily="49" charset="0"/>
              </a:rPr>
              <a:t>：</a:t>
            </a:r>
            <a:r>
              <a:rPr lang="en-US" altLang="ja-JP" dirty="0">
                <a:latin typeface="Consolas" panose="020B0609020204030204" pitchFamily="49" charset="0"/>
              </a:rPr>
              <a:t>0,1,2,3,8,9,10,11 </a:t>
            </a:r>
            <a:r>
              <a:rPr lang="ja-JP" altLang="en-US" dirty="0">
                <a:latin typeface="Consolas" panose="020B0609020204030204" pitchFamily="49" charset="0"/>
              </a:rPr>
              <a:t>のいずれか</a:t>
            </a:r>
            <a:endParaRPr lang="en-US" altLang="ja-JP" dirty="0">
              <a:latin typeface="Consolas" panose="020B0609020204030204" pitchFamily="49" charset="0"/>
            </a:endParaRPr>
          </a:p>
        </p:txBody>
      </p:sp>
    </p:spTree>
    <p:extLst>
      <p:ext uri="{BB962C8B-B14F-4D97-AF65-F5344CB8AC3E}">
        <p14:creationId xmlns:p14="http://schemas.microsoft.com/office/powerpoint/2010/main" val="5096971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スライドの</a:t>
            </a:r>
            <a:r>
              <a:rPr lang="en-US" altLang="ja-JP" b="0" i="0" dirty="0">
                <a:solidFill>
                  <a:srgbClr val="000000"/>
                </a:solidFill>
                <a:effectLst/>
                <a:latin typeface="Meiryo" panose="020B0604030504040204" pitchFamily="50" charset="-128"/>
                <a:ea typeface="Meiryo" panose="020B0604030504040204" pitchFamily="50" charset="-128"/>
              </a:rPr>
              <a:t>p.55</a:t>
            </a:r>
            <a:r>
              <a:rPr lang="ja-JP" altLang="en-US" b="0" i="0" dirty="0">
                <a:solidFill>
                  <a:srgbClr val="000000"/>
                </a:solidFill>
                <a:effectLst/>
                <a:latin typeface="Meiryo" panose="020B0604030504040204" pitchFamily="50" charset="-128"/>
                <a:ea typeface="Meiryo" panose="020B0604030504040204" pitchFamily="50" charset="-128"/>
              </a:rPr>
              <a:t>で全てのデータと動作を回路に落とし込むこともできるが、真偽値表が大きくなりすぎて現実的には無理とありましたが、現実ではどのようにコンピュータが実現されているのでしょうか。</a:t>
            </a:r>
            <a:endParaRPr kumimoji="1" lang="en-US" dirty="0"/>
          </a:p>
        </p:txBody>
      </p:sp>
    </p:spTree>
    <p:extLst>
      <p:ext uri="{BB962C8B-B14F-4D97-AF65-F5344CB8AC3E}">
        <p14:creationId xmlns:p14="http://schemas.microsoft.com/office/powerpoint/2010/main" val="26388973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マルチプレクサがよくわかりません。いくつかの入力がある中、</a:t>
            </a:r>
            <a:r>
              <a:rPr lang="en-US" altLang="ja-JP" b="0" i="0" dirty="0">
                <a:solidFill>
                  <a:srgbClr val="000000"/>
                </a:solidFill>
                <a:effectLst/>
                <a:latin typeface="Meiryo" panose="020B0604030504040204" pitchFamily="50" charset="-128"/>
                <a:ea typeface="Meiryo" panose="020B0604030504040204" pitchFamily="50" charset="-128"/>
              </a:rPr>
              <a:t>1</a:t>
            </a:r>
            <a:r>
              <a:rPr lang="ja-JP" altLang="en-US" b="0" i="0" dirty="0">
                <a:solidFill>
                  <a:srgbClr val="000000"/>
                </a:solidFill>
                <a:effectLst/>
                <a:latin typeface="Meiryo" panose="020B0604030504040204" pitchFamily="50" charset="-128"/>
                <a:ea typeface="Meiryo" panose="020B0604030504040204" pitchFamily="50" charset="-128"/>
              </a:rPr>
              <a:t>つだけ採用するものだと解釈していますが、他の入力はそのまま切り捨ててしまっているのですか？</a:t>
            </a:r>
            <a:endParaRPr lang="en-US" altLang="ja-JP" b="0" i="0" dirty="0">
              <a:solidFill>
                <a:srgbClr val="000000"/>
              </a:solidFill>
              <a:effectLst/>
              <a:latin typeface="Meiryo" panose="020B0604030504040204" pitchFamily="50" charset="-128"/>
              <a:ea typeface="Meiryo" panose="020B0604030504040204" pitchFamily="50" charset="-128"/>
            </a:endParaRPr>
          </a:p>
          <a:p>
            <a:pPr lvl="1"/>
            <a:endParaRPr kumimoji="1" lang="en-US" dirty="0">
              <a:solidFill>
                <a:srgbClr val="000000"/>
              </a:solidFill>
              <a:latin typeface="Meiryo" panose="020B0604030504040204" pitchFamily="50" charset="-128"/>
              <a:ea typeface="Meiryo" panose="020B0604030504040204" pitchFamily="50" charset="-128"/>
            </a:endParaRPr>
          </a:p>
          <a:p>
            <a:pPr lvl="1"/>
            <a:r>
              <a:rPr kumimoji="1" lang="ja-JP" altLang="en-US" dirty="0"/>
              <a:t>そうです</a:t>
            </a:r>
            <a:endParaRPr kumimoji="1" lang="en-US" altLang="ja-JP" dirty="0"/>
          </a:p>
          <a:p>
            <a:r>
              <a:rPr lang="ja-JP" altLang="en-US" b="0" i="0" dirty="0">
                <a:solidFill>
                  <a:srgbClr val="000000"/>
                </a:solidFill>
                <a:effectLst/>
                <a:latin typeface="Meiryo" panose="020B0604030504040204" pitchFamily="50" charset="-128"/>
                <a:ea typeface="Meiryo" panose="020B0604030504040204" pitchFamily="50" charset="-128"/>
              </a:rPr>
              <a:t>マルチプレクサがまだ完全に理解できていません。複数の入力を色々な論理関数に通して、そのうちどの論理関数を選択するかを決めるのがマルチプレクサという認識で合っていますか？</a:t>
            </a:r>
            <a:endParaRPr lang="en-US" altLang="ja-JP" b="0" i="0" dirty="0">
              <a:solidFill>
                <a:srgbClr val="000000"/>
              </a:solidFill>
              <a:effectLst/>
              <a:latin typeface="Meiryo" panose="020B0604030504040204" pitchFamily="50" charset="-128"/>
              <a:ea typeface="Meiryo" panose="020B0604030504040204" pitchFamily="50" charset="-128"/>
            </a:endParaRPr>
          </a:p>
          <a:p>
            <a:pPr lvl="1"/>
            <a:endParaRPr kumimoji="1" lang="en-US" dirty="0">
              <a:solidFill>
                <a:srgbClr val="000000"/>
              </a:solidFill>
              <a:latin typeface="Meiryo" panose="020B0604030504040204" pitchFamily="50" charset="-128"/>
              <a:ea typeface="Meiryo" panose="020B0604030504040204" pitchFamily="50" charset="-128"/>
            </a:endParaRPr>
          </a:p>
          <a:p>
            <a:pPr lvl="1"/>
            <a:r>
              <a:rPr kumimoji="1" lang="ja-JP" altLang="en-US" dirty="0"/>
              <a:t>マルチプレクサ自体は，複数の入力から１つを選んで出す回路です色々な論理関数の結果を選ぶためにマルチプレクサを使っています</a:t>
            </a:r>
            <a:endParaRPr kumimoji="1" lang="en-US" dirty="0"/>
          </a:p>
        </p:txBody>
      </p:sp>
    </p:spTree>
    <p:extLst>
      <p:ext uri="{BB962C8B-B14F-4D97-AF65-F5344CB8AC3E}">
        <p14:creationId xmlns:p14="http://schemas.microsoft.com/office/powerpoint/2010/main" val="32540924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フリップフロップ回路はデータを新たな入力があるまで保持するものだと認識しているのですが、回路において、どういう使われ方をして何の役に立っているのかがよくわかっていません。</a:t>
            </a:r>
            <a:endParaRPr kumimoji="1" lang="en-US" dirty="0"/>
          </a:p>
        </p:txBody>
      </p:sp>
    </p:spTree>
    <p:extLst>
      <p:ext uri="{BB962C8B-B14F-4D97-AF65-F5344CB8AC3E}">
        <p14:creationId xmlns:p14="http://schemas.microsoft.com/office/powerpoint/2010/main" val="26027608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1</a:t>
            </a:r>
            <a:r>
              <a:rPr lang="ja-JP" altLang="en-US" b="0" i="0" dirty="0">
                <a:solidFill>
                  <a:srgbClr val="000000"/>
                </a:solidFill>
                <a:effectLst/>
                <a:latin typeface="Meiryo" panose="020B0604030504040204" pitchFamily="50" charset="-128"/>
                <a:ea typeface="Meiryo" panose="020B0604030504040204" pitchFamily="50" charset="-128"/>
              </a:rPr>
              <a:t>年の頃に数理基礎論で目にした形の図が出てきて、繋がりを感じました。数理論理学が苦手だったのでこの先不安です。でも、</a:t>
            </a:r>
            <a:r>
              <a:rPr lang="en-US" altLang="ja-JP" b="0" i="0" dirty="0">
                <a:solidFill>
                  <a:srgbClr val="000000"/>
                </a:solidFill>
                <a:effectLst/>
                <a:latin typeface="Meiryo" panose="020B0604030504040204" pitchFamily="50" charset="-128"/>
                <a:ea typeface="Meiryo" panose="020B0604030504040204" pitchFamily="50" charset="-128"/>
              </a:rPr>
              <a:t>1</a:t>
            </a:r>
            <a:r>
              <a:rPr lang="ja-JP" altLang="en-US" b="0" i="0" dirty="0">
                <a:solidFill>
                  <a:srgbClr val="000000"/>
                </a:solidFill>
                <a:effectLst/>
                <a:latin typeface="Meiryo" panose="020B0604030504040204" pitchFamily="50" charset="-128"/>
                <a:ea typeface="Meiryo" panose="020B0604030504040204" pitchFamily="50" charset="-128"/>
              </a:rPr>
              <a:t>つのことに対してたくさんの答えが生まれる国語とは違って、</a:t>
            </a:r>
            <a:r>
              <a:rPr lang="en-US" altLang="ja-JP" b="0" i="0" dirty="0">
                <a:solidFill>
                  <a:srgbClr val="000000"/>
                </a:solidFill>
                <a:effectLst/>
                <a:latin typeface="Meiryo" panose="020B0604030504040204" pitchFamily="50" charset="-128"/>
                <a:ea typeface="Meiryo" panose="020B0604030504040204" pitchFamily="50" charset="-128"/>
              </a:rPr>
              <a:t>0</a:t>
            </a:r>
            <a:r>
              <a:rPr lang="ja-JP" altLang="en-US" b="0" i="0" dirty="0">
                <a:solidFill>
                  <a:srgbClr val="000000"/>
                </a:solidFill>
                <a:effectLst/>
                <a:latin typeface="Meiryo" panose="020B0604030504040204" pitchFamily="50" charset="-128"/>
                <a:ea typeface="Meiryo" panose="020B0604030504040204" pitchFamily="50" charset="-128"/>
              </a:rPr>
              <a:t>か</a:t>
            </a:r>
            <a:r>
              <a:rPr lang="en-US" altLang="ja-JP" b="0" i="0" dirty="0">
                <a:solidFill>
                  <a:srgbClr val="000000"/>
                </a:solidFill>
                <a:effectLst/>
                <a:latin typeface="Meiryo" panose="020B0604030504040204" pitchFamily="50" charset="-128"/>
                <a:ea typeface="Meiryo" panose="020B0604030504040204" pitchFamily="50" charset="-128"/>
              </a:rPr>
              <a:t>1</a:t>
            </a:r>
            <a:r>
              <a:rPr lang="ja-JP" altLang="en-US" b="0" i="0" dirty="0">
                <a:solidFill>
                  <a:srgbClr val="000000"/>
                </a:solidFill>
                <a:effectLst/>
                <a:latin typeface="Meiryo" panose="020B0604030504040204" pitchFamily="50" charset="-128"/>
                <a:ea typeface="Meiryo" panose="020B0604030504040204" pitchFamily="50" charset="-128"/>
              </a:rPr>
              <a:t>ではっきりしているので、そこは好きだなと思いました。</a:t>
            </a:r>
            <a:endParaRPr kumimoji="1" lang="en-US" dirty="0"/>
          </a:p>
        </p:txBody>
      </p:sp>
    </p:spTree>
    <p:extLst>
      <p:ext uri="{BB962C8B-B14F-4D97-AF65-F5344CB8AC3E}">
        <p14:creationId xmlns:p14="http://schemas.microsoft.com/office/powerpoint/2010/main" val="1112220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前回の授業で、</a:t>
            </a:r>
            <a:r>
              <a:rPr lang="en-US" altLang="ja-JP" b="0" i="0" dirty="0">
                <a:solidFill>
                  <a:srgbClr val="000000"/>
                </a:solidFill>
                <a:effectLst/>
                <a:latin typeface="Meiryo" panose="020B0604030504040204" pitchFamily="50" charset="-128"/>
                <a:ea typeface="Meiryo" panose="020B0604030504040204" pitchFamily="50" charset="-128"/>
              </a:rPr>
              <a:t>LABEL</a:t>
            </a:r>
            <a:r>
              <a:rPr lang="ja-JP" altLang="en-US" b="0" i="0" dirty="0">
                <a:solidFill>
                  <a:srgbClr val="000000"/>
                </a:solidFill>
                <a:effectLst/>
                <a:latin typeface="Meiryo" panose="020B0604030504040204" pitchFamily="50" charset="-128"/>
                <a:ea typeface="Meiryo" panose="020B0604030504040204" pitchFamily="50" charset="-128"/>
              </a:rPr>
              <a:t>は先に行われるのですか？という質問をしたうちの一人です。スライドの</a:t>
            </a:r>
            <a:r>
              <a:rPr lang="en-US" altLang="ja-JP" b="0" i="0" dirty="0">
                <a:solidFill>
                  <a:srgbClr val="000000"/>
                </a:solidFill>
                <a:effectLst/>
                <a:latin typeface="Meiryo" panose="020B0604030504040204" pitchFamily="50" charset="-128"/>
                <a:ea typeface="Meiryo" panose="020B0604030504040204" pitchFamily="50" charset="-128"/>
              </a:rPr>
              <a:t>p.47</a:t>
            </a:r>
            <a:r>
              <a:rPr lang="ja-JP" altLang="en-US" b="0" i="0" dirty="0">
                <a:solidFill>
                  <a:srgbClr val="000000"/>
                </a:solidFill>
                <a:effectLst/>
                <a:latin typeface="Meiryo" panose="020B0604030504040204" pitchFamily="50" charset="-128"/>
                <a:ea typeface="Meiryo" panose="020B0604030504040204" pitchFamily="50" charset="-128"/>
              </a:rPr>
              <a:t>によると、</a:t>
            </a:r>
            <a:r>
              <a:rPr lang="en-US" altLang="ja-JP" b="0" i="0" dirty="0">
                <a:solidFill>
                  <a:srgbClr val="000000"/>
                </a:solidFill>
                <a:effectLst/>
                <a:latin typeface="Meiryo" panose="020B0604030504040204" pitchFamily="50" charset="-128"/>
                <a:ea typeface="Meiryo" panose="020B0604030504040204" pitchFamily="50" charset="-128"/>
              </a:rPr>
              <a:t>for</a:t>
            </a:r>
            <a:r>
              <a:rPr lang="ja-JP" altLang="en-US" b="0" i="0" dirty="0">
                <a:solidFill>
                  <a:srgbClr val="000000"/>
                </a:solidFill>
                <a:effectLst/>
                <a:latin typeface="Meiryo" panose="020B0604030504040204" pitchFamily="50" charset="-128"/>
                <a:ea typeface="Meiryo" panose="020B0604030504040204" pitchFamily="50" charset="-128"/>
              </a:rPr>
              <a:t>文を行うことがわかりました。</a:t>
            </a:r>
            <a:r>
              <a:rPr lang="en-US" altLang="ja-JP" b="0" i="0" dirty="0">
                <a:solidFill>
                  <a:srgbClr val="000000"/>
                </a:solidFill>
                <a:effectLst/>
                <a:latin typeface="Meiryo" panose="020B0604030504040204" pitchFamily="50" charset="-128"/>
                <a:ea typeface="Meiryo" panose="020B0604030504040204" pitchFamily="50" charset="-128"/>
              </a:rPr>
              <a:t>i=0</a:t>
            </a:r>
            <a:r>
              <a:rPr lang="ja-JP" altLang="en-US" b="0" i="0" dirty="0">
                <a:solidFill>
                  <a:srgbClr val="000000"/>
                </a:solidFill>
                <a:effectLst/>
                <a:latin typeface="Meiryo" panose="020B0604030504040204" pitchFamily="50" charset="-128"/>
                <a:ea typeface="Meiryo" panose="020B0604030504040204" pitchFamily="50" charset="-128"/>
              </a:rPr>
              <a:t>の後に</a:t>
            </a:r>
            <a:r>
              <a:rPr lang="en-US" altLang="ja-JP" b="0" i="0" dirty="0">
                <a:solidFill>
                  <a:srgbClr val="000000"/>
                </a:solidFill>
                <a:effectLst/>
                <a:latin typeface="Meiryo" panose="020B0604030504040204" pitchFamily="50" charset="-128"/>
                <a:ea typeface="Meiryo" panose="020B0604030504040204" pitchFamily="50" charset="-128"/>
              </a:rPr>
              <a:t>LABEL</a:t>
            </a:r>
            <a:r>
              <a:rPr lang="ja-JP" altLang="en-US" b="0" i="0" dirty="0">
                <a:solidFill>
                  <a:srgbClr val="000000"/>
                </a:solidFill>
                <a:effectLst/>
                <a:latin typeface="Meiryo" panose="020B0604030504040204" pitchFamily="50" charset="-128"/>
                <a:ea typeface="Meiryo" panose="020B0604030504040204" pitchFamily="50" charset="-128"/>
              </a:rPr>
              <a:t>が実行されてしまうと、</a:t>
            </a:r>
            <a:r>
              <a:rPr lang="en-US" altLang="ja-JP" b="0" i="0" dirty="0">
                <a:solidFill>
                  <a:srgbClr val="000000"/>
                </a:solidFill>
                <a:effectLst/>
                <a:latin typeface="Meiryo" panose="020B0604030504040204" pitchFamily="50" charset="-128"/>
                <a:ea typeface="Meiryo" panose="020B0604030504040204" pitchFamily="50" charset="-128"/>
              </a:rPr>
              <a:t>i=0</a:t>
            </a:r>
            <a:r>
              <a:rPr lang="ja-JP" altLang="en-US" b="0" i="0" dirty="0">
                <a:solidFill>
                  <a:srgbClr val="000000"/>
                </a:solidFill>
                <a:effectLst/>
                <a:latin typeface="Meiryo" panose="020B0604030504040204" pitchFamily="50" charset="-128"/>
                <a:ea typeface="Meiryo" panose="020B0604030504040204" pitchFamily="50" charset="-128"/>
              </a:rPr>
              <a:t>の時の命令が実行されないのではないかと思ったからです。実際には、</a:t>
            </a:r>
            <a:r>
              <a:rPr lang="en-US" altLang="ja-JP" b="0" i="0" dirty="0">
                <a:solidFill>
                  <a:srgbClr val="000000"/>
                </a:solidFill>
                <a:effectLst/>
                <a:latin typeface="Meiryo" panose="020B0604030504040204" pitchFamily="50" charset="-128"/>
                <a:ea typeface="Meiryo" panose="020B0604030504040204" pitchFamily="50" charset="-128"/>
              </a:rPr>
              <a:t>LABEL</a:t>
            </a:r>
            <a:r>
              <a:rPr lang="ja-JP" altLang="en-US" b="0" i="0" dirty="0">
                <a:solidFill>
                  <a:srgbClr val="000000"/>
                </a:solidFill>
                <a:effectLst/>
                <a:latin typeface="Meiryo" panose="020B0604030504040204" pitchFamily="50" charset="-128"/>
                <a:ea typeface="Meiryo" panose="020B0604030504040204" pitchFamily="50" charset="-128"/>
              </a:rPr>
              <a:t>が始まるメモリの前に、</a:t>
            </a:r>
            <a:r>
              <a:rPr lang="en-US" altLang="ja-JP" b="0" i="0" dirty="0">
                <a:solidFill>
                  <a:srgbClr val="000000"/>
                </a:solidFill>
                <a:effectLst/>
                <a:latin typeface="Meiryo" panose="020B0604030504040204" pitchFamily="50" charset="-128"/>
                <a:ea typeface="Meiryo" panose="020B0604030504040204" pitchFamily="50" charset="-128"/>
              </a:rPr>
              <a:t>i=0</a:t>
            </a:r>
            <a:r>
              <a:rPr lang="ja-JP" altLang="en-US" b="0" i="0" dirty="0">
                <a:solidFill>
                  <a:srgbClr val="000000"/>
                </a:solidFill>
                <a:effectLst/>
                <a:latin typeface="Meiryo" panose="020B0604030504040204" pitchFamily="50" charset="-128"/>
                <a:ea typeface="Meiryo" panose="020B0604030504040204" pitchFamily="50" charset="-128"/>
              </a:rPr>
              <a:t>の命令が入るのでしょうか？</a:t>
            </a:r>
            <a:endParaRPr kumimoji="1" lang="en-US" dirty="0"/>
          </a:p>
        </p:txBody>
      </p:sp>
    </p:spTree>
    <p:extLst>
      <p:ext uri="{BB962C8B-B14F-4D97-AF65-F5344CB8AC3E}">
        <p14:creationId xmlns:p14="http://schemas.microsoft.com/office/powerpoint/2010/main" val="42296522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組み合わせ回路</a:t>
            </a:r>
            <a:r>
              <a:rPr lang="en-US" altLang="ja-JP" dirty="0"/>
              <a:t>/</a:t>
            </a:r>
            <a:r>
              <a:rPr kumimoji="1" lang="ja-JP" altLang="en-US" dirty="0"/>
              <a:t>順序回路</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組み合わせ回路</a:t>
            </a:r>
            <a:endParaRPr kumimoji="1" lang="en-US" altLang="ja-JP" dirty="0"/>
          </a:p>
          <a:p>
            <a:pPr lvl="1"/>
            <a:r>
              <a:rPr lang="ja-JP" altLang="en-US" dirty="0"/>
              <a:t>出力が，現在の入力のみにより決定される論理回路</a:t>
            </a:r>
            <a:endParaRPr lang="en-US" altLang="ja-JP" dirty="0"/>
          </a:p>
          <a:p>
            <a:pPr marL="457200" indent="-457200">
              <a:buFont typeface="+mj-lt"/>
              <a:buAutoNum type="arabicPeriod"/>
            </a:pPr>
            <a:r>
              <a:rPr kumimoji="1" lang="ja-JP" altLang="en-US" dirty="0"/>
              <a:t>順序回路</a:t>
            </a:r>
            <a:endParaRPr kumimoji="1" lang="en-US" altLang="ja-JP" dirty="0"/>
          </a:p>
          <a:p>
            <a:pPr lvl="1"/>
            <a:r>
              <a:rPr kumimoji="1" lang="ja-JP" altLang="en-US" dirty="0"/>
              <a:t>出力が，過去の入力（の履歴）にも依存する</a:t>
            </a:r>
            <a:r>
              <a:rPr lang="ja-JP" altLang="en-US" dirty="0"/>
              <a:t>論理回路</a:t>
            </a:r>
            <a:endParaRPr kumimoji="1" lang="ja-JP" altLang="en-US" dirty="0"/>
          </a:p>
          <a:p>
            <a:r>
              <a:rPr kumimoji="1" lang="ja-JP" altLang="en-US" dirty="0"/>
              <a:t>任意の組み合わせ回路</a:t>
            </a:r>
            <a:r>
              <a:rPr kumimoji="1" lang="en-US" altLang="ja-JP" dirty="0"/>
              <a:t>/</a:t>
            </a:r>
            <a:r>
              <a:rPr kumimoji="1" lang="ja-JP" altLang="en-US" dirty="0"/>
              <a:t>順序回路は，</a:t>
            </a:r>
            <a:endParaRPr kumimoji="1" lang="en-US" altLang="ja-JP" dirty="0"/>
          </a:p>
          <a:p>
            <a:pPr lvl="1"/>
            <a:r>
              <a:rPr lang="ja-JP" altLang="en-US" dirty="0"/>
              <a:t>原理的には，完全集合の要素の組み合わせに落とし込める</a:t>
            </a:r>
            <a:endParaRPr lang="en-US" altLang="ja-JP" dirty="0"/>
          </a:p>
          <a:p>
            <a:pPr lvl="1"/>
            <a:r>
              <a:rPr kumimoji="1" lang="ja-JP" altLang="en-US" dirty="0"/>
              <a:t>たとえば </a:t>
            </a:r>
            <a:r>
              <a:rPr kumimoji="1" lang="en-US" altLang="ja-JP" dirty="0"/>
              <a:t>{AND, OR, NOT} </a:t>
            </a:r>
            <a:r>
              <a:rPr kumimoji="1" lang="ja-JP" altLang="en-US" dirty="0"/>
              <a:t>を組み合わせれば，全部つくれる</a:t>
            </a:r>
            <a:endParaRPr kumimoji="1" lang="en-US" altLang="ja-JP" dirty="0"/>
          </a:p>
        </p:txBody>
      </p:sp>
    </p:spTree>
    <p:extLst>
      <p:ext uri="{BB962C8B-B14F-4D97-AF65-F5344CB8AC3E}">
        <p14:creationId xmlns:p14="http://schemas.microsoft.com/office/powerpoint/2010/main" val="1338265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C </a:t>
            </a:r>
            <a:r>
              <a:rPr lang="ja-JP" altLang="en-US" dirty="0"/>
              <a:t>言語のループ</a:t>
            </a:r>
          </a:p>
        </p:txBody>
      </p:sp>
      <p:sp>
        <p:nvSpPr>
          <p:cNvPr id="3" name="テキスト プレースホルダー 2"/>
          <p:cNvSpPr>
            <a:spLocks noGrp="1"/>
          </p:cNvSpPr>
          <p:nvPr>
            <p:ph type="body" sz="quarter" idx="10"/>
          </p:nvPr>
        </p:nvSpPr>
        <p:spPr>
          <a:xfrm>
            <a:off x="611956" y="1088975"/>
            <a:ext cx="8280092" cy="900010"/>
          </a:xfrm>
        </p:spPr>
        <p:txBody>
          <a:bodyPr/>
          <a:lstStyle/>
          <a:p>
            <a:r>
              <a:rPr lang="en-US" altLang="ja-JP" dirty="0"/>
              <a:t>C </a:t>
            </a:r>
            <a:r>
              <a:rPr lang="ja-JP" altLang="en-US" dirty="0"/>
              <a:t>言語のループについて考える</a:t>
            </a:r>
          </a:p>
        </p:txBody>
      </p:sp>
      <p:sp>
        <p:nvSpPr>
          <p:cNvPr id="4" name="テキスト プレースホルダー 2"/>
          <p:cNvSpPr txBox="1">
            <a:spLocks/>
          </p:cNvSpPr>
          <p:nvPr/>
        </p:nvSpPr>
        <p:spPr bwMode="auto">
          <a:xfrm>
            <a:off x="971960" y="4059007"/>
            <a:ext cx="6542471" cy="15021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en-US" altLang="ja-JP" kern="0" dirty="0">
                <a:latin typeface="Consolas" panose="020B0609020204030204" pitchFamily="49" charset="0"/>
              </a:rPr>
              <a:t>1:     </a:t>
            </a:r>
            <a:r>
              <a:rPr lang="en-US" altLang="ja-JP" kern="0" dirty="0" err="1">
                <a:latin typeface="Consolas" panose="020B0609020204030204" pitchFamily="49" charset="0"/>
              </a:rPr>
              <a:t>i</a:t>
            </a:r>
            <a:r>
              <a:rPr lang="en-US" altLang="ja-JP" kern="0" dirty="0">
                <a:latin typeface="Consolas" panose="020B0609020204030204" pitchFamily="49" charset="0"/>
              </a:rPr>
              <a:t> = 0;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初期化部分</a:t>
            </a:r>
            <a:br>
              <a:rPr lang="en-US" altLang="ja-JP" kern="0" dirty="0">
                <a:latin typeface="Consolas" panose="020B0609020204030204" pitchFamily="49" charset="0"/>
              </a:rPr>
            </a:br>
            <a:r>
              <a:rPr lang="en-US" altLang="ja-JP" kern="0" dirty="0">
                <a:latin typeface="Consolas" panose="020B0609020204030204" pitchFamily="49" charset="0"/>
              </a:rPr>
              <a:t>2: LABEL: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ループの先頭</a:t>
            </a:r>
            <a:br>
              <a:rPr lang="en-US" altLang="ja-JP" kern="0" dirty="0">
                <a:solidFill>
                  <a:schemeClr val="accent3">
                    <a:lumMod val="75000"/>
                  </a:schemeClr>
                </a:solidFill>
                <a:latin typeface="Consolas" panose="020B0609020204030204" pitchFamily="49" charset="0"/>
              </a:rPr>
            </a:br>
            <a:r>
              <a:rPr lang="en-US" altLang="ja-JP" kern="0" dirty="0">
                <a:latin typeface="Consolas" panose="020B0609020204030204" pitchFamily="49" charset="0"/>
              </a:rPr>
              <a:t>3:     </a:t>
            </a:r>
            <a:r>
              <a:rPr lang="en-US" altLang="ja-JP" kern="0" dirty="0" err="1">
                <a:latin typeface="Consolas" panose="020B0609020204030204" pitchFamily="49" charset="0"/>
              </a:rPr>
              <a:t>i</a:t>
            </a:r>
            <a:r>
              <a:rPr lang="en-US" altLang="ja-JP" kern="0" dirty="0">
                <a:latin typeface="Consolas" panose="020B0609020204030204" pitchFamily="49" charset="0"/>
              </a:rPr>
              <a:t> = </a:t>
            </a:r>
            <a:r>
              <a:rPr lang="en-US" altLang="ja-JP" kern="0" dirty="0" err="1">
                <a:latin typeface="Consolas" panose="020B0609020204030204" pitchFamily="49" charset="0"/>
              </a:rPr>
              <a:t>i</a:t>
            </a:r>
            <a:r>
              <a:rPr lang="en-US" altLang="ja-JP" kern="0" dirty="0">
                <a:latin typeface="Consolas" panose="020B0609020204030204" pitchFamily="49" charset="0"/>
              </a:rPr>
              <a:t> + 1;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カウンタの更新</a:t>
            </a:r>
            <a:br>
              <a:rPr lang="en-US" altLang="ja-JP" kern="0" dirty="0">
                <a:latin typeface="Consolas" panose="020B0609020204030204" pitchFamily="49" charset="0"/>
              </a:rPr>
            </a:br>
            <a:r>
              <a:rPr lang="en-US" altLang="ja-JP" kern="0" dirty="0">
                <a:latin typeface="Consolas" panose="020B0609020204030204" pitchFamily="49" charset="0"/>
              </a:rPr>
              <a:t>4:     </a:t>
            </a:r>
            <a:r>
              <a:rPr lang="en-US" altLang="ja-JP" kern="0" dirty="0">
                <a:solidFill>
                  <a:schemeClr val="accent1"/>
                </a:solidFill>
                <a:latin typeface="Consolas" panose="020B0609020204030204" pitchFamily="49" charset="0"/>
              </a:rPr>
              <a:t>if </a:t>
            </a:r>
            <a:r>
              <a:rPr lang="en-US" altLang="ja-JP" kern="0" dirty="0">
                <a:latin typeface="Consolas" panose="020B0609020204030204" pitchFamily="49" charset="0"/>
              </a:rPr>
              <a:t>(</a:t>
            </a:r>
            <a:r>
              <a:rPr lang="en-US" altLang="ja-JP" kern="0" dirty="0" err="1">
                <a:latin typeface="Consolas" panose="020B0609020204030204" pitchFamily="49" charset="0"/>
              </a:rPr>
              <a:t>i</a:t>
            </a:r>
            <a:r>
              <a:rPr lang="en-US" altLang="ja-JP" kern="0" dirty="0">
                <a:latin typeface="Consolas" panose="020B0609020204030204" pitchFamily="49" charset="0"/>
              </a:rPr>
              <a:t> &lt; 10)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ループの継続判定</a:t>
            </a:r>
            <a:br>
              <a:rPr lang="en-US" altLang="ja-JP" kern="0" dirty="0">
                <a:solidFill>
                  <a:schemeClr val="accent3">
                    <a:lumMod val="75000"/>
                  </a:schemeClr>
                </a:solidFill>
                <a:latin typeface="Consolas" panose="020B0609020204030204" pitchFamily="49" charset="0"/>
              </a:rPr>
            </a:br>
            <a:r>
              <a:rPr lang="en-US" altLang="ja-JP" kern="0" dirty="0">
                <a:latin typeface="Consolas" panose="020B0609020204030204" pitchFamily="49" charset="0"/>
              </a:rPr>
              <a:t>5:        </a:t>
            </a:r>
            <a:r>
              <a:rPr lang="en-US" altLang="ja-JP" kern="0" dirty="0" err="1">
                <a:solidFill>
                  <a:schemeClr val="accent1"/>
                </a:solidFill>
                <a:latin typeface="Consolas" panose="020B0609020204030204" pitchFamily="49" charset="0"/>
              </a:rPr>
              <a:t>goto</a:t>
            </a:r>
            <a:r>
              <a:rPr lang="en-US" altLang="ja-JP" kern="0" dirty="0">
                <a:solidFill>
                  <a:schemeClr val="accent1"/>
                </a:solidFill>
                <a:latin typeface="Consolas" panose="020B0609020204030204" pitchFamily="49" charset="0"/>
              </a:rPr>
              <a:t> </a:t>
            </a:r>
            <a:r>
              <a:rPr lang="en-US" altLang="ja-JP" kern="0" dirty="0">
                <a:latin typeface="Consolas" panose="020B0609020204030204" pitchFamily="49" charset="0"/>
              </a:rPr>
              <a:t>LABEL; </a:t>
            </a:r>
            <a:r>
              <a:rPr lang="en-US" altLang="ja-JP" kern="0" dirty="0">
                <a:solidFill>
                  <a:schemeClr val="accent3">
                    <a:lumMod val="75000"/>
                  </a:schemeClr>
                </a:solidFill>
                <a:latin typeface="Consolas" panose="020B0609020204030204" pitchFamily="49" charset="0"/>
              </a:rPr>
              <a:t>// LABEL </a:t>
            </a:r>
            <a:r>
              <a:rPr lang="ja-JP" altLang="en-US" kern="0" dirty="0">
                <a:solidFill>
                  <a:schemeClr val="accent3">
                    <a:lumMod val="75000"/>
                  </a:schemeClr>
                </a:solidFill>
                <a:latin typeface="Consolas" panose="020B0609020204030204" pitchFamily="49" charset="0"/>
              </a:rPr>
              <a:t>に戻る</a:t>
            </a:r>
            <a:endParaRPr lang="ja-JP" altLang="en-US" kern="0" dirty="0">
              <a:latin typeface="Consolas" panose="020B0609020204030204" pitchFamily="49" charset="0"/>
            </a:endParaRPr>
          </a:p>
        </p:txBody>
      </p:sp>
      <p:sp>
        <p:nvSpPr>
          <p:cNvPr id="7" name="テキスト プレースホルダー 2"/>
          <p:cNvSpPr txBox="1">
            <a:spLocks/>
          </p:cNvSpPr>
          <p:nvPr/>
        </p:nvSpPr>
        <p:spPr bwMode="auto">
          <a:xfrm>
            <a:off x="881959" y="1718981"/>
            <a:ext cx="6542471" cy="10800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Font typeface="Wingdings" panose="05000000000000000000" pitchFamily="2" charset="2"/>
              <a:buNone/>
            </a:pPr>
            <a:r>
              <a:rPr lang="en-US" altLang="ja-JP" kern="0" dirty="0">
                <a:solidFill>
                  <a:schemeClr val="tx1">
                    <a:lumMod val="85000"/>
                    <a:lumOff val="15000"/>
                  </a:schemeClr>
                </a:solidFill>
                <a:latin typeface="Consolas" panose="020B0609020204030204" pitchFamily="49" charset="0"/>
              </a:rPr>
              <a:t>1: </a:t>
            </a:r>
            <a:r>
              <a:rPr lang="en-US" altLang="ja-JP" kern="0" dirty="0">
                <a:solidFill>
                  <a:schemeClr val="accent1"/>
                </a:solidFill>
                <a:latin typeface="Consolas" panose="020B0609020204030204" pitchFamily="49" charset="0"/>
              </a:rPr>
              <a:t>for</a:t>
            </a:r>
            <a:r>
              <a:rPr lang="en-US" altLang="ja-JP" kern="0" dirty="0">
                <a:latin typeface="Consolas" panose="020B0609020204030204" pitchFamily="49" charset="0"/>
              </a:rPr>
              <a:t> (</a:t>
            </a:r>
            <a:r>
              <a:rPr lang="en-US" altLang="ja-JP" kern="0" dirty="0" err="1">
                <a:latin typeface="Consolas" panose="020B0609020204030204" pitchFamily="49" charset="0"/>
              </a:rPr>
              <a:t>i</a:t>
            </a:r>
            <a:r>
              <a:rPr lang="en-US" altLang="ja-JP" kern="0" dirty="0">
                <a:latin typeface="Consolas" panose="020B0609020204030204" pitchFamily="49" charset="0"/>
              </a:rPr>
              <a:t> = 0; </a:t>
            </a:r>
            <a:r>
              <a:rPr lang="en-US" altLang="ja-JP" kern="0" dirty="0" err="1">
                <a:latin typeface="Consolas" panose="020B0609020204030204" pitchFamily="49" charset="0"/>
              </a:rPr>
              <a:t>i</a:t>
            </a:r>
            <a:r>
              <a:rPr lang="en-US" altLang="ja-JP" kern="0" dirty="0">
                <a:latin typeface="Consolas" panose="020B0609020204030204" pitchFamily="49" charset="0"/>
              </a:rPr>
              <a:t> &lt; 10; </a:t>
            </a:r>
            <a:r>
              <a:rPr lang="en-US" altLang="ja-JP" kern="0" dirty="0" err="1">
                <a:latin typeface="Consolas" panose="020B0609020204030204" pitchFamily="49" charset="0"/>
              </a:rPr>
              <a:t>i</a:t>
            </a:r>
            <a:r>
              <a:rPr lang="en-US" altLang="ja-JP" kern="0" dirty="0">
                <a:latin typeface="Consolas" panose="020B0609020204030204" pitchFamily="49" charset="0"/>
              </a:rPr>
              <a:t>++) {</a:t>
            </a:r>
            <a:br>
              <a:rPr lang="en-US" altLang="ja-JP" kern="0" dirty="0">
                <a:latin typeface="Consolas" panose="020B0609020204030204" pitchFamily="49" charset="0"/>
              </a:rPr>
            </a:br>
            <a:r>
              <a:rPr lang="en-US" altLang="ja-JP" kern="0" dirty="0">
                <a:latin typeface="Consolas" panose="020B0609020204030204" pitchFamily="49" charset="0"/>
              </a:rPr>
              <a:t>2: }</a:t>
            </a:r>
            <a:endParaRPr lang="ja-JP" altLang="en-US" kern="0" dirty="0">
              <a:latin typeface="Consolas" panose="020B0609020204030204" pitchFamily="49" charset="0"/>
            </a:endParaRPr>
          </a:p>
        </p:txBody>
      </p:sp>
      <p:sp>
        <p:nvSpPr>
          <p:cNvPr id="5" name="テキスト プレースホルダー 2">
            <a:extLst>
              <a:ext uri="{FF2B5EF4-FFF2-40B4-BE49-F238E27FC236}">
                <a16:creationId xmlns:a16="http://schemas.microsoft.com/office/drawing/2014/main" id="{DD1AD174-BE77-F347-EA9A-6D4130CAA271}"/>
              </a:ext>
            </a:extLst>
          </p:cNvPr>
          <p:cNvSpPr txBox="1">
            <a:spLocks/>
          </p:cNvSpPr>
          <p:nvPr/>
        </p:nvSpPr>
        <p:spPr bwMode="auto">
          <a:xfrm>
            <a:off x="611956" y="3158997"/>
            <a:ext cx="8280092" cy="9000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90000"/>
              <a:buFont typeface="Wingdings" panose="05000000000000000000" pitchFamily="2" charset="2"/>
              <a:buChar char="l"/>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lumMod val="60000"/>
                  <a:lumOff val="40000"/>
                </a:schemeClr>
              </a:buClr>
              <a:buSzPct val="7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300"/>
              </a:spcBef>
              <a:spcAft>
                <a:spcPts val="100"/>
              </a:spcAft>
              <a:buClr>
                <a:schemeClr val="accent4">
                  <a:lumMod val="60000"/>
                  <a:lumOff val="40000"/>
                </a:schemeClr>
              </a:buClr>
              <a:buSzPct val="6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lumMod val="60000"/>
                  <a:lumOff val="40000"/>
                </a:schemeClr>
              </a:buClr>
              <a:buSzPct val="8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5pPr>
            <a:lvl6pPr marL="18859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6pPr>
            <a:lvl7pPr marL="22288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7pPr>
            <a:lvl8pPr marL="25717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8pPr>
            <a:lvl9pPr marL="29146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9pPr>
          </a:lstStyle>
          <a:p>
            <a:r>
              <a:rPr lang="ja-JP" altLang="en-US" kern="0" dirty="0">
                <a:solidFill>
                  <a:schemeClr val="tx1">
                    <a:lumMod val="85000"/>
                    <a:lumOff val="15000"/>
                  </a:schemeClr>
                </a:solidFill>
                <a:latin typeface="Consolas" panose="020B0609020204030204" pitchFamily="49" charset="0"/>
              </a:rPr>
              <a:t>そのままだと考えづらいので，</a:t>
            </a:r>
            <a:br>
              <a:rPr lang="en-US" altLang="ja-JP" kern="0" dirty="0">
                <a:solidFill>
                  <a:schemeClr val="tx1">
                    <a:lumMod val="85000"/>
                    <a:lumOff val="15000"/>
                  </a:schemeClr>
                </a:solidFill>
                <a:latin typeface="Consolas" panose="020B0609020204030204" pitchFamily="49" charset="0"/>
              </a:rPr>
            </a:br>
            <a:r>
              <a:rPr lang="ja-JP" altLang="en-US" kern="0" dirty="0">
                <a:solidFill>
                  <a:schemeClr val="tx1">
                    <a:lumMod val="85000"/>
                    <a:lumOff val="15000"/>
                  </a:schemeClr>
                </a:solidFill>
                <a:latin typeface="Consolas" panose="020B0609020204030204" pitchFamily="49" charset="0"/>
              </a:rPr>
              <a:t>まず上記のループを下記の形に変換して考える</a:t>
            </a:r>
            <a:endParaRPr lang="ja-JP" altLang="en-US" kern="0" dirty="0">
              <a:solidFill>
                <a:schemeClr val="tx1">
                  <a:lumMod val="85000"/>
                  <a:lumOff val="15000"/>
                </a:schemeClr>
              </a:solidFill>
            </a:endParaRPr>
          </a:p>
        </p:txBody>
      </p:sp>
    </p:spTree>
    <p:extLst>
      <p:ext uri="{BB962C8B-B14F-4D97-AF65-F5344CB8AC3E}">
        <p14:creationId xmlns:p14="http://schemas.microsoft.com/office/powerpoint/2010/main" val="1275972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第二回の授業についての質問で申し訳ないのですが、</a:t>
            </a:r>
            <a:r>
              <a:rPr lang="en-US" altLang="ja-JP" b="0" i="0" dirty="0">
                <a:solidFill>
                  <a:srgbClr val="000000"/>
                </a:solidFill>
                <a:effectLst/>
                <a:latin typeface="Meiryo" panose="020B0604030504040204" pitchFamily="50" charset="-128"/>
                <a:ea typeface="Meiryo" panose="020B0604030504040204" pitchFamily="50" charset="-128"/>
              </a:rPr>
              <a:t>LABEL</a:t>
            </a:r>
            <a:r>
              <a:rPr lang="ja-JP" altLang="en-US" b="0" i="0" dirty="0">
                <a:solidFill>
                  <a:srgbClr val="000000"/>
                </a:solidFill>
                <a:effectLst/>
                <a:latin typeface="Meiryo" panose="020B0604030504040204" pitchFamily="50" charset="-128"/>
                <a:ea typeface="Meiryo" panose="020B0604030504040204" pitchFamily="50" charset="-128"/>
              </a:rPr>
              <a:t>の後の命令は一つしか出せないのでしょうか。例えば「</a:t>
            </a:r>
            <a:r>
              <a:rPr lang="en-US" altLang="ja-JP" b="0" i="0" dirty="0">
                <a:solidFill>
                  <a:srgbClr val="000000"/>
                </a:solidFill>
                <a:effectLst/>
                <a:latin typeface="Meiryo" panose="020B0604030504040204" pitchFamily="50" charset="-128"/>
                <a:ea typeface="Meiryo" panose="020B0604030504040204" pitchFamily="50" charset="-128"/>
              </a:rPr>
              <a:t>LABEL</a:t>
            </a:r>
            <a:r>
              <a:rPr lang="ja-JP" altLang="en-US" b="0" i="0" dirty="0">
                <a:solidFill>
                  <a:srgbClr val="000000"/>
                </a:solidFill>
                <a:effectLst/>
                <a:latin typeface="Meiryo" panose="020B0604030504040204" pitchFamily="50" charset="-128"/>
                <a:ea typeface="Meiryo" panose="020B0604030504040204" pitchFamily="50" charset="-128"/>
              </a:rPr>
              <a:t>に飛んで </a:t>
            </a:r>
            <a:r>
              <a:rPr lang="en-US" altLang="ja-JP" b="0" i="0" dirty="0">
                <a:solidFill>
                  <a:srgbClr val="000000"/>
                </a:solidFill>
                <a:effectLst/>
                <a:latin typeface="Meiryo" panose="020B0604030504040204" pitchFamily="50" charset="-128"/>
                <a:ea typeface="Meiryo" panose="020B0604030504040204" pitchFamily="50" charset="-128"/>
              </a:rPr>
              <a:t>i++ </a:t>
            </a:r>
            <a:r>
              <a:rPr lang="ja-JP" altLang="en-US" b="0" i="0" dirty="0">
                <a:solidFill>
                  <a:srgbClr val="000000"/>
                </a:solidFill>
                <a:effectLst/>
                <a:latin typeface="Meiryo" panose="020B0604030504040204" pitchFamily="50" charset="-128"/>
                <a:ea typeface="Meiryo" panose="020B0604030504040204" pitchFamily="50" charset="-128"/>
              </a:rPr>
              <a:t>と </a:t>
            </a:r>
            <a:r>
              <a:rPr lang="en-US" altLang="ja-JP" b="0" i="0" dirty="0">
                <a:solidFill>
                  <a:srgbClr val="000000"/>
                </a:solidFill>
                <a:effectLst/>
                <a:latin typeface="Meiryo" panose="020B0604030504040204" pitchFamily="50" charset="-128"/>
                <a:ea typeface="Meiryo" panose="020B0604030504040204" pitchFamily="50" charset="-128"/>
              </a:rPr>
              <a:t>k++ </a:t>
            </a:r>
            <a:r>
              <a:rPr lang="ja-JP" altLang="en-US" b="0" i="0" dirty="0">
                <a:solidFill>
                  <a:srgbClr val="000000"/>
                </a:solidFill>
                <a:effectLst/>
                <a:latin typeface="Meiryo" panose="020B0604030504040204" pitchFamily="50" charset="-128"/>
                <a:ea typeface="Meiryo" panose="020B0604030504040204" pitchFamily="50" charset="-128"/>
              </a:rPr>
              <a:t>をする」というような二つ以上の命令は出せるか気になりました。</a:t>
            </a:r>
            <a:endParaRPr kumimoji="1" lang="en-US" dirty="0"/>
          </a:p>
        </p:txBody>
      </p:sp>
    </p:spTree>
    <p:extLst>
      <p:ext uri="{BB962C8B-B14F-4D97-AF65-F5344CB8AC3E}">
        <p14:creationId xmlns:p14="http://schemas.microsoft.com/office/powerpoint/2010/main" val="242627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2</a:t>
            </a:r>
            <a:r>
              <a:rPr lang="ja-JP" altLang="en-US" b="0" i="0" dirty="0">
                <a:solidFill>
                  <a:srgbClr val="000000"/>
                </a:solidFill>
                <a:effectLst/>
                <a:latin typeface="Meiryo" panose="020B0604030504040204" pitchFamily="50" charset="-128"/>
                <a:ea typeface="Meiryo" panose="020B0604030504040204" pitchFamily="50" charset="-128"/>
              </a:rPr>
              <a:t>進数との相互変換が楽で</a:t>
            </a:r>
            <a:r>
              <a:rPr lang="en-US" altLang="ja-JP" b="0" i="0" dirty="0">
                <a:solidFill>
                  <a:srgbClr val="000000"/>
                </a:solidFill>
                <a:effectLst/>
                <a:latin typeface="Meiryo" panose="020B0604030504040204" pitchFamily="50" charset="-128"/>
                <a:ea typeface="Meiryo" panose="020B0604030504040204" pitchFamily="50" charset="-128"/>
              </a:rPr>
              <a:t>16</a:t>
            </a:r>
            <a:r>
              <a:rPr lang="ja-JP" altLang="en-US" b="0" i="0" dirty="0">
                <a:solidFill>
                  <a:srgbClr val="000000"/>
                </a:solidFill>
                <a:effectLst/>
                <a:latin typeface="Meiryo" panose="020B0604030504040204" pitchFamily="50" charset="-128"/>
                <a:ea typeface="Meiryo" panose="020B0604030504040204" pitchFamily="50" charset="-128"/>
              </a:rPr>
              <a:t>進数が使われると理解していましたが、</a:t>
            </a:r>
            <a:r>
              <a:rPr lang="en-US" altLang="ja-JP" b="0" i="0" dirty="0">
                <a:solidFill>
                  <a:srgbClr val="000000"/>
                </a:solidFill>
                <a:effectLst/>
                <a:latin typeface="Meiryo" panose="020B0604030504040204" pitchFamily="50" charset="-128"/>
                <a:ea typeface="Meiryo" panose="020B0604030504040204" pitchFamily="50" charset="-128"/>
              </a:rPr>
              <a:t>8</a:t>
            </a:r>
            <a:r>
              <a:rPr lang="ja-JP" altLang="en-US" b="0" i="0" dirty="0">
                <a:solidFill>
                  <a:srgbClr val="000000"/>
                </a:solidFill>
                <a:effectLst/>
                <a:latin typeface="Meiryo" panose="020B0604030504040204" pitchFamily="50" charset="-128"/>
                <a:ea typeface="Meiryo" panose="020B0604030504040204" pitchFamily="50" charset="-128"/>
              </a:rPr>
              <a:t>進数や</a:t>
            </a:r>
            <a:r>
              <a:rPr lang="en-US" altLang="ja-JP" b="0" i="0" dirty="0">
                <a:solidFill>
                  <a:srgbClr val="000000"/>
                </a:solidFill>
                <a:effectLst/>
                <a:latin typeface="Meiryo" panose="020B0604030504040204" pitchFamily="50" charset="-128"/>
                <a:ea typeface="Meiryo" panose="020B0604030504040204" pitchFamily="50" charset="-128"/>
              </a:rPr>
              <a:t>32</a:t>
            </a:r>
            <a:r>
              <a:rPr lang="ja-JP" altLang="en-US" b="0" i="0" dirty="0">
                <a:solidFill>
                  <a:srgbClr val="000000"/>
                </a:solidFill>
                <a:effectLst/>
                <a:latin typeface="Meiryo" panose="020B0604030504040204" pitchFamily="50" charset="-128"/>
                <a:ea typeface="Meiryo" panose="020B0604030504040204" pitchFamily="50" charset="-128"/>
              </a:rPr>
              <a:t>進数でも変換はしやすいのになぜ</a:t>
            </a:r>
            <a:r>
              <a:rPr lang="en-US" altLang="ja-JP" b="0" i="0" dirty="0">
                <a:solidFill>
                  <a:srgbClr val="000000"/>
                </a:solidFill>
                <a:effectLst/>
                <a:latin typeface="Meiryo" panose="020B0604030504040204" pitchFamily="50" charset="-128"/>
                <a:ea typeface="Meiryo" panose="020B0604030504040204" pitchFamily="50" charset="-128"/>
              </a:rPr>
              <a:t>16</a:t>
            </a:r>
            <a:r>
              <a:rPr lang="ja-JP" altLang="en-US" b="0" i="0" dirty="0">
                <a:solidFill>
                  <a:srgbClr val="000000"/>
                </a:solidFill>
                <a:effectLst/>
                <a:latin typeface="Meiryo" panose="020B0604030504040204" pitchFamily="50" charset="-128"/>
                <a:ea typeface="Meiryo" panose="020B0604030504040204" pitchFamily="50" charset="-128"/>
              </a:rPr>
              <a:t>進数が選ばれているかということは疑問に思っていませんでした。</a:t>
            </a:r>
            <a:br>
              <a:rPr lang="en-US" altLang="ja-JP" b="0" i="0" dirty="0">
                <a:solidFill>
                  <a:srgbClr val="000000"/>
                </a:solidFill>
                <a:effectLst/>
                <a:latin typeface="Meiryo" panose="020B0604030504040204" pitchFamily="50" charset="-128"/>
                <a:ea typeface="Meiryo" panose="020B0604030504040204" pitchFamily="50" charset="-128"/>
              </a:rPr>
            </a:br>
            <a:r>
              <a:rPr lang="ja-JP" altLang="en-US" b="0" i="0" dirty="0">
                <a:solidFill>
                  <a:srgbClr val="000000"/>
                </a:solidFill>
                <a:effectLst/>
                <a:latin typeface="Meiryo" panose="020B0604030504040204" pitchFamily="50" charset="-128"/>
                <a:ea typeface="Meiryo" panose="020B0604030504040204" pitchFamily="50" charset="-128"/>
              </a:rPr>
              <a:t>スライドでは</a:t>
            </a:r>
            <a:r>
              <a:rPr lang="en-US" altLang="ja-JP" b="0" i="0" dirty="0">
                <a:solidFill>
                  <a:srgbClr val="000000"/>
                </a:solidFill>
                <a:effectLst/>
                <a:latin typeface="Meiryo" panose="020B0604030504040204" pitchFamily="50" charset="-128"/>
                <a:ea typeface="Meiryo" panose="020B0604030504040204" pitchFamily="50" charset="-128"/>
              </a:rPr>
              <a:t>1</a:t>
            </a:r>
            <a:r>
              <a:rPr lang="ja-JP" altLang="en-US" b="0" i="0" dirty="0">
                <a:solidFill>
                  <a:srgbClr val="000000"/>
                </a:solidFill>
                <a:effectLst/>
                <a:latin typeface="Meiryo" panose="020B0604030504040204" pitchFamily="50" charset="-128"/>
                <a:ea typeface="Meiryo" panose="020B0604030504040204" pitchFamily="50" charset="-128"/>
              </a:rPr>
              <a:t>桁を表すのに</a:t>
            </a:r>
            <a:r>
              <a:rPr lang="en-US" altLang="ja-JP" b="0" i="0" dirty="0">
                <a:solidFill>
                  <a:srgbClr val="000000"/>
                </a:solidFill>
                <a:effectLst/>
                <a:latin typeface="Meiryo" panose="020B0604030504040204" pitchFamily="50" charset="-128"/>
                <a:ea typeface="Meiryo" panose="020B0604030504040204" pitchFamily="50" charset="-128"/>
              </a:rPr>
              <a:t>4</a:t>
            </a:r>
            <a:r>
              <a:rPr lang="ja-JP" altLang="en-US" b="0" i="0" dirty="0">
                <a:solidFill>
                  <a:srgbClr val="000000"/>
                </a:solidFill>
                <a:effectLst/>
                <a:latin typeface="Meiryo" panose="020B0604030504040204" pitchFamily="50" charset="-128"/>
                <a:ea typeface="Meiryo" panose="020B0604030504040204" pitchFamily="50" charset="-128"/>
              </a:rPr>
              <a:t>ビットが必要で、このビット数が</a:t>
            </a:r>
            <a:r>
              <a:rPr lang="en-US" altLang="ja-JP" b="0" i="0" dirty="0">
                <a:solidFill>
                  <a:srgbClr val="000000"/>
                </a:solidFill>
                <a:effectLst/>
                <a:latin typeface="Meiryo" panose="020B0604030504040204" pitchFamily="50" charset="-128"/>
                <a:ea typeface="Meiryo" panose="020B0604030504040204" pitchFamily="50" charset="-128"/>
              </a:rPr>
              <a:t>2</a:t>
            </a:r>
            <a:r>
              <a:rPr lang="ja-JP" altLang="en-US" b="0" i="0" dirty="0">
                <a:solidFill>
                  <a:srgbClr val="000000"/>
                </a:solidFill>
                <a:effectLst/>
                <a:latin typeface="Meiryo" panose="020B0604030504040204" pitchFamily="50" charset="-128"/>
                <a:ea typeface="Meiryo" panose="020B0604030504040204" pitchFamily="50" charset="-128"/>
              </a:rPr>
              <a:t>の累乗の方が都合が良いと書かれていましたが、具体的にはどのような場面で</a:t>
            </a:r>
            <a:r>
              <a:rPr lang="en-US" altLang="ja-JP" b="0" i="0" dirty="0">
                <a:solidFill>
                  <a:srgbClr val="000000"/>
                </a:solidFill>
                <a:effectLst/>
                <a:latin typeface="Meiryo" panose="020B0604030504040204" pitchFamily="50" charset="-128"/>
                <a:ea typeface="Meiryo" panose="020B0604030504040204" pitchFamily="50" charset="-128"/>
              </a:rPr>
              <a:t>16</a:t>
            </a:r>
            <a:r>
              <a:rPr lang="ja-JP" altLang="en-US" b="0" i="0" dirty="0">
                <a:solidFill>
                  <a:srgbClr val="000000"/>
                </a:solidFill>
                <a:effectLst/>
                <a:latin typeface="Meiryo" panose="020B0604030504040204" pitchFamily="50" charset="-128"/>
                <a:ea typeface="Meiryo" panose="020B0604030504040204" pitchFamily="50" charset="-128"/>
              </a:rPr>
              <a:t>進数の利点が活かされるのでしょうか。</a:t>
            </a:r>
            <a:endParaRPr kumimoji="1" lang="en-US" dirty="0"/>
          </a:p>
        </p:txBody>
      </p:sp>
    </p:spTree>
    <p:extLst>
      <p:ext uri="{BB962C8B-B14F-4D97-AF65-F5344CB8AC3E}">
        <p14:creationId xmlns:p14="http://schemas.microsoft.com/office/powerpoint/2010/main" val="27246430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課題２の解説のときに、</a:t>
            </a:r>
            <a:r>
              <a:rPr lang="en-US" altLang="ja-JP" b="0" i="0" dirty="0">
                <a:solidFill>
                  <a:srgbClr val="000000"/>
                </a:solidFill>
                <a:effectLst/>
                <a:latin typeface="Meiryo" panose="020B0604030504040204" pitchFamily="50" charset="-128"/>
                <a:ea typeface="Meiryo" panose="020B0604030504040204" pitchFamily="50" charset="-128"/>
              </a:rPr>
              <a:t>A&lt;=0</a:t>
            </a:r>
            <a:r>
              <a:rPr lang="ja-JP" altLang="en-US" b="0" i="0" dirty="0">
                <a:solidFill>
                  <a:srgbClr val="000000"/>
                </a:solidFill>
                <a:effectLst/>
                <a:latin typeface="Meiryo" panose="020B0604030504040204" pitchFamily="50" charset="-128"/>
                <a:ea typeface="Meiryo" panose="020B0604030504040204" pitchFamily="50" charset="-128"/>
              </a:rPr>
              <a:t>にした方が書きやすいとおっしゃっていたと思うのですが、その理由がわかりませんでした。</a:t>
            </a:r>
            <a:endParaRPr lang="en-US" altLang="ja-JP" b="0" i="0" dirty="0">
              <a:solidFill>
                <a:srgbClr val="000000"/>
              </a:solidFill>
              <a:effectLst/>
              <a:latin typeface="Meiryo" panose="020B0604030504040204" pitchFamily="50" charset="-128"/>
              <a:ea typeface="Meiryo" panose="020B0604030504040204" pitchFamily="50" charset="-128"/>
            </a:endParaRPr>
          </a:p>
          <a:p>
            <a:pPr lvl="1"/>
            <a:endParaRPr kumimoji="1" lang="en-US" dirty="0">
              <a:solidFill>
                <a:srgbClr val="000000"/>
              </a:solidFill>
              <a:latin typeface="Meiryo" panose="020B0604030504040204" pitchFamily="50" charset="-128"/>
              <a:ea typeface="Meiryo" panose="020B0604030504040204" pitchFamily="50" charset="-128"/>
            </a:endParaRPr>
          </a:p>
          <a:p>
            <a:pPr lvl="1"/>
            <a:r>
              <a:rPr kumimoji="1" lang="ja-JP" altLang="en-US" dirty="0"/>
              <a:t>こうすると分岐が１つだけで </a:t>
            </a:r>
            <a:r>
              <a:rPr kumimoji="1" lang="en-US" altLang="ja-JP" dirty="0"/>
              <a:t>if </a:t>
            </a:r>
            <a:r>
              <a:rPr kumimoji="1" lang="ja-JP" altLang="en-US" dirty="0"/>
              <a:t>文がかけるからです</a:t>
            </a:r>
            <a:endParaRPr kumimoji="1" lang="en-US" altLang="ja-JP" dirty="0"/>
          </a:p>
          <a:p>
            <a:pPr lvl="1"/>
            <a:r>
              <a:rPr lang="en-US" dirty="0"/>
              <a:t>A&gt;0 </a:t>
            </a:r>
            <a:r>
              <a:rPr lang="ja-JP" altLang="en-US" dirty="0"/>
              <a:t>でも書いてみて，比べてみるとよいです</a:t>
            </a:r>
            <a:endParaRPr lang="en-US" dirty="0"/>
          </a:p>
        </p:txBody>
      </p:sp>
    </p:spTree>
    <p:extLst>
      <p:ext uri="{BB962C8B-B14F-4D97-AF65-F5344CB8AC3E}">
        <p14:creationId xmlns:p14="http://schemas.microsoft.com/office/powerpoint/2010/main" val="2118363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完全性の証明の部分が難しくて理解できませんでした。特に</a:t>
            </a:r>
            <a:r>
              <a:rPr lang="en-US" altLang="ja-JP" b="0" i="0" dirty="0">
                <a:solidFill>
                  <a:srgbClr val="000000"/>
                </a:solidFill>
                <a:effectLst/>
                <a:latin typeface="Meiryo" panose="020B0604030504040204" pitchFamily="50" charset="-128"/>
                <a:ea typeface="Meiryo" panose="020B0604030504040204" pitchFamily="50" charset="-128"/>
              </a:rPr>
              <a:t>46</a:t>
            </a:r>
            <a:r>
              <a:rPr lang="ja-JP" altLang="en-US" b="0" i="0" dirty="0">
                <a:solidFill>
                  <a:srgbClr val="000000"/>
                </a:solidFill>
                <a:effectLst/>
                <a:latin typeface="Meiryo" panose="020B0604030504040204" pitchFamily="50" charset="-128"/>
                <a:ea typeface="Meiryo" panose="020B0604030504040204" pitchFamily="50" charset="-128"/>
              </a:rPr>
              <a:t>ページが難しかったです。</a:t>
            </a:r>
            <a:endParaRPr kumimoji="1" lang="en-US" dirty="0"/>
          </a:p>
        </p:txBody>
      </p:sp>
    </p:spTree>
    <p:extLst>
      <p:ext uri="{BB962C8B-B14F-4D97-AF65-F5344CB8AC3E}">
        <p14:creationId xmlns:p14="http://schemas.microsoft.com/office/powerpoint/2010/main" val="38731301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663" name="Rectangle 223"/>
          <p:cNvSpPr>
            <a:spLocks noGrp="1" noChangeArrowheads="1"/>
          </p:cNvSpPr>
          <p:nvPr>
            <p:ph type="title"/>
          </p:nvPr>
        </p:nvSpPr>
        <p:spPr/>
        <p:txBody>
          <a:bodyPr/>
          <a:lstStyle/>
          <a:p>
            <a:r>
              <a:rPr lang="ja-JP" altLang="en-US"/>
              <a:t>完全性の証明 </a:t>
            </a:r>
            <a:r>
              <a:rPr lang="en-US" altLang="ja-JP"/>
              <a:t>{AND, OR, NOT}</a:t>
            </a:r>
          </a:p>
        </p:txBody>
      </p:sp>
      <p:sp>
        <p:nvSpPr>
          <p:cNvPr id="445664" name="Rectangle 224"/>
          <p:cNvSpPr>
            <a:spLocks noGrp="1" noChangeArrowheads="1"/>
          </p:cNvSpPr>
          <p:nvPr>
            <p:ph idx="4294967295"/>
          </p:nvPr>
        </p:nvSpPr>
        <p:spPr>
          <a:xfrm>
            <a:off x="251424" y="1088974"/>
            <a:ext cx="8641751" cy="1620018"/>
          </a:xfrm>
          <a:prstGeom prst="rect">
            <a:avLst/>
          </a:prstGeom>
        </p:spPr>
        <p:txBody>
          <a:bodyPr/>
          <a:lstStyle/>
          <a:p>
            <a:pPr marL="381000" indent="-381000"/>
            <a:r>
              <a:rPr lang="ja-JP" altLang="en-US" dirty="0"/>
              <a:t>数学的帰納法：</a:t>
            </a:r>
          </a:p>
          <a:p>
            <a:pPr marL="838200" lvl="1" indent="-381000">
              <a:buFont typeface="Wingdings" pitchFamily="2" charset="2"/>
              <a:buAutoNum type="arabicPeriod"/>
            </a:pPr>
            <a:r>
              <a:rPr lang="en-US" altLang="ja-JP" dirty="0"/>
              <a:t>1</a:t>
            </a:r>
            <a:r>
              <a:rPr lang="ja-JP" altLang="en-US" dirty="0"/>
              <a:t>入力の論理関数は </a:t>
            </a:r>
            <a:r>
              <a:rPr lang="en-US" altLang="ja-JP" dirty="0"/>
              <a:t>{AND, OR, NOT} </a:t>
            </a:r>
            <a:r>
              <a:rPr lang="ja-JP" altLang="en-US" dirty="0"/>
              <a:t>の組合せで表現できる</a:t>
            </a:r>
            <a:endParaRPr lang="en-US" altLang="ja-JP" dirty="0"/>
          </a:p>
          <a:p>
            <a:pPr marL="838200" lvl="1" indent="-381000">
              <a:buFont typeface="Wingdings" pitchFamily="2" charset="2"/>
              <a:buAutoNum type="arabicPeriod"/>
            </a:pPr>
            <a:r>
              <a:rPr lang="ja-JP" altLang="en-US" dirty="0">
                <a:solidFill>
                  <a:schemeClr val="bg1">
                    <a:lumMod val="65000"/>
                  </a:schemeClr>
                </a:solidFill>
              </a:rPr>
              <a:t> </a:t>
            </a:r>
            <a:r>
              <a:rPr lang="en-US" altLang="ja-JP" i="1" dirty="0">
                <a:solidFill>
                  <a:schemeClr val="bg1">
                    <a:lumMod val="65000"/>
                  </a:schemeClr>
                </a:solidFill>
                <a:latin typeface="Times New Roman" pitchFamily="18" charset="0"/>
              </a:rPr>
              <a:t>n</a:t>
            </a:r>
            <a:r>
              <a:rPr lang="en-US" altLang="ja-JP" dirty="0">
                <a:solidFill>
                  <a:schemeClr val="bg1">
                    <a:lumMod val="65000"/>
                  </a:schemeClr>
                </a:solidFill>
              </a:rPr>
              <a:t> </a:t>
            </a:r>
            <a:r>
              <a:rPr lang="ja-JP" altLang="en-US" dirty="0">
                <a:solidFill>
                  <a:schemeClr val="bg1">
                    <a:lumMod val="65000"/>
                  </a:schemeClr>
                </a:solidFill>
              </a:rPr>
              <a:t>入力の関数を </a:t>
            </a:r>
            <a:r>
              <a:rPr lang="en-US" altLang="ja-JP" dirty="0">
                <a:solidFill>
                  <a:schemeClr val="bg1">
                    <a:lumMod val="65000"/>
                  </a:schemeClr>
                </a:solidFill>
              </a:rPr>
              <a:t>{AND, OR, NOT} </a:t>
            </a:r>
            <a:r>
              <a:rPr lang="ja-JP" altLang="en-US" dirty="0">
                <a:solidFill>
                  <a:schemeClr val="bg1">
                    <a:lumMod val="65000"/>
                  </a:schemeClr>
                </a:solidFill>
              </a:rPr>
              <a:t>の組合せで表現できたと仮定して，</a:t>
            </a:r>
            <a:br>
              <a:rPr lang="en-US" altLang="ja-JP" dirty="0">
                <a:solidFill>
                  <a:schemeClr val="bg1">
                    <a:lumMod val="65000"/>
                  </a:schemeClr>
                </a:solidFill>
              </a:rPr>
            </a:br>
            <a:r>
              <a:rPr lang="en-US" altLang="ja-JP" dirty="0">
                <a:solidFill>
                  <a:schemeClr val="bg1">
                    <a:lumMod val="65000"/>
                  </a:schemeClr>
                </a:solidFill>
                <a:latin typeface="Times New Roman" pitchFamily="18" charset="0"/>
              </a:rPr>
              <a:t>(</a:t>
            </a:r>
            <a:r>
              <a:rPr lang="en-US" altLang="ja-JP" i="1" dirty="0">
                <a:solidFill>
                  <a:schemeClr val="bg1">
                    <a:lumMod val="65000"/>
                  </a:schemeClr>
                </a:solidFill>
                <a:latin typeface="Times New Roman" pitchFamily="18" charset="0"/>
              </a:rPr>
              <a:t>n</a:t>
            </a:r>
            <a:r>
              <a:rPr lang="en-US" altLang="ja-JP" dirty="0">
                <a:solidFill>
                  <a:schemeClr val="bg1">
                    <a:lumMod val="65000"/>
                  </a:schemeClr>
                </a:solidFill>
                <a:latin typeface="Times New Roman" pitchFamily="18" charset="0"/>
              </a:rPr>
              <a:t> + 1)</a:t>
            </a:r>
            <a:r>
              <a:rPr lang="en-US" altLang="ja-JP" dirty="0">
                <a:solidFill>
                  <a:schemeClr val="bg1">
                    <a:lumMod val="65000"/>
                  </a:schemeClr>
                </a:solidFill>
              </a:rPr>
              <a:t> </a:t>
            </a:r>
            <a:r>
              <a:rPr lang="ja-JP" altLang="en-US" dirty="0">
                <a:solidFill>
                  <a:schemeClr val="bg1">
                    <a:lumMod val="65000"/>
                  </a:schemeClr>
                </a:solidFill>
              </a:rPr>
              <a:t>入力の関数が表現できることをいう</a:t>
            </a:r>
            <a:endParaRPr lang="en-US" altLang="ja-JP" dirty="0">
              <a:solidFill>
                <a:schemeClr val="bg1">
                  <a:lumMod val="65000"/>
                </a:schemeClr>
              </a:solidFill>
            </a:endParaRPr>
          </a:p>
        </p:txBody>
      </p:sp>
      <p:graphicFrame>
        <p:nvGraphicFramePr>
          <p:cNvPr id="40" name="Group 129"/>
          <p:cNvGraphicFramePr>
            <a:graphicFrameLocks/>
          </p:cNvGraphicFramePr>
          <p:nvPr/>
        </p:nvGraphicFramePr>
        <p:xfrm>
          <a:off x="3491988" y="2978995"/>
          <a:ext cx="1800225" cy="1349376"/>
        </p:xfrm>
        <a:graphic>
          <a:graphicData uri="http://schemas.openxmlformats.org/drawingml/2006/table">
            <a:tbl>
              <a:tblPr/>
              <a:tblGrid>
                <a:gridCol w="360363">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358775">
                  <a:extLst>
                    <a:ext uri="{9D8B030D-6E8A-4147-A177-3AD203B41FA5}">
                      <a16:colId xmlns:a16="http://schemas.microsoft.com/office/drawing/2014/main" val="20002"/>
                    </a:ext>
                  </a:extLst>
                </a:gridCol>
                <a:gridCol w="360363">
                  <a:extLst>
                    <a:ext uri="{9D8B030D-6E8A-4147-A177-3AD203B41FA5}">
                      <a16:colId xmlns:a16="http://schemas.microsoft.com/office/drawing/2014/main" val="20003"/>
                    </a:ext>
                  </a:extLst>
                </a:gridCol>
                <a:gridCol w="360362">
                  <a:extLst>
                    <a:ext uri="{9D8B030D-6E8A-4147-A177-3AD203B41FA5}">
                      <a16:colId xmlns:a16="http://schemas.microsoft.com/office/drawing/2014/main" val="20004"/>
                    </a:ext>
                  </a:extLst>
                </a:gridCol>
              </a:tblGrid>
              <a:tr h="449263">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1600" b="0" i="0"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o</a:t>
                      </a:r>
                      <a:r>
                        <a:rPr kumimoji="0" lang="en-US" altLang="ja-JP" sz="1600" b="0" i="0" u="none" strike="noStrike" cap="none" normalizeH="0" baseline="-2500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o</a:t>
                      </a:r>
                      <a:r>
                        <a:rPr kumimoji="0" lang="en-US" altLang="ja-JP" sz="1600" b="0" i="0"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o</a:t>
                      </a:r>
                      <a:r>
                        <a:rPr kumimoji="0" lang="en-US" altLang="ja-JP" sz="1600" b="0" i="0" u="none" strike="noStrike" cap="none" normalizeH="0" baseline="-25000" dirty="0">
                          <a:ln>
                            <a:noFill/>
                          </a:ln>
                          <a:solidFill>
                            <a:schemeClr val="tx1"/>
                          </a:solidFill>
                          <a:effectLst/>
                          <a:latin typeface="Times New Roman" pitchFamily="18" charset="0"/>
                          <a:ea typeface="MeiryoKe_PGothic" pitchFamily="50" charset="-128"/>
                        </a:rPr>
                        <a:t>2</a:t>
                      </a:r>
                    </a:p>
                  </a:txBody>
                  <a:tcPr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o</a:t>
                      </a:r>
                      <a:r>
                        <a:rPr kumimoji="0" lang="en-US" altLang="ja-JP" sz="1600" b="0" i="0" u="none" strike="noStrike" cap="none" normalizeH="0" baseline="-25000" dirty="0">
                          <a:ln>
                            <a:noFill/>
                          </a:ln>
                          <a:solidFill>
                            <a:schemeClr val="tx1"/>
                          </a:solidFill>
                          <a:effectLst/>
                          <a:latin typeface="Times New Roman" pitchFamily="18" charset="0"/>
                          <a:ea typeface="MeiryoKe_PGothic" pitchFamily="50" charset="-128"/>
                        </a:rPr>
                        <a:t>3</a:t>
                      </a:r>
                    </a:p>
                  </a:txBody>
                  <a:tcPr anchor="ctr" horzOverflow="overflow">
                    <a:lnL>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0850">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3">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4">
                        <a:lumMod val="40000"/>
                        <a:lumOff val="60000"/>
                      </a:schemeClr>
                    </a:solidFill>
                  </a:tcPr>
                </a:tc>
                <a:extLst>
                  <a:ext uri="{0D108BD9-81ED-4DB2-BD59-A6C34878D82A}">
                    <a16:rowId xmlns:a16="http://schemas.microsoft.com/office/drawing/2014/main" val="10001"/>
                  </a:ext>
                </a:extLst>
              </a:tr>
              <a:tr h="449263">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a16="http://schemas.microsoft.com/office/drawing/2014/main" val="10002"/>
                  </a:ext>
                </a:extLst>
              </a:tr>
            </a:tbl>
          </a:graphicData>
        </a:graphic>
      </p:graphicFrame>
      <p:sp>
        <p:nvSpPr>
          <p:cNvPr id="41" name="Rectangle 118"/>
          <p:cNvSpPr>
            <a:spLocks noChangeArrowheads="1"/>
          </p:cNvSpPr>
          <p:nvPr/>
        </p:nvSpPr>
        <p:spPr bwMode="auto">
          <a:xfrm>
            <a:off x="2049718" y="4959248"/>
            <a:ext cx="719138" cy="360362"/>
          </a:xfrm>
          <a:prstGeom prst="rect">
            <a:avLst/>
          </a:prstGeom>
          <a:noFill/>
          <a:ln w="9525">
            <a:noFill/>
            <a:miter lim="800000"/>
            <a:headEnd/>
            <a:tailEnd/>
          </a:ln>
          <a:effectLst/>
        </p:spPr>
        <p:txBody>
          <a:bodyPr wrap="none" anchor="ctr"/>
          <a:lstStyle/>
          <a:p>
            <a:pPr algn="ctr"/>
            <a:r>
              <a:rPr lang="en-US" altLang="ja-JP" sz="2000" i="1" baseline="0" dirty="0">
                <a:ea typeface="MeiryoKe_PGothic" pitchFamily="50" charset="-128"/>
              </a:rPr>
              <a:t>o</a:t>
            </a:r>
            <a:r>
              <a:rPr lang="en-US" altLang="ja-JP" sz="2000" baseline="-25000" dirty="0">
                <a:ea typeface="MeiryoKe_PGothic" pitchFamily="50" charset="-128"/>
              </a:rPr>
              <a:t>0</a:t>
            </a:r>
            <a:r>
              <a:rPr lang="en-US" altLang="ja-JP" sz="2000" baseline="0" dirty="0">
                <a:ea typeface="MeiryoKe_PGothic" pitchFamily="50" charset="-128"/>
              </a:rPr>
              <a:t> = 0</a:t>
            </a:r>
          </a:p>
        </p:txBody>
      </p:sp>
      <p:sp>
        <p:nvSpPr>
          <p:cNvPr id="42" name="Rectangle 119"/>
          <p:cNvSpPr>
            <a:spLocks noChangeArrowheads="1"/>
          </p:cNvSpPr>
          <p:nvPr/>
        </p:nvSpPr>
        <p:spPr bwMode="auto">
          <a:xfrm>
            <a:off x="3489581" y="4959248"/>
            <a:ext cx="719137" cy="360362"/>
          </a:xfrm>
          <a:prstGeom prst="rect">
            <a:avLst/>
          </a:prstGeom>
          <a:noFill/>
          <a:ln w="9525">
            <a:noFill/>
            <a:miter lim="800000"/>
            <a:headEnd/>
            <a:tailEnd/>
          </a:ln>
          <a:effectLst/>
        </p:spPr>
        <p:txBody>
          <a:bodyPr wrap="none" anchor="ctr"/>
          <a:lstStyle/>
          <a:p>
            <a:pPr algn="ctr"/>
            <a:r>
              <a:rPr lang="en-US" altLang="ja-JP" sz="2000" i="1" baseline="0" dirty="0">
                <a:ea typeface="MeiryoKe_PGothic" pitchFamily="50" charset="-128"/>
              </a:rPr>
              <a:t>o</a:t>
            </a:r>
            <a:r>
              <a:rPr lang="en-US" altLang="ja-JP" sz="2000" baseline="-25000" dirty="0">
                <a:ea typeface="MeiryoKe_PGothic" pitchFamily="50" charset="-128"/>
              </a:rPr>
              <a:t>1</a:t>
            </a:r>
            <a:r>
              <a:rPr lang="en-US" altLang="ja-JP" sz="2000" baseline="0" dirty="0">
                <a:ea typeface="MeiryoKe_PGothic" pitchFamily="50" charset="-128"/>
              </a:rPr>
              <a:t> = </a:t>
            </a:r>
            <a:r>
              <a:rPr lang="en-US" altLang="ja-JP" sz="2000" i="1" baseline="0" dirty="0">
                <a:ea typeface="MeiryoKe_PGothic" pitchFamily="50" charset="-128"/>
              </a:rPr>
              <a:t>i</a:t>
            </a:r>
            <a:r>
              <a:rPr lang="en-US" altLang="ja-JP" sz="2000" baseline="-25000" dirty="0">
                <a:ea typeface="MeiryoKe_PGothic" pitchFamily="50" charset="-128"/>
              </a:rPr>
              <a:t>1</a:t>
            </a:r>
          </a:p>
        </p:txBody>
      </p:sp>
      <p:sp>
        <p:nvSpPr>
          <p:cNvPr id="43" name="Rectangle 120"/>
          <p:cNvSpPr>
            <a:spLocks noChangeArrowheads="1"/>
          </p:cNvSpPr>
          <p:nvPr/>
        </p:nvSpPr>
        <p:spPr bwMode="auto">
          <a:xfrm>
            <a:off x="4929443" y="4959248"/>
            <a:ext cx="719138" cy="360362"/>
          </a:xfrm>
          <a:prstGeom prst="rect">
            <a:avLst/>
          </a:prstGeom>
          <a:noFill/>
          <a:ln w="9525">
            <a:noFill/>
            <a:miter lim="800000"/>
            <a:headEnd/>
            <a:tailEnd/>
          </a:ln>
          <a:effectLst/>
        </p:spPr>
        <p:txBody>
          <a:bodyPr wrap="none" anchor="ctr"/>
          <a:lstStyle/>
          <a:p>
            <a:pPr algn="ctr"/>
            <a:r>
              <a:rPr lang="en-US" altLang="ja-JP" sz="2000" i="1" baseline="0" dirty="0">
                <a:ea typeface="MeiryoKe_PGothic" pitchFamily="50" charset="-128"/>
              </a:rPr>
              <a:t>o</a:t>
            </a:r>
            <a:r>
              <a:rPr lang="en-US" altLang="ja-JP" sz="2000" baseline="-25000" dirty="0">
                <a:ea typeface="MeiryoKe_PGothic" pitchFamily="50" charset="-128"/>
              </a:rPr>
              <a:t>2</a:t>
            </a:r>
            <a:r>
              <a:rPr lang="en-US" altLang="ja-JP" sz="2000" baseline="0" dirty="0">
                <a:ea typeface="MeiryoKe_PGothic" pitchFamily="50" charset="-128"/>
              </a:rPr>
              <a:t> = </a:t>
            </a:r>
            <a:r>
              <a:rPr lang="en-US" altLang="ja-JP" sz="2000" i="1" spc="-300" baseline="0" dirty="0">
                <a:ea typeface="MeiryoKe_PGothic" pitchFamily="50" charset="-128"/>
              </a:rPr>
              <a:t>i’</a:t>
            </a:r>
            <a:r>
              <a:rPr lang="en-US" altLang="ja-JP" sz="2000" spc="-300" baseline="-25000" dirty="0">
                <a:ea typeface="MeiryoKe_PGothic" pitchFamily="50" charset="-128"/>
              </a:rPr>
              <a:t>1</a:t>
            </a:r>
          </a:p>
        </p:txBody>
      </p:sp>
      <p:sp>
        <p:nvSpPr>
          <p:cNvPr id="44" name="Rectangle 121"/>
          <p:cNvSpPr>
            <a:spLocks noChangeArrowheads="1"/>
          </p:cNvSpPr>
          <p:nvPr/>
        </p:nvSpPr>
        <p:spPr bwMode="auto">
          <a:xfrm>
            <a:off x="6369306" y="4959248"/>
            <a:ext cx="719137" cy="360362"/>
          </a:xfrm>
          <a:prstGeom prst="rect">
            <a:avLst/>
          </a:prstGeom>
          <a:noFill/>
          <a:ln w="9525">
            <a:noFill/>
            <a:miter lim="800000"/>
            <a:headEnd/>
            <a:tailEnd/>
          </a:ln>
          <a:effectLst/>
        </p:spPr>
        <p:txBody>
          <a:bodyPr wrap="none" anchor="ctr"/>
          <a:lstStyle/>
          <a:p>
            <a:pPr algn="ctr"/>
            <a:r>
              <a:rPr lang="en-US" altLang="ja-JP" sz="2000" i="1" baseline="0" dirty="0">
                <a:ea typeface="MeiryoKe_PGothic" pitchFamily="50" charset="-128"/>
              </a:rPr>
              <a:t>o</a:t>
            </a:r>
            <a:r>
              <a:rPr lang="en-US" altLang="ja-JP" sz="2000" baseline="-25000" dirty="0">
                <a:ea typeface="MeiryoKe_PGothic" pitchFamily="50" charset="-128"/>
              </a:rPr>
              <a:t>3</a:t>
            </a:r>
            <a:r>
              <a:rPr lang="en-US" altLang="ja-JP" sz="2000" baseline="0" dirty="0">
                <a:ea typeface="MeiryoKe_PGothic" pitchFamily="50" charset="-128"/>
              </a:rPr>
              <a:t> = </a:t>
            </a:r>
            <a:r>
              <a:rPr kumimoji="0" lang="en-US" altLang="ja-JP" baseline="0" dirty="0">
                <a:ea typeface="MeiryoKe_PGothic" pitchFamily="50" charset="-128"/>
              </a:rPr>
              <a:t>1</a:t>
            </a:r>
            <a:endParaRPr lang="en-US" altLang="ja-JP" sz="2000" baseline="-25000" dirty="0">
              <a:ea typeface="MeiryoKe_PGothic" pitchFamily="50" charset="-128"/>
            </a:endParaRPr>
          </a:p>
        </p:txBody>
      </p:sp>
      <p:cxnSp>
        <p:nvCxnSpPr>
          <p:cNvPr id="45" name="AutoShape 122"/>
          <p:cNvCxnSpPr>
            <a:cxnSpLocks noChangeShapeType="1"/>
            <a:stCxn id="41" idx="0"/>
          </p:cNvCxnSpPr>
          <p:nvPr/>
        </p:nvCxnSpPr>
        <p:spPr bwMode="auto">
          <a:xfrm rot="16200000">
            <a:off x="2906175" y="3832916"/>
            <a:ext cx="630238" cy="1622425"/>
          </a:xfrm>
          <a:prstGeom prst="curvedConnector3">
            <a:avLst>
              <a:gd name="adj1" fmla="val 50125"/>
            </a:avLst>
          </a:prstGeom>
          <a:noFill/>
          <a:ln w="9525">
            <a:solidFill>
              <a:schemeClr val="tx1"/>
            </a:solidFill>
            <a:round/>
            <a:headEnd/>
            <a:tailEnd type="stealth" w="med" len="med"/>
          </a:ln>
          <a:effectLst/>
        </p:spPr>
      </p:cxnSp>
      <p:cxnSp>
        <p:nvCxnSpPr>
          <p:cNvPr id="46" name="AutoShape 123"/>
          <p:cNvCxnSpPr>
            <a:cxnSpLocks noChangeShapeType="1"/>
            <a:stCxn id="42" idx="0"/>
          </p:cNvCxnSpPr>
          <p:nvPr/>
        </p:nvCxnSpPr>
        <p:spPr bwMode="auto">
          <a:xfrm rot="16200000">
            <a:off x="3805493" y="4373460"/>
            <a:ext cx="630238" cy="541338"/>
          </a:xfrm>
          <a:prstGeom prst="curvedConnector3">
            <a:avLst>
              <a:gd name="adj1" fmla="val 50125"/>
            </a:avLst>
          </a:prstGeom>
          <a:noFill/>
          <a:ln w="9525">
            <a:solidFill>
              <a:schemeClr val="tx1"/>
            </a:solidFill>
            <a:round/>
            <a:headEnd/>
            <a:tailEnd type="stealth" w="med" len="med"/>
          </a:ln>
          <a:effectLst/>
        </p:spPr>
      </p:cxnSp>
      <p:cxnSp>
        <p:nvCxnSpPr>
          <p:cNvPr id="47" name="AutoShape 124"/>
          <p:cNvCxnSpPr>
            <a:cxnSpLocks noChangeShapeType="1"/>
            <a:stCxn id="43" idx="0"/>
          </p:cNvCxnSpPr>
          <p:nvPr/>
        </p:nvCxnSpPr>
        <p:spPr bwMode="auto">
          <a:xfrm rot="5400000" flipH="1">
            <a:off x="4705606" y="4375047"/>
            <a:ext cx="630238" cy="538163"/>
          </a:xfrm>
          <a:prstGeom prst="curvedConnector3">
            <a:avLst>
              <a:gd name="adj1" fmla="val 50125"/>
            </a:avLst>
          </a:prstGeom>
          <a:noFill/>
          <a:ln w="9525">
            <a:solidFill>
              <a:schemeClr val="tx1"/>
            </a:solidFill>
            <a:round/>
            <a:headEnd/>
            <a:tailEnd type="stealth" w="med" len="med"/>
          </a:ln>
          <a:effectLst/>
        </p:spPr>
      </p:cxnSp>
      <p:cxnSp>
        <p:nvCxnSpPr>
          <p:cNvPr id="48" name="AutoShape 125"/>
          <p:cNvCxnSpPr>
            <a:cxnSpLocks noChangeShapeType="1"/>
            <a:stCxn id="44" idx="0"/>
          </p:cNvCxnSpPr>
          <p:nvPr/>
        </p:nvCxnSpPr>
        <p:spPr bwMode="auto">
          <a:xfrm rot="5400000" flipH="1">
            <a:off x="5605718" y="3835298"/>
            <a:ext cx="630238" cy="1617662"/>
          </a:xfrm>
          <a:prstGeom prst="curvedConnector3">
            <a:avLst>
              <a:gd name="adj1" fmla="val 50125"/>
            </a:avLst>
          </a:prstGeom>
          <a:noFill/>
          <a:ln w="9525">
            <a:solidFill>
              <a:schemeClr val="tx1"/>
            </a:solidFill>
            <a:round/>
            <a:headEnd/>
            <a:tailEnd type="stealth" w="med" len="med"/>
          </a:ln>
          <a:effectLst/>
        </p:spPr>
      </p:cxnSp>
      <p:sp>
        <p:nvSpPr>
          <p:cNvPr id="49" name="Rectangle 130"/>
          <p:cNvSpPr>
            <a:spLocks noChangeArrowheads="1"/>
          </p:cNvSpPr>
          <p:nvPr/>
        </p:nvSpPr>
        <p:spPr bwMode="auto">
          <a:xfrm>
            <a:off x="2037004" y="5513299"/>
            <a:ext cx="720725" cy="719138"/>
          </a:xfrm>
          <a:prstGeom prst="rect">
            <a:avLst/>
          </a:prstGeom>
          <a:noFill/>
          <a:ln w="12700">
            <a:solidFill>
              <a:schemeClr val="accent5"/>
            </a:solidFill>
            <a:prstDash val="dash"/>
            <a:miter lim="800000"/>
            <a:headEnd/>
            <a:tailEnd/>
          </a:ln>
          <a:effectLst/>
        </p:spPr>
        <p:txBody>
          <a:bodyPr wrap="none" anchor="ctr"/>
          <a:lstStyle/>
          <a:p>
            <a:endParaRPr lang="ja-JP" altLang="en-US" dirty="0">
              <a:ea typeface="MeiryoKe_PGothic" pitchFamily="50" charset="-128"/>
            </a:endParaRPr>
          </a:p>
        </p:txBody>
      </p:sp>
      <p:sp>
        <p:nvSpPr>
          <p:cNvPr id="50" name="Rectangle 131"/>
          <p:cNvSpPr>
            <a:spLocks noChangeArrowheads="1"/>
          </p:cNvSpPr>
          <p:nvPr/>
        </p:nvSpPr>
        <p:spPr bwMode="auto">
          <a:xfrm>
            <a:off x="3484812" y="5513299"/>
            <a:ext cx="720725" cy="719138"/>
          </a:xfrm>
          <a:prstGeom prst="rect">
            <a:avLst/>
          </a:prstGeom>
          <a:noFill/>
          <a:ln w="12700">
            <a:solidFill>
              <a:schemeClr val="accent3"/>
            </a:solidFill>
            <a:prstDash val="dash"/>
            <a:miter lim="800000"/>
            <a:headEnd/>
            <a:tailEnd/>
          </a:ln>
          <a:effectLst/>
        </p:spPr>
        <p:txBody>
          <a:bodyPr wrap="none" anchor="ctr"/>
          <a:lstStyle/>
          <a:p>
            <a:endParaRPr lang="ja-JP" altLang="en-US" dirty="0">
              <a:ea typeface="MeiryoKe_PGothic" pitchFamily="50" charset="-128"/>
            </a:endParaRPr>
          </a:p>
        </p:txBody>
      </p:sp>
      <p:sp>
        <p:nvSpPr>
          <p:cNvPr id="51" name="Rectangle 132"/>
          <p:cNvSpPr>
            <a:spLocks noChangeArrowheads="1"/>
          </p:cNvSpPr>
          <p:nvPr/>
        </p:nvSpPr>
        <p:spPr bwMode="auto">
          <a:xfrm>
            <a:off x="4932620" y="5513299"/>
            <a:ext cx="720725" cy="719138"/>
          </a:xfrm>
          <a:prstGeom prst="rect">
            <a:avLst/>
          </a:prstGeom>
          <a:noFill/>
          <a:ln w="12700">
            <a:solidFill>
              <a:schemeClr val="accent6"/>
            </a:solidFill>
            <a:prstDash val="dash"/>
            <a:miter lim="800000"/>
            <a:headEnd/>
            <a:tailEnd/>
          </a:ln>
          <a:effectLst/>
        </p:spPr>
        <p:txBody>
          <a:bodyPr wrap="none" anchor="ctr"/>
          <a:lstStyle/>
          <a:p>
            <a:endParaRPr lang="ja-JP" altLang="en-US" dirty="0">
              <a:ea typeface="MeiryoKe_PGothic" pitchFamily="50" charset="-128"/>
            </a:endParaRPr>
          </a:p>
        </p:txBody>
      </p:sp>
      <p:sp>
        <p:nvSpPr>
          <p:cNvPr id="52" name="Rectangle 133"/>
          <p:cNvSpPr>
            <a:spLocks noChangeArrowheads="1"/>
          </p:cNvSpPr>
          <p:nvPr/>
        </p:nvSpPr>
        <p:spPr bwMode="auto">
          <a:xfrm>
            <a:off x="6380428" y="5513299"/>
            <a:ext cx="720725" cy="719138"/>
          </a:xfrm>
          <a:prstGeom prst="rect">
            <a:avLst/>
          </a:prstGeom>
          <a:noFill/>
          <a:ln w="12700">
            <a:solidFill>
              <a:schemeClr val="accent4"/>
            </a:solidFill>
            <a:prstDash val="dash"/>
            <a:miter lim="800000"/>
            <a:headEnd/>
            <a:tailEnd/>
          </a:ln>
          <a:effectLst/>
        </p:spPr>
        <p:txBody>
          <a:bodyPr wrap="none" anchor="ctr"/>
          <a:lstStyle/>
          <a:p>
            <a:endParaRPr lang="ja-JP" altLang="en-US" dirty="0">
              <a:ea typeface="MeiryoKe_PGothic" pitchFamily="50" charset="-128"/>
            </a:endParaRPr>
          </a:p>
        </p:txBody>
      </p:sp>
      <p:sp>
        <p:nvSpPr>
          <p:cNvPr id="53" name="Rectangle 134"/>
          <p:cNvSpPr>
            <a:spLocks noChangeArrowheads="1"/>
          </p:cNvSpPr>
          <p:nvPr/>
        </p:nvSpPr>
        <p:spPr bwMode="auto">
          <a:xfrm>
            <a:off x="2037004" y="5513299"/>
            <a:ext cx="360363" cy="719138"/>
          </a:xfrm>
          <a:prstGeom prst="rect">
            <a:avLst/>
          </a:prstGeom>
          <a:noFill/>
          <a:ln w="9525">
            <a:noFill/>
            <a:miter lim="800000"/>
            <a:headEnd/>
            <a:tailEnd/>
          </a:ln>
          <a:effectLst/>
        </p:spPr>
        <p:txBody>
          <a:bodyPr wrap="none" anchor="ctr"/>
          <a:lstStyle/>
          <a:p>
            <a:pPr algn="ctr"/>
            <a:r>
              <a:rPr lang="en-US" altLang="ja-JP" sz="2000" baseline="0" dirty="0">
                <a:ea typeface="MeiryoKe_PGothic" pitchFamily="50" charset="-128"/>
              </a:rPr>
              <a:t>0</a:t>
            </a:r>
          </a:p>
        </p:txBody>
      </p:sp>
      <p:sp>
        <p:nvSpPr>
          <p:cNvPr id="54" name="Rectangle 135"/>
          <p:cNvSpPr>
            <a:spLocks noChangeArrowheads="1"/>
          </p:cNvSpPr>
          <p:nvPr/>
        </p:nvSpPr>
        <p:spPr bwMode="auto">
          <a:xfrm>
            <a:off x="6380428" y="5513299"/>
            <a:ext cx="360363" cy="719138"/>
          </a:xfrm>
          <a:prstGeom prst="rect">
            <a:avLst/>
          </a:prstGeom>
          <a:noFill/>
          <a:ln w="9525">
            <a:noFill/>
            <a:miter lim="800000"/>
            <a:headEnd/>
            <a:tailEnd/>
          </a:ln>
          <a:effectLst/>
        </p:spPr>
        <p:txBody>
          <a:bodyPr wrap="none" anchor="ctr"/>
          <a:lstStyle/>
          <a:p>
            <a:pPr algn="ctr"/>
            <a:r>
              <a:rPr lang="en-US" altLang="ja-JP" sz="2000" baseline="0" dirty="0">
                <a:ea typeface="MeiryoKe_PGothic" pitchFamily="50" charset="-128"/>
              </a:rPr>
              <a:t>1</a:t>
            </a:r>
          </a:p>
        </p:txBody>
      </p:sp>
      <p:sp>
        <p:nvSpPr>
          <p:cNvPr id="55" name="Line 136"/>
          <p:cNvSpPr>
            <a:spLocks noChangeShapeType="1"/>
          </p:cNvSpPr>
          <p:nvPr/>
        </p:nvSpPr>
        <p:spPr bwMode="auto">
          <a:xfrm>
            <a:off x="2398956" y="5875251"/>
            <a:ext cx="3603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6" name="Line 137"/>
          <p:cNvSpPr>
            <a:spLocks noChangeShapeType="1"/>
          </p:cNvSpPr>
          <p:nvPr/>
        </p:nvSpPr>
        <p:spPr bwMode="auto">
          <a:xfrm>
            <a:off x="6742380" y="5875251"/>
            <a:ext cx="3603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7" name="Line 138"/>
          <p:cNvSpPr>
            <a:spLocks noChangeShapeType="1"/>
          </p:cNvSpPr>
          <p:nvPr/>
        </p:nvSpPr>
        <p:spPr bwMode="auto">
          <a:xfrm>
            <a:off x="3484812" y="5875251"/>
            <a:ext cx="71913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8" name="Line 139"/>
          <p:cNvSpPr>
            <a:spLocks noChangeShapeType="1"/>
          </p:cNvSpPr>
          <p:nvPr/>
        </p:nvSpPr>
        <p:spPr bwMode="auto">
          <a:xfrm>
            <a:off x="4932620" y="5875251"/>
            <a:ext cx="719137"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59" name="Picture 140" descr="NOT"/>
          <p:cNvPicPr>
            <a:picLocks noChangeAspect="1" noChangeArrowheads="1"/>
          </p:cNvPicPr>
          <p:nvPr/>
        </p:nvPicPr>
        <p:blipFill>
          <a:blip r:embed="rId3" cstate="print"/>
          <a:srcRect/>
          <a:stretch>
            <a:fillRect/>
          </a:stretch>
        </p:blipFill>
        <p:spPr bwMode="auto">
          <a:xfrm>
            <a:off x="5023108" y="5603787"/>
            <a:ext cx="538163" cy="539750"/>
          </a:xfrm>
          <a:prstGeom prst="rect">
            <a:avLst/>
          </a:prstGeom>
          <a:noFill/>
        </p:spPr>
      </p:pic>
      <p:pic>
        <p:nvPicPr>
          <p:cNvPr id="60" name="Picture 141" descr="BUF"/>
          <p:cNvPicPr>
            <a:picLocks noChangeAspect="1" noChangeArrowheads="1"/>
          </p:cNvPicPr>
          <p:nvPr/>
        </p:nvPicPr>
        <p:blipFill>
          <a:blip r:embed="rId4" cstate="print"/>
          <a:srcRect/>
          <a:stretch>
            <a:fillRect/>
          </a:stretch>
        </p:blipFill>
        <p:spPr bwMode="auto">
          <a:xfrm>
            <a:off x="3575300" y="5603787"/>
            <a:ext cx="538163" cy="539750"/>
          </a:xfrm>
          <a:prstGeom prst="rect">
            <a:avLst/>
          </a:prstGeom>
          <a:noFill/>
        </p:spPr>
      </p:pic>
      <p:cxnSp>
        <p:nvCxnSpPr>
          <p:cNvPr id="61" name="直線コネクタ 60"/>
          <p:cNvCxnSpPr/>
          <p:nvPr/>
        </p:nvCxnSpPr>
        <p:spPr bwMode="auto">
          <a:xfrm>
            <a:off x="1856028"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2" name="直線コネクタ 61"/>
          <p:cNvCxnSpPr/>
          <p:nvPr/>
        </p:nvCxnSpPr>
        <p:spPr bwMode="auto">
          <a:xfrm>
            <a:off x="2760908"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3" name="直線コネクタ 62"/>
          <p:cNvCxnSpPr/>
          <p:nvPr/>
        </p:nvCxnSpPr>
        <p:spPr bwMode="auto">
          <a:xfrm>
            <a:off x="3303836"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4" name="直線コネクタ 63"/>
          <p:cNvCxnSpPr/>
          <p:nvPr/>
        </p:nvCxnSpPr>
        <p:spPr bwMode="auto">
          <a:xfrm>
            <a:off x="4208716"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5" name="直線コネクタ 64"/>
          <p:cNvCxnSpPr/>
          <p:nvPr/>
        </p:nvCxnSpPr>
        <p:spPr bwMode="auto">
          <a:xfrm>
            <a:off x="4751644"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6" name="直線コネクタ 65"/>
          <p:cNvCxnSpPr/>
          <p:nvPr/>
        </p:nvCxnSpPr>
        <p:spPr bwMode="auto">
          <a:xfrm>
            <a:off x="5656524"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7" name="直線コネクタ 66"/>
          <p:cNvCxnSpPr/>
          <p:nvPr/>
        </p:nvCxnSpPr>
        <p:spPr bwMode="auto">
          <a:xfrm>
            <a:off x="6199452" y="5875251"/>
            <a:ext cx="180976" cy="1588"/>
          </a:xfrm>
          <a:prstGeom prst="line">
            <a:avLst/>
          </a:prstGeom>
          <a:noFill/>
          <a:ln w="9525" cap="flat" cmpd="sng" algn="ctr">
            <a:solidFill>
              <a:schemeClr val="tx1"/>
            </a:solidFill>
            <a:prstDash val="solid"/>
            <a:round/>
            <a:headEnd type="none" w="med" len="med"/>
            <a:tailEnd type="none" w="med" len="med"/>
          </a:ln>
          <a:effectLst/>
        </p:spPr>
      </p:cxnSp>
      <p:cxnSp>
        <p:nvCxnSpPr>
          <p:cNvPr id="68" name="直線コネクタ 67"/>
          <p:cNvCxnSpPr/>
          <p:nvPr/>
        </p:nvCxnSpPr>
        <p:spPr bwMode="auto">
          <a:xfrm>
            <a:off x="7104332" y="5875251"/>
            <a:ext cx="180976" cy="1588"/>
          </a:xfrm>
          <a:prstGeom prst="line">
            <a:avLst/>
          </a:prstGeom>
          <a:noFill/>
          <a:ln w="9525" cap="flat" cmpd="sng" algn="ctr">
            <a:solidFill>
              <a:schemeClr val="tx1"/>
            </a:solidFill>
            <a:prstDash val="solid"/>
            <a:round/>
            <a:headEnd type="none" w="med" len="med"/>
            <a:tailEnd type="none" w="med" len="med"/>
          </a:ln>
          <a:effectLst/>
        </p:spPr>
      </p:cxnSp>
      <p:sp>
        <p:nvSpPr>
          <p:cNvPr id="3" name="Rectangle 224">
            <a:extLst>
              <a:ext uri="{FF2B5EF4-FFF2-40B4-BE49-F238E27FC236}">
                <a16:creationId xmlns:a16="http://schemas.microsoft.com/office/drawing/2014/main" id="{0893AF11-6919-6A2E-C0B0-F2AB36D0058A}"/>
              </a:ext>
            </a:extLst>
          </p:cNvPr>
          <p:cNvSpPr txBox="1">
            <a:spLocks noChangeArrowheads="1"/>
          </p:cNvSpPr>
          <p:nvPr/>
        </p:nvSpPr>
        <p:spPr bwMode="auto">
          <a:xfrm>
            <a:off x="5112006" y="2708992"/>
            <a:ext cx="3960044" cy="19800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90000"/>
              <a:buFont typeface="Wingdings" panose="05000000000000000000" pitchFamily="2" charset="2"/>
              <a:buChar char="l"/>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lumMod val="60000"/>
                  <a:lumOff val="40000"/>
                </a:schemeClr>
              </a:buClr>
              <a:buSzPct val="7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300"/>
              </a:spcBef>
              <a:spcAft>
                <a:spcPts val="100"/>
              </a:spcAft>
              <a:buClr>
                <a:schemeClr val="accent4">
                  <a:lumMod val="60000"/>
                  <a:lumOff val="40000"/>
                </a:schemeClr>
              </a:buClr>
              <a:buSzPct val="6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lumMod val="60000"/>
                  <a:lumOff val="40000"/>
                </a:schemeClr>
              </a:buClr>
              <a:buSzPct val="8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5pPr>
            <a:lvl6pPr marL="18859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6pPr>
            <a:lvl7pPr marL="22288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7pPr>
            <a:lvl8pPr marL="25717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8pPr>
            <a:lvl9pPr marL="29146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9pPr>
          </a:lstStyle>
          <a:p>
            <a:pPr lvl="1"/>
            <a:r>
              <a:rPr kumimoji="0" lang="en-US" altLang="ja-JP" sz="1400" b="0" i="1" u="none" strike="noStrike" cap="none" normalizeH="0" baseline="0" dirty="0">
                <a:ln>
                  <a:noFill/>
                </a:ln>
                <a:solidFill>
                  <a:schemeClr val="tx1"/>
                </a:solidFill>
                <a:effectLst/>
                <a:latin typeface="+mn-ea"/>
              </a:rPr>
              <a:t>i</a:t>
            </a:r>
            <a:r>
              <a:rPr kumimoji="0" lang="en-US" altLang="ja-JP" sz="1400" b="0" i="0" u="none" strike="noStrike" cap="none" normalizeH="0" baseline="-25000" dirty="0">
                <a:ln>
                  <a:noFill/>
                </a:ln>
                <a:solidFill>
                  <a:schemeClr val="tx1"/>
                </a:solidFill>
                <a:effectLst/>
                <a:latin typeface="+mn-ea"/>
              </a:rPr>
              <a:t>1 </a:t>
            </a:r>
            <a:r>
              <a:rPr kumimoji="0" lang="en-US" altLang="ja-JP" sz="1400" b="0" u="none" strike="noStrike" cap="none" normalizeH="0" baseline="0" dirty="0">
                <a:ln>
                  <a:noFill/>
                </a:ln>
                <a:solidFill>
                  <a:schemeClr val="tx1"/>
                </a:solidFill>
                <a:effectLst/>
                <a:latin typeface="+mn-ea"/>
              </a:rPr>
              <a:t>=0 or 1 </a:t>
            </a:r>
            <a:r>
              <a:rPr kumimoji="0" lang="ja-JP" altLang="en-US" sz="1400" b="0" u="none" strike="noStrike" cap="none" normalizeH="0" baseline="0" dirty="0">
                <a:ln>
                  <a:noFill/>
                </a:ln>
                <a:solidFill>
                  <a:schemeClr val="tx1"/>
                </a:solidFill>
                <a:effectLst/>
                <a:latin typeface="+mn-ea"/>
              </a:rPr>
              <a:t>の入力に対して</a:t>
            </a:r>
            <a:br>
              <a:rPr kumimoji="0" lang="en-US" altLang="ja-JP" sz="1400" b="0" u="none" strike="noStrike" cap="none" normalizeH="0" baseline="0" dirty="0">
                <a:ln>
                  <a:noFill/>
                </a:ln>
                <a:solidFill>
                  <a:schemeClr val="tx1"/>
                </a:solidFill>
                <a:effectLst/>
                <a:latin typeface="+mn-ea"/>
              </a:rPr>
            </a:br>
            <a:r>
              <a:rPr kumimoji="0" lang="ja-JP" altLang="en-US" sz="1400" dirty="0">
                <a:solidFill>
                  <a:schemeClr val="tx1"/>
                </a:solidFill>
                <a:latin typeface="+mn-ea"/>
              </a:rPr>
              <a:t>４</a:t>
            </a:r>
            <a:r>
              <a:rPr kumimoji="0" lang="ja-JP" altLang="en-US" sz="1400" b="0" u="none" strike="noStrike" cap="none" normalizeH="0" baseline="0" dirty="0">
                <a:ln>
                  <a:noFill/>
                </a:ln>
                <a:solidFill>
                  <a:schemeClr val="tx1"/>
                </a:solidFill>
                <a:effectLst/>
                <a:latin typeface="+mn-ea"/>
              </a:rPr>
              <a:t>通りの論理関数があり得る </a:t>
            </a:r>
            <a:endParaRPr kumimoji="0" lang="en-US" altLang="ja-JP" sz="1400" b="0" u="none" strike="noStrike" cap="none" normalizeH="0" baseline="0" dirty="0">
              <a:ln>
                <a:noFill/>
              </a:ln>
              <a:solidFill>
                <a:schemeClr val="tx1"/>
              </a:solidFill>
              <a:effectLst/>
              <a:latin typeface="+mn-ea"/>
            </a:endParaRPr>
          </a:p>
          <a:p>
            <a:pPr lvl="1"/>
            <a:r>
              <a:rPr kumimoji="0" lang="ja-JP" altLang="en-US" sz="1400" dirty="0">
                <a:solidFill>
                  <a:schemeClr val="tx1"/>
                </a:solidFill>
                <a:latin typeface="+mn-ea"/>
              </a:rPr>
              <a:t>４つとも </a:t>
            </a:r>
            <a:r>
              <a:rPr kumimoji="0" lang="en-US" altLang="ja-JP" sz="1400" dirty="0">
                <a:solidFill>
                  <a:schemeClr val="tx1"/>
                </a:solidFill>
                <a:latin typeface="+mn-ea"/>
              </a:rPr>
              <a:t>NOT </a:t>
            </a:r>
            <a:r>
              <a:rPr kumimoji="0" lang="ja-JP" altLang="en-US" sz="1400" dirty="0">
                <a:solidFill>
                  <a:schemeClr val="tx1"/>
                </a:solidFill>
                <a:latin typeface="+mn-ea"/>
              </a:rPr>
              <a:t>と数字直結で作れる</a:t>
            </a:r>
            <a:endParaRPr lang="en-US" altLang="ja-JP" sz="1400" baseline="0" dirty="0">
              <a:latin typeface="+mn-ea"/>
            </a:endParaRPr>
          </a:p>
        </p:txBody>
      </p:sp>
    </p:spTree>
    <p:extLst>
      <p:ext uri="{BB962C8B-B14F-4D97-AF65-F5344CB8AC3E}">
        <p14:creationId xmlns:p14="http://schemas.microsoft.com/office/powerpoint/2010/main" val="3340717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663" name="Rectangle 223"/>
          <p:cNvSpPr>
            <a:spLocks noGrp="1" noChangeArrowheads="1"/>
          </p:cNvSpPr>
          <p:nvPr>
            <p:ph type="title"/>
          </p:nvPr>
        </p:nvSpPr>
        <p:spPr/>
        <p:txBody>
          <a:bodyPr/>
          <a:lstStyle/>
          <a:p>
            <a:r>
              <a:rPr lang="ja-JP" altLang="en-US"/>
              <a:t>完全性の証明 </a:t>
            </a:r>
            <a:r>
              <a:rPr lang="en-US" altLang="ja-JP"/>
              <a:t>{AND, OR, NOT}</a:t>
            </a:r>
          </a:p>
        </p:txBody>
      </p:sp>
      <p:sp>
        <p:nvSpPr>
          <p:cNvPr id="445664" name="Rectangle 224"/>
          <p:cNvSpPr>
            <a:spLocks noGrp="1" noChangeArrowheads="1"/>
          </p:cNvSpPr>
          <p:nvPr>
            <p:ph idx="4294967295"/>
          </p:nvPr>
        </p:nvSpPr>
        <p:spPr>
          <a:xfrm>
            <a:off x="251952" y="908972"/>
            <a:ext cx="8641751" cy="1620018"/>
          </a:xfrm>
          <a:prstGeom prst="rect">
            <a:avLst/>
          </a:prstGeom>
        </p:spPr>
        <p:txBody>
          <a:bodyPr/>
          <a:lstStyle/>
          <a:p>
            <a:pPr marL="381000" indent="-381000"/>
            <a:r>
              <a:rPr lang="ja-JP" altLang="en-US" sz="1800" dirty="0"/>
              <a:t>数学的帰納法：</a:t>
            </a:r>
          </a:p>
          <a:p>
            <a:pPr marL="838200" lvl="1" indent="-381000">
              <a:buFont typeface="Wingdings" pitchFamily="2" charset="2"/>
              <a:buAutoNum type="arabicPeriod"/>
            </a:pPr>
            <a:r>
              <a:rPr lang="en-US" altLang="ja-JP" sz="1800" dirty="0">
                <a:solidFill>
                  <a:schemeClr val="bg1">
                    <a:lumMod val="65000"/>
                  </a:schemeClr>
                </a:solidFill>
              </a:rPr>
              <a:t>1</a:t>
            </a:r>
            <a:r>
              <a:rPr lang="ja-JP" altLang="en-US" sz="1800" dirty="0">
                <a:solidFill>
                  <a:schemeClr val="bg1">
                    <a:lumMod val="65000"/>
                  </a:schemeClr>
                </a:solidFill>
              </a:rPr>
              <a:t>入力の論理関数は </a:t>
            </a:r>
            <a:r>
              <a:rPr lang="en-US" altLang="ja-JP" sz="1800" dirty="0">
                <a:solidFill>
                  <a:schemeClr val="bg1">
                    <a:lumMod val="65000"/>
                  </a:schemeClr>
                </a:solidFill>
              </a:rPr>
              <a:t>{AND, OR, NOT} </a:t>
            </a:r>
            <a:r>
              <a:rPr lang="ja-JP" altLang="en-US" sz="1800" dirty="0">
                <a:solidFill>
                  <a:schemeClr val="bg1">
                    <a:lumMod val="65000"/>
                  </a:schemeClr>
                </a:solidFill>
              </a:rPr>
              <a:t>の組合せで表現できる</a:t>
            </a:r>
            <a:endParaRPr lang="en-US" altLang="ja-JP" sz="1800" dirty="0">
              <a:solidFill>
                <a:schemeClr val="bg1">
                  <a:lumMod val="65000"/>
                </a:schemeClr>
              </a:solidFill>
            </a:endParaRPr>
          </a:p>
          <a:p>
            <a:pPr marL="838200" lvl="1" indent="-381000">
              <a:buFont typeface="Wingdings" pitchFamily="2" charset="2"/>
              <a:buAutoNum type="arabicPeriod"/>
            </a:pPr>
            <a:r>
              <a:rPr lang="ja-JP" altLang="en-US" sz="1800" dirty="0"/>
              <a:t> </a:t>
            </a:r>
            <a:r>
              <a:rPr lang="en-US" altLang="ja-JP" sz="1800" i="1" dirty="0">
                <a:latin typeface="Times New Roman" pitchFamily="18" charset="0"/>
              </a:rPr>
              <a:t>n</a:t>
            </a:r>
            <a:r>
              <a:rPr lang="en-US" altLang="ja-JP" sz="1800" dirty="0"/>
              <a:t> </a:t>
            </a:r>
            <a:r>
              <a:rPr lang="ja-JP" altLang="en-US" sz="1800" dirty="0"/>
              <a:t>入力の関数を </a:t>
            </a:r>
            <a:r>
              <a:rPr lang="en-US" altLang="ja-JP" sz="1800" dirty="0"/>
              <a:t>{AND, OR, NOT} </a:t>
            </a:r>
            <a:r>
              <a:rPr lang="ja-JP" altLang="en-US" sz="1800" dirty="0"/>
              <a:t>の組合せで表現できたと仮定して，</a:t>
            </a:r>
            <a:br>
              <a:rPr lang="en-US" altLang="ja-JP" sz="1800" dirty="0"/>
            </a:br>
            <a:r>
              <a:rPr lang="en-US" altLang="ja-JP" sz="1800" dirty="0">
                <a:latin typeface="Times New Roman" pitchFamily="18" charset="0"/>
              </a:rPr>
              <a:t>(</a:t>
            </a:r>
            <a:r>
              <a:rPr lang="en-US" altLang="ja-JP" sz="1800" i="1" dirty="0">
                <a:latin typeface="Times New Roman" pitchFamily="18" charset="0"/>
              </a:rPr>
              <a:t>n</a:t>
            </a:r>
            <a:r>
              <a:rPr lang="en-US" altLang="ja-JP" sz="1800" dirty="0">
                <a:latin typeface="Times New Roman" pitchFamily="18" charset="0"/>
              </a:rPr>
              <a:t> + 1)</a:t>
            </a:r>
            <a:r>
              <a:rPr lang="en-US" altLang="ja-JP" sz="1800" dirty="0"/>
              <a:t> </a:t>
            </a:r>
            <a:r>
              <a:rPr lang="ja-JP" altLang="en-US" sz="1800" dirty="0"/>
              <a:t>入力の関数が表現できることをいう</a:t>
            </a:r>
            <a:endParaRPr lang="en-US" altLang="ja-JP" sz="1800" dirty="0"/>
          </a:p>
        </p:txBody>
      </p:sp>
      <p:graphicFrame>
        <p:nvGraphicFramePr>
          <p:cNvPr id="6" name="Group 153"/>
          <p:cNvGraphicFramePr>
            <a:graphicFrameLocks/>
          </p:cNvGraphicFramePr>
          <p:nvPr/>
        </p:nvGraphicFramePr>
        <p:xfrm>
          <a:off x="791958" y="2528990"/>
          <a:ext cx="2699750" cy="3414461"/>
        </p:xfrm>
        <a:graphic>
          <a:graphicData uri="http://schemas.openxmlformats.org/drawingml/2006/table">
            <a:tbl>
              <a:tblPr/>
              <a:tblGrid>
                <a:gridCol w="53975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32000">
                  <a:extLst>
                    <a:ext uri="{9D8B030D-6E8A-4147-A177-3AD203B41FA5}">
                      <a16:colId xmlns:a16="http://schemas.microsoft.com/office/drawing/2014/main" val="20004"/>
                    </a:ext>
                  </a:extLst>
                </a:gridCol>
                <a:gridCol w="432000">
                  <a:extLst>
                    <a:ext uri="{9D8B030D-6E8A-4147-A177-3AD203B41FA5}">
                      <a16:colId xmlns:a16="http://schemas.microsoft.com/office/drawing/2014/main" val="20005"/>
                    </a:ext>
                  </a:extLst>
                </a:gridCol>
              </a:tblGrid>
              <a:tr h="542925">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n</a:t>
                      </a:r>
                      <a:r>
                        <a:rPr kumimoji="0" lang="en-US" altLang="ja-JP" sz="2000" b="0" i="0"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cap="flat">
                      <a:noFill/>
                    </a:lnL>
                    <a:lnR w="63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1" u="none" strike="noStrike" cap="none" normalizeH="0" baseline="-25000" dirty="0">
                          <a:ln>
                            <a:noFill/>
                          </a:ln>
                          <a:solidFill>
                            <a:schemeClr val="tx1"/>
                          </a:solidFill>
                          <a:effectLst/>
                          <a:latin typeface="Times New Roman" pitchFamily="18" charset="0"/>
                          <a:ea typeface="MeiryoKe_PGothic" pitchFamily="50" charset="-128"/>
                        </a:rPr>
                        <a:t>n</a:t>
                      </a:r>
                    </a:p>
                  </a:txBody>
                  <a:tcPr anchor="ctr" horzOverflow="overflow">
                    <a:lnL w="635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0" u="none" strike="noStrike" cap="none" normalizeH="0" baseline="-25000" dirty="0">
                          <a:ln>
                            <a:noFill/>
                          </a:ln>
                          <a:solidFill>
                            <a:schemeClr val="tx1"/>
                          </a:solidFill>
                          <a:effectLst/>
                          <a:latin typeface="Times New Roman" pitchFamily="18" charset="0"/>
                          <a:ea typeface="MeiryoKe_PGothic" pitchFamily="50" charset="-128"/>
                        </a:rPr>
                        <a:t>2</a:t>
                      </a:r>
                    </a:p>
                  </a:txBody>
                  <a:tcPr anchor="ctr" horzOverflow="overflow">
                    <a:lnL cap="flat">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i</a:t>
                      </a:r>
                      <a:r>
                        <a:rPr kumimoji="0" lang="en-US" altLang="ja-JP" sz="2000" b="0" i="0" u="none" strike="noStrike" cap="none" normalizeH="0" baseline="-2500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o</a:t>
                      </a:r>
                      <a:endParaRPr kumimoji="0" lang="en-US" altLang="ja-JP" sz="2000" b="0" i="0" u="none" strike="noStrike" cap="none" normalizeH="0" baseline="-2500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125">
                <a:tc rowSpan="4">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solidFill>
                      <a:schemeClr val="accent5">
                        <a:alpha val="50000"/>
                      </a:schemeClr>
                    </a:solidFill>
                  </a:tcPr>
                </a:tc>
                <a:extLst>
                  <a:ext uri="{0D108BD9-81ED-4DB2-BD59-A6C34878D82A}">
                    <a16:rowId xmlns:a16="http://schemas.microsoft.com/office/drawing/2014/main" val="10001"/>
                  </a:ext>
                </a:extLst>
              </a:tr>
              <a:tr h="365125">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5">
                        <a:alpha val="50000"/>
                      </a:schemeClr>
                    </a:solidFill>
                  </a:tcPr>
                </a:tc>
                <a:extLst>
                  <a:ext uri="{0D108BD9-81ED-4DB2-BD59-A6C34878D82A}">
                    <a16:rowId xmlns:a16="http://schemas.microsoft.com/office/drawing/2014/main" val="10002"/>
                  </a:ext>
                </a:extLst>
              </a:tr>
              <a:tr h="344488">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cap="flat">
                      <a:noFill/>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5">
                        <a:alpha val="50000"/>
                      </a:schemeClr>
                    </a:solidFill>
                  </a:tcPr>
                </a:tc>
                <a:extLst>
                  <a:ext uri="{0D108BD9-81ED-4DB2-BD59-A6C34878D82A}">
                    <a16:rowId xmlns:a16="http://schemas.microsoft.com/office/drawing/2014/main" val="10003"/>
                  </a:ext>
                </a:extLst>
              </a:tr>
              <a:tr h="363538">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accent5">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accent5">
                        <a:alpha val="50000"/>
                      </a:schemeClr>
                    </a:solidFill>
                  </a:tcPr>
                </a:tc>
                <a:extLst>
                  <a:ext uri="{0D108BD9-81ED-4DB2-BD59-A6C34878D82A}">
                    <a16:rowId xmlns:a16="http://schemas.microsoft.com/office/drawing/2014/main" val="10004"/>
                  </a:ext>
                </a:extLst>
              </a:tr>
              <a:tr h="363538">
                <a:tc rowSpan="4">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6">
                        <a:alpha val="50000"/>
                      </a:schemeClr>
                    </a:solidFill>
                  </a:tcPr>
                </a:tc>
                <a:extLst>
                  <a:ext uri="{0D108BD9-81ED-4DB2-BD59-A6C34878D82A}">
                    <a16:rowId xmlns:a16="http://schemas.microsoft.com/office/drawing/2014/main" val="10005"/>
                  </a:ext>
                </a:extLst>
              </a:tr>
              <a:tr h="366713">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6">
                        <a:alpha val="50000"/>
                      </a:schemeClr>
                    </a:solidFill>
                  </a:tcPr>
                </a:tc>
                <a:extLst>
                  <a:ext uri="{0D108BD9-81ED-4DB2-BD59-A6C34878D82A}">
                    <a16:rowId xmlns:a16="http://schemas.microsoft.com/office/drawing/2014/main" val="10006"/>
                  </a:ext>
                </a:extLst>
              </a:tr>
              <a:tr h="344488">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cap="flat">
                      <a:noFill/>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vert="eaVert" anchor="b"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solidFill>
                      <a:schemeClr val="accent6">
                        <a:alpha val="50000"/>
                      </a:schemeClr>
                    </a:solidFill>
                  </a:tcPr>
                </a:tc>
                <a:extLst>
                  <a:ext uri="{0D108BD9-81ED-4DB2-BD59-A6C34878D82A}">
                    <a16:rowId xmlns:a16="http://schemas.microsoft.com/office/drawing/2014/main" val="10007"/>
                  </a:ext>
                </a:extLst>
              </a:tr>
              <a:tr h="266700">
                <a:tc vMerge="1">
                  <a:txBody>
                    <a:bodyPr/>
                    <a:lstStyle/>
                    <a:p>
                      <a:endParaRPr kumimoji="1" lang="ja-JP" altLang="en-US"/>
                    </a:p>
                  </a:txBody>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alpha val="50000"/>
                      </a:schemeClr>
                    </a:solid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endParaRPr kumimoji="0" lang="ja-JP" altLang="ja-JP" sz="1600" b="0" i="0" u="none" strike="noStrike" cap="none" normalizeH="0" baseline="0" dirty="0">
                        <a:ln>
                          <a:noFill/>
                        </a:ln>
                        <a:solidFill>
                          <a:schemeClr val="tx1"/>
                        </a:solidFill>
                        <a:effectLst/>
                        <a:latin typeface="Times New Roman" pitchFamily="18" charset="0"/>
                        <a:ea typeface="MeiryoKe_PGothic" pitchFamily="50" charset="-128"/>
                      </a:endParaRP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6">
                        <a:alpha val="50000"/>
                      </a:schemeClr>
                    </a:solidFill>
                  </a:tcPr>
                </a:tc>
                <a:extLst>
                  <a:ext uri="{0D108BD9-81ED-4DB2-BD59-A6C34878D82A}">
                    <a16:rowId xmlns:a16="http://schemas.microsoft.com/office/drawing/2014/main" val="10008"/>
                  </a:ext>
                </a:extLst>
              </a:tr>
            </a:tbl>
          </a:graphicData>
        </a:graphic>
      </p:graphicFrame>
      <p:sp>
        <p:nvSpPr>
          <p:cNvPr id="7" name="Text Box 143"/>
          <p:cNvSpPr txBox="1">
            <a:spLocks noChangeArrowheads="1"/>
          </p:cNvSpPr>
          <p:nvPr/>
        </p:nvSpPr>
        <p:spPr bwMode="auto">
          <a:xfrm>
            <a:off x="5248875" y="2708633"/>
            <a:ext cx="3575050" cy="719138"/>
          </a:xfrm>
          <a:prstGeom prst="rect">
            <a:avLst/>
          </a:prstGeom>
          <a:noFill/>
          <a:ln w="9525">
            <a:noFill/>
            <a:miter lim="800000"/>
            <a:headEnd/>
            <a:tailEnd/>
          </a:ln>
          <a:effectLst/>
        </p:spPr>
        <p:txBody>
          <a:bodyPr wrap="none" anchor="ctr"/>
          <a:lstStyle/>
          <a:p>
            <a:pPr algn="ctr"/>
            <a:r>
              <a:rPr lang="en-US" altLang="ja-JP" sz="2800" i="1" baseline="0" dirty="0">
                <a:latin typeface="+mn-ea"/>
              </a:rPr>
              <a:t>f</a:t>
            </a:r>
            <a:r>
              <a:rPr lang="en-US" altLang="ja-JP" sz="2800" baseline="0" dirty="0">
                <a:latin typeface="+mn-ea"/>
              </a:rPr>
              <a:t> = </a:t>
            </a:r>
            <a:r>
              <a:rPr lang="en-US" altLang="ja-JP" sz="2800" i="1" spc="-300" baseline="0" dirty="0">
                <a:latin typeface="+mn-ea"/>
              </a:rPr>
              <a:t>i’</a:t>
            </a:r>
            <a:r>
              <a:rPr lang="en-US" altLang="ja-JP" sz="2800" i="1" spc="-300" baseline="-25000" dirty="0">
                <a:latin typeface="+mn-ea"/>
              </a:rPr>
              <a:t>n</a:t>
            </a:r>
            <a:r>
              <a:rPr lang="en-US" altLang="ja-JP" sz="2800" spc="-300" baseline="-25000" dirty="0">
                <a:latin typeface="+mn-ea"/>
              </a:rPr>
              <a:t>+1</a:t>
            </a:r>
            <a:r>
              <a:rPr kumimoji="0" lang="en-US" altLang="ja-JP" sz="2000" b="1" baseline="0" dirty="0">
                <a:latin typeface="+mn-ea"/>
              </a:rPr>
              <a:t>∙ </a:t>
            </a:r>
            <a:r>
              <a:rPr lang="en-US" altLang="ja-JP" sz="2800" i="1" spc="-150" baseline="0" dirty="0">
                <a:solidFill>
                  <a:schemeClr val="accent5"/>
                </a:solidFill>
                <a:latin typeface="+mn-ea"/>
              </a:rPr>
              <a:t>f</a:t>
            </a:r>
            <a:r>
              <a:rPr lang="en-US" altLang="ja-JP" sz="2800" i="1" spc="-150" baseline="-25000" dirty="0">
                <a:solidFill>
                  <a:schemeClr val="accent5"/>
                </a:solidFill>
                <a:latin typeface="+mn-ea"/>
              </a:rPr>
              <a:t>n</a:t>
            </a:r>
            <a:r>
              <a:rPr lang="en-US" altLang="ja-JP" sz="2800" spc="-150" baseline="30000" dirty="0">
                <a:solidFill>
                  <a:schemeClr val="accent5"/>
                </a:solidFill>
                <a:latin typeface="+mn-ea"/>
              </a:rPr>
              <a:t>0</a:t>
            </a:r>
            <a:r>
              <a:rPr lang="en-US" altLang="ja-JP" sz="2800" baseline="0" dirty="0">
                <a:latin typeface="+mn-ea"/>
              </a:rPr>
              <a:t> + </a:t>
            </a:r>
            <a:r>
              <a:rPr lang="en-US" altLang="ja-JP" sz="2800" i="1" baseline="0" dirty="0">
                <a:latin typeface="+mn-ea"/>
              </a:rPr>
              <a:t>i</a:t>
            </a:r>
            <a:r>
              <a:rPr lang="en-US" altLang="ja-JP" sz="2800" i="1" baseline="-25000" dirty="0">
                <a:latin typeface="+mn-ea"/>
              </a:rPr>
              <a:t>n</a:t>
            </a:r>
            <a:r>
              <a:rPr lang="en-US" altLang="ja-JP" sz="2800" baseline="-25000" dirty="0">
                <a:latin typeface="+mn-ea"/>
              </a:rPr>
              <a:t>+1</a:t>
            </a:r>
            <a:r>
              <a:rPr kumimoji="0" lang="en-US" altLang="ja-JP" sz="2000" b="1" baseline="0" dirty="0">
                <a:latin typeface="+mn-ea"/>
              </a:rPr>
              <a:t>∙ </a:t>
            </a:r>
            <a:r>
              <a:rPr lang="en-US" altLang="ja-JP" sz="2800" i="1" spc="-150" baseline="0" dirty="0">
                <a:solidFill>
                  <a:schemeClr val="accent6"/>
                </a:solidFill>
                <a:latin typeface="+mn-ea"/>
              </a:rPr>
              <a:t>f</a:t>
            </a:r>
            <a:r>
              <a:rPr lang="en-US" altLang="ja-JP" sz="2800" i="1" spc="-150" baseline="-25000" dirty="0">
                <a:solidFill>
                  <a:schemeClr val="accent6"/>
                </a:solidFill>
                <a:latin typeface="+mn-ea"/>
              </a:rPr>
              <a:t>n</a:t>
            </a:r>
            <a:r>
              <a:rPr lang="en-US" altLang="ja-JP" sz="2800" spc="-150" baseline="30000" dirty="0">
                <a:solidFill>
                  <a:schemeClr val="accent6"/>
                </a:solidFill>
                <a:latin typeface="+mn-ea"/>
              </a:rPr>
              <a:t>1</a:t>
            </a:r>
          </a:p>
        </p:txBody>
      </p:sp>
      <p:sp>
        <p:nvSpPr>
          <p:cNvPr id="8" name="Rectangle 144"/>
          <p:cNvSpPr>
            <a:spLocks noChangeArrowheads="1"/>
          </p:cNvSpPr>
          <p:nvPr/>
        </p:nvSpPr>
        <p:spPr bwMode="auto">
          <a:xfrm>
            <a:off x="5292008" y="3399825"/>
            <a:ext cx="719137" cy="720725"/>
          </a:xfrm>
          <a:prstGeom prst="rect">
            <a:avLst/>
          </a:prstGeom>
          <a:solidFill>
            <a:schemeClr val="accent5">
              <a:alpha val="50000"/>
            </a:schemeClr>
          </a:solidFill>
          <a:ln w="28575">
            <a:solidFill>
              <a:schemeClr val="tx1"/>
            </a:solidFill>
            <a:miter lim="800000"/>
            <a:headEnd/>
            <a:tailEnd/>
          </a:ln>
          <a:effectLst/>
        </p:spPr>
        <p:txBody>
          <a:bodyPr wrap="none" anchor="ctr"/>
          <a:lstStyle/>
          <a:p>
            <a:pPr algn="ctr"/>
            <a:r>
              <a:rPr lang="en-US" altLang="ja-JP" sz="2400" i="1" spc="-150" baseline="0" dirty="0">
                <a:ea typeface="MeiryoKe_PGothic" pitchFamily="50" charset="-128"/>
              </a:rPr>
              <a:t>f</a:t>
            </a:r>
            <a:r>
              <a:rPr lang="en-US" altLang="ja-JP" sz="2400" i="1" spc="-150" baseline="-25000" dirty="0">
                <a:ea typeface="MeiryoKe_PGothic" pitchFamily="50" charset="-128"/>
              </a:rPr>
              <a:t>n</a:t>
            </a:r>
            <a:r>
              <a:rPr lang="en-US" altLang="ja-JP" sz="2400" spc="-150" baseline="30000" dirty="0">
                <a:ea typeface="MeiryoKe_PGothic" pitchFamily="50" charset="-128"/>
              </a:rPr>
              <a:t>0</a:t>
            </a:r>
          </a:p>
        </p:txBody>
      </p:sp>
      <p:sp>
        <p:nvSpPr>
          <p:cNvPr id="9" name="Rectangle 145"/>
          <p:cNvSpPr>
            <a:spLocks noChangeArrowheads="1"/>
          </p:cNvSpPr>
          <p:nvPr/>
        </p:nvSpPr>
        <p:spPr bwMode="auto">
          <a:xfrm>
            <a:off x="5292008" y="4841275"/>
            <a:ext cx="720725" cy="719138"/>
          </a:xfrm>
          <a:prstGeom prst="rect">
            <a:avLst/>
          </a:prstGeom>
          <a:solidFill>
            <a:schemeClr val="accent6">
              <a:alpha val="50000"/>
            </a:schemeClr>
          </a:solidFill>
          <a:ln w="28575">
            <a:solidFill>
              <a:schemeClr val="tx1"/>
            </a:solidFill>
            <a:miter lim="800000"/>
            <a:headEnd/>
            <a:tailEnd/>
          </a:ln>
          <a:effectLst/>
        </p:spPr>
        <p:txBody>
          <a:bodyPr wrap="none" anchor="ctr"/>
          <a:lstStyle/>
          <a:p>
            <a:pPr algn="ctr"/>
            <a:r>
              <a:rPr lang="en-US" altLang="ja-JP" sz="2400" i="1" spc="-150" baseline="0" dirty="0">
                <a:ea typeface="MeiryoKe_PGothic" pitchFamily="50" charset="-128"/>
              </a:rPr>
              <a:t>f</a:t>
            </a:r>
            <a:r>
              <a:rPr lang="en-US" altLang="ja-JP" sz="2400" i="1" spc="-150" baseline="-25000" dirty="0">
                <a:ea typeface="MeiryoKe_PGothic" pitchFamily="50" charset="-128"/>
              </a:rPr>
              <a:t>n</a:t>
            </a:r>
            <a:r>
              <a:rPr lang="en-US" altLang="ja-JP" sz="2400" spc="-150" baseline="30000" dirty="0">
                <a:ea typeface="MeiryoKe_PGothic" pitchFamily="50" charset="-128"/>
              </a:rPr>
              <a:t>1</a:t>
            </a:r>
          </a:p>
        </p:txBody>
      </p:sp>
      <p:sp>
        <p:nvSpPr>
          <p:cNvPr id="10" name="Line 101"/>
          <p:cNvSpPr>
            <a:spLocks noChangeShapeType="1"/>
          </p:cNvSpPr>
          <p:nvPr/>
        </p:nvSpPr>
        <p:spPr bwMode="auto">
          <a:xfrm>
            <a:off x="8731818" y="4661251"/>
            <a:ext cx="36004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11" name="Picture 90" descr="AND"/>
          <p:cNvPicPr>
            <a:picLocks noChangeAspect="1" noChangeArrowheads="1"/>
          </p:cNvPicPr>
          <p:nvPr/>
        </p:nvPicPr>
        <p:blipFill>
          <a:blip r:embed="rId3" cstate="print"/>
          <a:srcRect/>
          <a:stretch>
            <a:fillRect/>
          </a:stretch>
        </p:blipFill>
        <p:spPr bwMode="auto">
          <a:xfrm>
            <a:off x="6831256" y="3583963"/>
            <a:ext cx="1079500" cy="720725"/>
          </a:xfrm>
          <a:prstGeom prst="rect">
            <a:avLst/>
          </a:prstGeom>
          <a:noFill/>
        </p:spPr>
      </p:pic>
      <p:pic>
        <p:nvPicPr>
          <p:cNvPr id="12" name="Picture 92" descr="AND"/>
          <p:cNvPicPr>
            <a:picLocks noChangeAspect="1" noChangeArrowheads="1"/>
          </p:cNvPicPr>
          <p:nvPr/>
        </p:nvPicPr>
        <p:blipFill>
          <a:blip r:embed="rId3" cstate="print"/>
          <a:srcRect/>
          <a:stretch>
            <a:fillRect/>
          </a:stretch>
        </p:blipFill>
        <p:spPr bwMode="auto">
          <a:xfrm>
            <a:off x="6842379" y="5030172"/>
            <a:ext cx="1079500" cy="720725"/>
          </a:xfrm>
          <a:prstGeom prst="rect">
            <a:avLst/>
          </a:prstGeom>
          <a:noFill/>
        </p:spPr>
      </p:pic>
      <p:sp>
        <p:nvSpPr>
          <p:cNvPr id="13" name="Line 93"/>
          <p:cNvSpPr>
            <a:spLocks noChangeShapeType="1"/>
          </p:cNvSpPr>
          <p:nvPr/>
        </p:nvSpPr>
        <p:spPr bwMode="auto">
          <a:xfrm>
            <a:off x="6012104" y="3761131"/>
            <a:ext cx="901695" cy="3808"/>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4" name="Line 94"/>
          <p:cNvSpPr>
            <a:spLocks noChangeShapeType="1"/>
          </p:cNvSpPr>
          <p:nvPr/>
        </p:nvSpPr>
        <p:spPr bwMode="auto">
          <a:xfrm>
            <a:off x="6012104" y="5201323"/>
            <a:ext cx="919474"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15" name="Freeform 95"/>
          <p:cNvSpPr>
            <a:spLocks/>
          </p:cNvSpPr>
          <p:nvPr/>
        </p:nvSpPr>
        <p:spPr bwMode="auto">
          <a:xfrm>
            <a:off x="6570916" y="4130060"/>
            <a:ext cx="360363" cy="1806591"/>
          </a:xfrm>
          <a:custGeom>
            <a:avLst/>
            <a:gdLst/>
            <a:ahLst/>
            <a:cxnLst>
              <a:cxn ang="0">
                <a:pos x="0" y="1248"/>
              </a:cxn>
              <a:cxn ang="0">
                <a:pos x="0" y="0"/>
              </a:cxn>
              <a:cxn ang="0">
                <a:pos x="453" y="0"/>
              </a:cxn>
            </a:cxnLst>
            <a:rect l="0" t="0" r="r" b="b"/>
            <a:pathLst>
              <a:path w="453" h="1248">
                <a:moveTo>
                  <a:pt x="0" y="1248"/>
                </a:moveTo>
                <a:lnTo>
                  <a:pt x="0" y="0"/>
                </a:lnTo>
                <a:lnTo>
                  <a:pt x="453" y="0"/>
                </a:lnTo>
              </a:path>
            </a:pathLst>
          </a:custGeom>
          <a:noFill/>
          <a:ln w="9525" cap="flat" cmpd="sng">
            <a:solidFill>
              <a:schemeClr val="tx1"/>
            </a:solidFill>
            <a:prstDash val="solid"/>
            <a:round/>
            <a:headEnd type="none" w="med" len="med"/>
            <a:tailEnd type="none" w="med" len="med"/>
          </a:ln>
          <a:effectLst/>
        </p:spPr>
        <p:txBody>
          <a:bodyPr/>
          <a:lstStyle/>
          <a:p>
            <a:endParaRPr lang="ja-JP" altLang="en-US" dirty="0">
              <a:ea typeface="MeiryoKe_PGothic" pitchFamily="50" charset="-128"/>
            </a:endParaRPr>
          </a:p>
        </p:txBody>
      </p:sp>
      <p:sp>
        <p:nvSpPr>
          <p:cNvPr id="16" name="Line 96"/>
          <p:cNvSpPr>
            <a:spLocks noChangeShapeType="1"/>
          </p:cNvSpPr>
          <p:nvPr/>
        </p:nvSpPr>
        <p:spPr bwMode="auto">
          <a:xfrm>
            <a:off x="6570916" y="5569922"/>
            <a:ext cx="360363" cy="1588"/>
          </a:xfrm>
          <a:prstGeom prst="line">
            <a:avLst/>
          </a:prstGeom>
          <a:noFill/>
          <a:ln w="9525">
            <a:solidFill>
              <a:schemeClr val="tx1"/>
            </a:solidFill>
            <a:round/>
            <a:headEnd type="oval" w="med" len="med"/>
            <a:tailEnd/>
          </a:ln>
          <a:effectLst/>
        </p:spPr>
        <p:txBody>
          <a:bodyPr/>
          <a:lstStyle/>
          <a:p>
            <a:endParaRPr lang="ja-JP" altLang="en-US" dirty="0">
              <a:ea typeface="MeiryoKe_PGothic" pitchFamily="50" charset="-128"/>
            </a:endParaRPr>
          </a:p>
        </p:txBody>
      </p:sp>
      <p:pic>
        <p:nvPicPr>
          <p:cNvPr id="17" name="Picture 91" descr="NOT"/>
          <p:cNvPicPr>
            <a:picLocks noChangeAspect="1" noChangeArrowheads="1"/>
          </p:cNvPicPr>
          <p:nvPr/>
        </p:nvPicPr>
        <p:blipFill>
          <a:blip r:embed="rId4" cstate="print"/>
          <a:srcRect/>
          <a:stretch>
            <a:fillRect/>
          </a:stretch>
        </p:blipFill>
        <p:spPr bwMode="auto">
          <a:xfrm rot="16200000">
            <a:off x="6213729" y="4307859"/>
            <a:ext cx="717550" cy="720725"/>
          </a:xfrm>
          <a:prstGeom prst="rect">
            <a:avLst/>
          </a:prstGeom>
          <a:noFill/>
        </p:spPr>
      </p:pic>
      <p:sp>
        <p:nvSpPr>
          <p:cNvPr id="18" name="Freeform 98"/>
          <p:cNvSpPr>
            <a:spLocks/>
          </p:cNvSpPr>
          <p:nvPr/>
        </p:nvSpPr>
        <p:spPr bwMode="auto">
          <a:xfrm>
            <a:off x="7652004" y="3950672"/>
            <a:ext cx="539750" cy="530555"/>
          </a:xfrm>
          <a:custGeom>
            <a:avLst/>
            <a:gdLst/>
            <a:ahLst/>
            <a:cxnLst>
              <a:cxn ang="0">
                <a:pos x="0" y="0"/>
              </a:cxn>
              <a:cxn ang="0">
                <a:pos x="227" y="0"/>
              </a:cxn>
              <a:cxn ang="0">
                <a:pos x="227" y="283"/>
              </a:cxn>
              <a:cxn ang="0">
                <a:pos x="453" y="283"/>
              </a:cxn>
            </a:cxnLst>
            <a:rect l="0" t="0" r="r" b="b"/>
            <a:pathLst>
              <a:path w="453" h="283">
                <a:moveTo>
                  <a:pt x="0" y="0"/>
                </a:moveTo>
                <a:lnTo>
                  <a:pt x="227" y="0"/>
                </a:lnTo>
                <a:lnTo>
                  <a:pt x="227" y="283"/>
                </a:lnTo>
                <a:lnTo>
                  <a:pt x="453" y="283"/>
                </a:lnTo>
              </a:path>
            </a:pathLst>
          </a:custGeom>
          <a:noFill/>
          <a:ln w="9525" cap="flat" cmpd="sng">
            <a:solidFill>
              <a:schemeClr val="tx1"/>
            </a:solidFill>
            <a:prstDash val="solid"/>
            <a:round/>
            <a:headEnd type="none" w="med" len="med"/>
            <a:tailEnd type="none" w="med" len="med"/>
          </a:ln>
          <a:effectLst/>
        </p:spPr>
        <p:txBody>
          <a:bodyPr/>
          <a:lstStyle/>
          <a:p>
            <a:endParaRPr lang="ja-JP" altLang="en-US" dirty="0">
              <a:ea typeface="MeiryoKe_PGothic" pitchFamily="50" charset="-128"/>
            </a:endParaRPr>
          </a:p>
        </p:txBody>
      </p:sp>
      <p:sp>
        <p:nvSpPr>
          <p:cNvPr id="19" name="Freeform 99"/>
          <p:cNvSpPr>
            <a:spLocks/>
          </p:cNvSpPr>
          <p:nvPr/>
        </p:nvSpPr>
        <p:spPr bwMode="auto">
          <a:xfrm flipV="1">
            <a:off x="7652004" y="4841275"/>
            <a:ext cx="539750" cy="547672"/>
          </a:xfrm>
          <a:custGeom>
            <a:avLst/>
            <a:gdLst/>
            <a:ahLst/>
            <a:cxnLst>
              <a:cxn ang="0">
                <a:pos x="0" y="0"/>
              </a:cxn>
              <a:cxn ang="0">
                <a:pos x="227" y="0"/>
              </a:cxn>
              <a:cxn ang="0">
                <a:pos x="227" y="283"/>
              </a:cxn>
              <a:cxn ang="0">
                <a:pos x="453" y="283"/>
              </a:cxn>
            </a:cxnLst>
            <a:rect l="0" t="0" r="r" b="b"/>
            <a:pathLst>
              <a:path w="453" h="283">
                <a:moveTo>
                  <a:pt x="0" y="0"/>
                </a:moveTo>
                <a:lnTo>
                  <a:pt x="227" y="0"/>
                </a:lnTo>
                <a:lnTo>
                  <a:pt x="227" y="283"/>
                </a:lnTo>
                <a:lnTo>
                  <a:pt x="453" y="283"/>
                </a:lnTo>
              </a:path>
            </a:pathLst>
          </a:custGeom>
          <a:noFill/>
          <a:ln w="9525" cap="flat" cmpd="sng">
            <a:solidFill>
              <a:schemeClr val="tx1"/>
            </a:solidFill>
            <a:prstDash val="solid"/>
            <a:round/>
            <a:headEnd type="none" w="med" len="med"/>
            <a:tailEnd type="none" w="med" len="med"/>
          </a:ln>
          <a:effectLst/>
        </p:spPr>
        <p:txBody>
          <a:bodyPr/>
          <a:lstStyle/>
          <a:p>
            <a:endParaRPr lang="ja-JP" altLang="en-US" dirty="0">
              <a:ea typeface="MeiryoKe_PGothic" pitchFamily="50" charset="-128"/>
            </a:endParaRPr>
          </a:p>
        </p:txBody>
      </p:sp>
      <p:pic>
        <p:nvPicPr>
          <p:cNvPr id="20" name="Picture 100" descr="OR"/>
          <p:cNvPicPr>
            <a:picLocks noChangeAspect="1" noChangeArrowheads="1"/>
          </p:cNvPicPr>
          <p:nvPr/>
        </p:nvPicPr>
        <p:blipFill>
          <a:blip r:embed="rId5" cstate="print"/>
          <a:srcRect/>
          <a:stretch>
            <a:fillRect/>
          </a:stretch>
        </p:blipFill>
        <p:spPr bwMode="auto">
          <a:xfrm>
            <a:off x="8011722" y="4301203"/>
            <a:ext cx="1079500" cy="717550"/>
          </a:xfrm>
          <a:prstGeom prst="rect">
            <a:avLst/>
          </a:prstGeom>
          <a:noFill/>
        </p:spPr>
      </p:pic>
      <p:sp>
        <p:nvSpPr>
          <p:cNvPr id="21" name="Rectangle 111"/>
          <p:cNvSpPr>
            <a:spLocks noChangeArrowheads="1"/>
          </p:cNvSpPr>
          <p:nvPr/>
        </p:nvSpPr>
        <p:spPr bwMode="auto">
          <a:xfrm>
            <a:off x="6148885" y="5588665"/>
            <a:ext cx="360362"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i</a:t>
            </a:r>
            <a:r>
              <a:rPr lang="en-US" altLang="ja-JP" sz="2000" i="1" baseline="-25000" dirty="0">
                <a:ea typeface="MeiryoKe_PGothic" pitchFamily="50" charset="-128"/>
              </a:rPr>
              <a:t>n</a:t>
            </a:r>
            <a:r>
              <a:rPr lang="en-US" altLang="ja-JP" sz="2000" baseline="-25000" dirty="0">
                <a:ea typeface="MeiryoKe_PGothic" pitchFamily="50" charset="-128"/>
                <a:cs typeface="Times New Roman" pitchFamily="18" charset="0"/>
              </a:rPr>
              <a:t>+</a:t>
            </a:r>
            <a:r>
              <a:rPr lang="en-US" altLang="ja-JP" sz="2000" baseline="-25000" dirty="0">
                <a:ea typeface="MeiryoKe_PGothic" pitchFamily="50" charset="-128"/>
              </a:rPr>
              <a:t>1</a:t>
            </a:r>
          </a:p>
        </p:txBody>
      </p:sp>
      <p:sp>
        <p:nvSpPr>
          <p:cNvPr id="22" name="Line 93"/>
          <p:cNvSpPr>
            <a:spLocks noChangeShapeType="1"/>
          </p:cNvSpPr>
          <p:nvPr/>
        </p:nvSpPr>
        <p:spPr bwMode="auto">
          <a:xfrm>
            <a:off x="4391888" y="3491095"/>
            <a:ext cx="901695" cy="3808"/>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3" name="Line 93"/>
          <p:cNvSpPr>
            <a:spLocks noChangeShapeType="1"/>
          </p:cNvSpPr>
          <p:nvPr/>
        </p:nvSpPr>
        <p:spPr bwMode="auto">
          <a:xfrm>
            <a:off x="4571913" y="3671119"/>
            <a:ext cx="720096"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4" name="Line 93"/>
          <p:cNvSpPr>
            <a:spLocks noChangeShapeType="1"/>
          </p:cNvSpPr>
          <p:nvPr/>
        </p:nvSpPr>
        <p:spPr bwMode="auto">
          <a:xfrm>
            <a:off x="4931961" y="4031167"/>
            <a:ext cx="36004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5" name="Line 93"/>
          <p:cNvSpPr>
            <a:spLocks noChangeShapeType="1"/>
          </p:cNvSpPr>
          <p:nvPr/>
        </p:nvSpPr>
        <p:spPr bwMode="auto">
          <a:xfrm>
            <a:off x="4391888" y="4931287"/>
            <a:ext cx="901695" cy="3808"/>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6" name="Line 93"/>
          <p:cNvSpPr>
            <a:spLocks noChangeShapeType="1"/>
          </p:cNvSpPr>
          <p:nvPr/>
        </p:nvSpPr>
        <p:spPr bwMode="auto">
          <a:xfrm>
            <a:off x="4571913" y="5111311"/>
            <a:ext cx="720096"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7" name="Line 93"/>
          <p:cNvSpPr>
            <a:spLocks noChangeShapeType="1"/>
          </p:cNvSpPr>
          <p:nvPr/>
        </p:nvSpPr>
        <p:spPr bwMode="auto">
          <a:xfrm>
            <a:off x="4931961" y="5471359"/>
            <a:ext cx="360048"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8" name="Line 93"/>
          <p:cNvSpPr>
            <a:spLocks noChangeShapeType="1"/>
          </p:cNvSpPr>
          <p:nvPr/>
        </p:nvSpPr>
        <p:spPr bwMode="auto">
          <a:xfrm flipV="1">
            <a:off x="4391889" y="3491095"/>
            <a:ext cx="0" cy="144019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29" name="Line 93"/>
          <p:cNvSpPr>
            <a:spLocks noChangeShapeType="1"/>
          </p:cNvSpPr>
          <p:nvPr/>
        </p:nvSpPr>
        <p:spPr bwMode="auto">
          <a:xfrm flipV="1">
            <a:off x="4571912" y="3671119"/>
            <a:ext cx="0" cy="144019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0" name="Line 93"/>
          <p:cNvSpPr>
            <a:spLocks noChangeShapeType="1"/>
          </p:cNvSpPr>
          <p:nvPr/>
        </p:nvSpPr>
        <p:spPr bwMode="auto">
          <a:xfrm flipV="1">
            <a:off x="4931960" y="4031167"/>
            <a:ext cx="0" cy="144019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1" name="Line 93"/>
          <p:cNvSpPr>
            <a:spLocks noChangeShapeType="1"/>
          </p:cNvSpPr>
          <p:nvPr/>
        </p:nvSpPr>
        <p:spPr bwMode="auto">
          <a:xfrm>
            <a:off x="3961182" y="4031167"/>
            <a:ext cx="430706" cy="0"/>
          </a:xfrm>
          <a:prstGeom prst="line">
            <a:avLst/>
          </a:prstGeom>
          <a:noFill/>
          <a:ln w="9525">
            <a:solidFill>
              <a:schemeClr val="tx1"/>
            </a:solidFill>
            <a:round/>
            <a:headEnd/>
            <a:tailEnd type="oval"/>
          </a:ln>
          <a:effectLst/>
        </p:spPr>
        <p:txBody>
          <a:bodyPr/>
          <a:lstStyle/>
          <a:p>
            <a:endParaRPr lang="ja-JP" altLang="en-US" dirty="0">
              <a:ea typeface="MeiryoKe_PGothic" pitchFamily="50" charset="-128"/>
            </a:endParaRPr>
          </a:p>
        </p:txBody>
      </p:sp>
      <p:sp>
        <p:nvSpPr>
          <p:cNvPr id="32" name="Line 93"/>
          <p:cNvSpPr>
            <a:spLocks noChangeShapeType="1"/>
          </p:cNvSpPr>
          <p:nvPr/>
        </p:nvSpPr>
        <p:spPr bwMode="auto">
          <a:xfrm>
            <a:off x="3961182" y="4211191"/>
            <a:ext cx="610730" cy="0"/>
          </a:xfrm>
          <a:prstGeom prst="line">
            <a:avLst/>
          </a:prstGeom>
          <a:noFill/>
          <a:ln w="9525">
            <a:solidFill>
              <a:schemeClr val="tx1"/>
            </a:solidFill>
            <a:round/>
            <a:headEnd/>
            <a:tailEnd type="oval"/>
          </a:ln>
          <a:effectLst/>
        </p:spPr>
        <p:txBody>
          <a:bodyPr/>
          <a:lstStyle/>
          <a:p>
            <a:endParaRPr lang="ja-JP" altLang="en-US" dirty="0">
              <a:ea typeface="MeiryoKe_PGothic" pitchFamily="50" charset="-128"/>
            </a:endParaRPr>
          </a:p>
        </p:txBody>
      </p:sp>
      <p:sp>
        <p:nvSpPr>
          <p:cNvPr id="33" name="Line 93"/>
          <p:cNvSpPr>
            <a:spLocks noChangeShapeType="1"/>
          </p:cNvSpPr>
          <p:nvPr/>
        </p:nvSpPr>
        <p:spPr bwMode="auto">
          <a:xfrm>
            <a:off x="3961182" y="4571239"/>
            <a:ext cx="970778" cy="0"/>
          </a:xfrm>
          <a:prstGeom prst="line">
            <a:avLst/>
          </a:prstGeom>
          <a:noFill/>
          <a:ln w="9525">
            <a:solidFill>
              <a:schemeClr val="tx1"/>
            </a:solidFill>
            <a:round/>
            <a:headEnd/>
            <a:tailEnd type="oval"/>
          </a:ln>
          <a:effectLst/>
        </p:spPr>
        <p:txBody>
          <a:bodyPr/>
          <a:lstStyle/>
          <a:p>
            <a:endParaRPr lang="ja-JP" altLang="en-US" dirty="0">
              <a:ea typeface="MeiryoKe_PGothic" pitchFamily="50" charset="-128"/>
            </a:endParaRPr>
          </a:p>
        </p:txBody>
      </p:sp>
      <p:sp>
        <p:nvSpPr>
          <p:cNvPr id="34" name="Rectangle 19"/>
          <p:cNvSpPr>
            <a:spLocks noChangeArrowheads="1"/>
          </p:cNvSpPr>
          <p:nvPr/>
        </p:nvSpPr>
        <p:spPr bwMode="auto">
          <a:xfrm>
            <a:off x="3601134" y="3671119"/>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i</a:t>
            </a:r>
            <a:r>
              <a:rPr lang="en-US" altLang="ja-JP" sz="2000" baseline="-25000" dirty="0">
                <a:ea typeface="MeiryoKe_PGothic" pitchFamily="50" charset="-128"/>
              </a:rPr>
              <a:t>1</a:t>
            </a:r>
          </a:p>
        </p:txBody>
      </p:sp>
      <p:sp>
        <p:nvSpPr>
          <p:cNvPr id="35" name="Rectangle 19"/>
          <p:cNvSpPr>
            <a:spLocks noChangeArrowheads="1"/>
          </p:cNvSpPr>
          <p:nvPr/>
        </p:nvSpPr>
        <p:spPr bwMode="auto">
          <a:xfrm>
            <a:off x="3601134" y="3941155"/>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i</a:t>
            </a:r>
            <a:r>
              <a:rPr lang="en-US" altLang="ja-JP" sz="2000" baseline="-25000" dirty="0">
                <a:ea typeface="MeiryoKe_PGothic" pitchFamily="50" charset="-128"/>
              </a:rPr>
              <a:t>2</a:t>
            </a:r>
          </a:p>
        </p:txBody>
      </p:sp>
      <p:sp>
        <p:nvSpPr>
          <p:cNvPr id="36" name="Rectangle 19"/>
          <p:cNvSpPr>
            <a:spLocks noChangeArrowheads="1"/>
          </p:cNvSpPr>
          <p:nvPr/>
        </p:nvSpPr>
        <p:spPr bwMode="auto">
          <a:xfrm>
            <a:off x="3601134" y="4481227"/>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i</a:t>
            </a:r>
            <a:r>
              <a:rPr lang="en-US" altLang="ja-JP" sz="2000" i="1" baseline="-25000" dirty="0">
                <a:ea typeface="MeiryoKe_PGothic" pitchFamily="50" charset="-128"/>
              </a:rPr>
              <a:t>n</a:t>
            </a:r>
          </a:p>
        </p:txBody>
      </p:sp>
      <p:sp>
        <p:nvSpPr>
          <p:cNvPr id="37" name="Rectangle 19"/>
          <p:cNvSpPr>
            <a:spLocks noChangeArrowheads="1"/>
          </p:cNvSpPr>
          <p:nvPr/>
        </p:nvSpPr>
        <p:spPr bwMode="auto">
          <a:xfrm>
            <a:off x="3691146" y="4211191"/>
            <a:ext cx="360363" cy="360363"/>
          </a:xfrm>
          <a:prstGeom prst="rect">
            <a:avLst/>
          </a:prstGeom>
          <a:noFill/>
          <a:ln w="28575">
            <a:noFill/>
            <a:miter lim="800000"/>
            <a:headEnd/>
            <a:tailEnd/>
          </a:ln>
          <a:effectLst/>
        </p:spPr>
        <p:txBody>
          <a:bodyPr vert="eaVert" wrap="none" anchor="ctr"/>
          <a:lstStyle/>
          <a:p>
            <a:pPr lvl="0" algn="r">
              <a:lnSpc>
                <a:spcPct val="120000"/>
              </a:lnSpc>
              <a:spcBef>
                <a:spcPct val="20000"/>
              </a:spcBef>
              <a:buClr>
                <a:srgbClr val="FF9999"/>
              </a:buClr>
            </a:pPr>
            <a:r>
              <a:rPr kumimoji="0" lang="en-US" altLang="ja-JP" sz="1600" baseline="0" dirty="0">
                <a:solidFill>
                  <a:srgbClr val="000000"/>
                </a:solidFill>
                <a:ea typeface="MeiryoKe_PGothic" pitchFamily="50" charset="-128"/>
              </a:rPr>
              <a:t>…</a:t>
            </a:r>
          </a:p>
        </p:txBody>
      </p:sp>
      <p:sp>
        <p:nvSpPr>
          <p:cNvPr id="38" name="Rectangle 19"/>
          <p:cNvSpPr>
            <a:spLocks noChangeArrowheads="1"/>
          </p:cNvSpPr>
          <p:nvPr/>
        </p:nvSpPr>
        <p:spPr bwMode="auto">
          <a:xfrm>
            <a:off x="4951314" y="3671119"/>
            <a:ext cx="360363" cy="360363"/>
          </a:xfrm>
          <a:prstGeom prst="rect">
            <a:avLst/>
          </a:prstGeom>
          <a:noFill/>
          <a:ln w="28575">
            <a:noFill/>
            <a:miter lim="800000"/>
            <a:headEnd/>
            <a:tailEnd/>
          </a:ln>
          <a:effectLst/>
        </p:spPr>
        <p:txBody>
          <a:bodyPr vert="eaVert" wrap="none" anchor="b"/>
          <a:lstStyle/>
          <a:p>
            <a:pPr lvl="0" algn="ctr">
              <a:lnSpc>
                <a:spcPct val="120000"/>
              </a:lnSpc>
              <a:spcBef>
                <a:spcPct val="20000"/>
              </a:spcBef>
              <a:buClr>
                <a:srgbClr val="FF9999"/>
              </a:buClr>
            </a:pPr>
            <a:r>
              <a:rPr kumimoji="0" lang="en-US" altLang="ja-JP" sz="1600" baseline="0" dirty="0">
                <a:solidFill>
                  <a:srgbClr val="000000"/>
                </a:solidFill>
                <a:ea typeface="MeiryoKe_PGothic" pitchFamily="50" charset="-128"/>
              </a:rPr>
              <a:t>…</a:t>
            </a:r>
          </a:p>
        </p:txBody>
      </p:sp>
      <p:sp>
        <p:nvSpPr>
          <p:cNvPr id="39" name="Rectangle 19"/>
          <p:cNvSpPr>
            <a:spLocks noChangeArrowheads="1"/>
          </p:cNvSpPr>
          <p:nvPr/>
        </p:nvSpPr>
        <p:spPr bwMode="auto">
          <a:xfrm>
            <a:off x="4951314" y="5111311"/>
            <a:ext cx="360363" cy="360363"/>
          </a:xfrm>
          <a:prstGeom prst="rect">
            <a:avLst/>
          </a:prstGeom>
          <a:noFill/>
          <a:ln w="28575">
            <a:noFill/>
            <a:miter lim="800000"/>
            <a:headEnd/>
            <a:tailEnd/>
          </a:ln>
          <a:effectLst/>
        </p:spPr>
        <p:txBody>
          <a:bodyPr vert="eaVert" wrap="none" anchor="b"/>
          <a:lstStyle/>
          <a:p>
            <a:pPr lvl="0" algn="ctr">
              <a:lnSpc>
                <a:spcPct val="120000"/>
              </a:lnSpc>
              <a:spcBef>
                <a:spcPct val="20000"/>
              </a:spcBef>
              <a:buClr>
                <a:srgbClr val="FF9999"/>
              </a:buClr>
            </a:pPr>
            <a:r>
              <a:rPr kumimoji="0" lang="en-US" altLang="ja-JP" sz="1600" baseline="0" dirty="0">
                <a:solidFill>
                  <a:srgbClr val="000000"/>
                </a:solidFill>
                <a:ea typeface="MeiryoKe_PGothic" pitchFamily="50" charset="-128"/>
              </a:rPr>
              <a:t>…</a:t>
            </a:r>
          </a:p>
        </p:txBody>
      </p:sp>
      <p:sp>
        <p:nvSpPr>
          <p:cNvPr id="2" name="Rectangle 224">
            <a:extLst>
              <a:ext uri="{FF2B5EF4-FFF2-40B4-BE49-F238E27FC236}">
                <a16:creationId xmlns:a16="http://schemas.microsoft.com/office/drawing/2014/main" id="{C4A19956-19E9-68F8-56A3-BC1416D4CEA0}"/>
              </a:ext>
            </a:extLst>
          </p:cNvPr>
          <p:cNvSpPr txBox="1">
            <a:spLocks noChangeArrowheads="1"/>
          </p:cNvSpPr>
          <p:nvPr/>
        </p:nvSpPr>
        <p:spPr bwMode="auto">
          <a:xfrm>
            <a:off x="971961" y="6039029"/>
            <a:ext cx="7740085" cy="7200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90000"/>
              <a:buFont typeface="Wingdings" panose="05000000000000000000" pitchFamily="2" charset="2"/>
              <a:buChar char="l"/>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lumMod val="60000"/>
                  <a:lumOff val="40000"/>
                </a:schemeClr>
              </a:buClr>
              <a:buSzPct val="7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300"/>
              </a:spcBef>
              <a:spcAft>
                <a:spcPts val="100"/>
              </a:spcAft>
              <a:buClr>
                <a:schemeClr val="accent4">
                  <a:lumMod val="60000"/>
                  <a:lumOff val="40000"/>
                </a:schemeClr>
              </a:buClr>
              <a:buSzPct val="6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lumMod val="60000"/>
                  <a:lumOff val="40000"/>
                </a:schemeClr>
              </a:buClr>
              <a:buSzPct val="8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5pPr>
            <a:lvl6pPr marL="18859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6pPr>
            <a:lvl7pPr marL="22288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7pPr>
            <a:lvl8pPr marL="25717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8pPr>
            <a:lvl9pPr marL="29146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9pPr>
          </a:lstStyle>
          <a:p>
            <a:pPr lvl="1"/>
            <a:r>
              <a:rPr lang="ja-JP" altLang="en-US" sz="1400" spc="-150" baseline="0" dirty="0">
                <a:latin typeface="+mn-ea"/>
                <a:ea typeface="+mn-ea"/>
              </a:rPr>
              <a:t>任意の論理関数 </a:t>
            </a:r>
            <a:r>
              <a:rPr lang="en-US" altLang="ja-JP" sz="1400" i="1" spc="-150" baseline="0" dirty="0">
                <a:solidFill>
                  <a:schemeClr val="accent5"/>
                </a:solidFill>
                <a:latin typeface="+mn-ea"/>
              </a:rPr>
              <a:t>f</a:t>
            </a:r>
            <a:r>
              <a:rPr lang="en-US" altLang="ja-JP" sz="1400" i="1" spc="-150" baseline="-25000" dirty="0">
                <a:solidFill>
                  <a:schemeClr val="accent5"/>
                </a:solidFill>
                <a:latin typeface="+mn-ea"/>
              </a:rPr>
              <a:t>n</a:t>
            </a:r>
            <a:r>
              <a:rPr lang="en-US" altLang="ja-JP" sz="1400" spc="-150" baseline="30000" dirty="0">
                <a:solidFill>
                  <a:schemeClr val="accent5"/>
                </a:solidFill>
                <a:latin typeface="+mn-ea"/>
              </a:rPr>
              <a:t>0  </a:t>
            </a:r>
            <a:r>
              <a:rPr lang="en-US" altLang="ja-JP" sz="1400" i="1" spc="-150" baseline="0" dirty="0">
                <a:solidFill>
                  <a:schemeClr val="accent6"/>
                </a:solidFill>
                <a:latin typeface="+mn-ea"/>
              </a:rPr>
              <a:t>f</a:t>
            </a:r>
            <a:r>
              <a:rPr lang="en-US" altLang="ja-JP" sz="1400" i="1" spc="-150" baseline="-25000" dirty="0">
                <a:solidFill>
                  <a:schemeClr val="accent6"/>
                </a:solidFill>
                <a:latin typeface="+mn-ea"/>
              </a:rPr>
              <a:t>n</a:t>
            </a:r>
            <a:r>
              <a:rPr lang="en-US" altLang="ja-JP" sz="1400" spc="-150" baseline="30000" dirty="0">
                <a:solidFill>
                  <a:schemeClr val="accent6"/>
                </a:solidFill>
                <a:latin typeface="+mn-ea"/>
              </a:rPr>
              <a:t>1 </a:t>
            </a:r>
            <a:r>
              <a:rPr lang="ja-JP" altLang="en-US" sz="1400" spc="-150" dirty="0">
                <a:solidFill>
                  <a:schemeClr val="accent6"/>
                </a:solidFill>
                <a:latin typeface="+mn-ea"/>
                <a:ea typeface="+mn-ea"/>
              </a:rPr>
              <a:t> </a:t>
            </a:r>
            <a:r>
              <a:rPr lang="ja-JP" altLang="en-US" sz="1400" spc="-150" baseline="0" dirty="0">
                <a:latin typeface="+mn-ea"/>
                <a:ea typeface="+mn-ea"/>
              </a:rPr>
              <a:t>が表現できるので，それらの結果を</a:t>
            </a:r>
            <a:r>
              <a:rPr lang="en-US" altLang="ja-JP" sz="1400" i="1" baseline="0" dirty="0">
                <a:latin typeface="+mn-ea"/>
              </a:rPr>
              <a:t>i</a:t>
            </a:r>
            <a:r>
              <a:rPr lang="en-US" altLang="ja-JP" sz="1400" i="1" baseline="-25000" dirty="0">
                <a:latin typeface="+mn-ea"/>
              </a:rPr>
              <a:t>n</a:t>
            </a:r>
            <a:r>
              <a:rPr lang="en-US" altLang="ja-JP" sz="1400" baseline="-25000" dirty="0">
                <a:latin typeface="+mn-ea"/>
              </a:rPr>
              <a:t>+1</a:t>
            </a:r>
            <a:r>
              <a:rPr lang="ja-JP" altLang="en-US" sz="1400" spc="-150" baseline="0" dirty="0">
                <a:latin typeface="+mn-ea"/>
                <a:ea typeface="+mn-ea"/>
              </a:rPr>
              <a:t>を使って選択</a:t>
            </a:r>
            <a:endParaRPr lang="en-US" altLang="ja-JP" sz="1400" spc="-150" baseline="0" dirty="0">
              <a:latin typeface="+mn-ea"/>
              <a:ea typeface="+mn-ea"/>
            </a:endParaRPr>
          </a:p>
          <a:p>
            <a:pPr lvl="1"/>
            <a:r>
              <a:rPr lang="ja-JP" altLang="en-US" sz="1400" baseline="0" dirty="0">
                <a:latin typeface="+mn-ea"/>
              </a:rPr>
              <a:t>この選択部分は </a:t>
            </a:r>
            <a:r>
              <a:rPr lang="en-US" altLang="ja-JP" sz="1400" baseline="0" dirty="0">
                <a:latin typeface="+mn-ea"/>
              </a:rPr>
              <a:t>AND/OR/NOT </a:t>
            </a:r>
            <a:r>
              <a:rPr lang="ja-JP" altLang="en-US" sz="1400" baseline="0" dirty="0">
                <a:latin typeface="+mn-ea"/>
              </a:rPr>
              <a:t>で作れる</a:t>
            </a:r>
            <a:endParaRPr lang="en-US" altLang="ja-JP" sz="1400" baseline="0" dirty="0">
              <a:latin typeface="+mn-ea"/>
            </a:endParaRPr>
          </a:p>
        </p:txBody>
      </p:sp>
    </p:spTree>
    <p:extLst>
      <p:ext uri="{BB962C8B-B14F-4D97-AF65-F5344CB8AC3E}">
        <p14:creationId xmlns:p14="http://schemas.microsoft.com/office/powerpoint/2010/main" val="1736265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a:xfrm>
            <a:off x="611956" y="1088974"/>
            <a:ext cx="8280092" cy="3510039"/>
          </a:xfrm>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XOR</a:t>
            </a:r>
            <a:r>
              <a:rPr lang="ja-JP" altLang="en-US" b="0" i="0" dirty="0">
                <a:solidFill>
                  <a:srgbClr val="000000"/>
                </a:solidFill>
                <a:effectLst/>
                <a:latin typeface="Meiryo" panose="020B0604030504040204" pitchFamily="50" charset="-128"/>
                <a:ea typeface="Meiryo" panose="020B0604030504040204" pitchFamily="50" charset="-128"/>
              </a:rPr>
              <a:t>の入出力例を教えて欲しいです。</a:t>
            </a:r>
            <a:endParaRPr kumimoji="1" lang="en-US" dirty="0"/>
          </a:p>
        </p:txBody>
      </p:sp>
      <p:graphicFrame>
        <p:nvGraphicFramePr>
          <p:cNvPr id="4" name="Group 383">
            <a:extLst>
              <a:ext uri="{FF2B5EF4-FFF2-40B4-BE49-F238E27FC236}">
                <a16:creationId xmlns:a16="http://schemas.microsoft.com/office/drawing/2014/main" id="{7A98757C-FFEF-AFCF-80E5-E5E799AFB4FE}"/>
              </a:ext>
            </a:extLst>
          </p:cNvPr>
          <p:cNvGraphicFramePr>
            <a:graphicFrameLocks/>
          </p:cNvGraphicFramePr>
          <p:nvPr>
            <p:extLst>
              <p:ext uri="{D42A27DB-BD31-4B8C-83A1-F6EECF244321}">
                <p14:modId xmlns:p14="http://schemas.microsoft.com/office/powerpoint/2010/main" val="4002102409"/>
              </p:ext>
            </p:extLst>
          </p:nvPr>
        </p:nvGraphicFramePr>
        <p:xfrm>
          <a:off x="3491988" y="3429000"/>
          <a:ext cx="1439862" cy="207169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1" u="none" strike="noStrike" cap="none" normalizeH="0" baseline="0" dirty="0">
                          <a:ln>
                            <a:noFill/>
                          </a:ln>
                          <a:solidFill>
                            <a:schemeClr val="tx1"/>
                          </a:solidFill>
                          <a:effectLst/>
                          <a:latin typeface="Times New Roman" pitchFamily="18" charset="0"/>
                          <a:ea typeface="MeiryoKe_PGothic" pitchFamily="50" charset="-128"/>
                        </a:rPr>
                        <a:t>z</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395196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あと、「マルチプレクサをカスケードする」という表現があったが、これはマルチプレクサを連結することなのかと疑問に思った。</a:t>
            </a:r>
            <a:endParaRPr kumimoji="1" lang="en-US" dirty="0"/>
          </a:p>
        </p:txBody>
      </p:sp>
    </p:spTree>
    <p:extLst>
      <p:ext uri="{BB962C8B-B14F-4D97-AF65-F5344CB8AC3E}">
        <p14:creationId xmlns:p14="http://schemas.microsoft.com/office/powerpoint/2010/main" val="4166176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Flip Flop</a:t>
            </a:r>
            <a:r>
              <a:rPr lang="ja-JP" altLang="en-US" b="0" i="0" dirty="0">
                <a:solidFill>
                  <a:srgbClr val="000000"/>
                </a:solidFill>
                <a:effectLst/>
                <a:latin typeface="Meiryo" panose="020B0604030504040204" pitchFamily="50" charset="-128"/>
                <a:ea typeface="Meiryo" panose="020B0604030504040204" pitchFamily="50" charset="-128"/>
              </a:rPr>
              <a:t>について、存在と役割は説明されたことがあったが、なぜこのネーミングなのかが気になっていたので、今回の授業を聞いて謎が解けた気がした。</a:t>
            </a:r>
            <a:endParaRPr kumimoji="1" lang="en-US" dirty="0"/>
          </a:p>
        </p:txBody>
      </p:sp>
    </p:spTree>
    <p:extLst>
      <p:ext uri="{BB962C8B-B14F-4D97-AF65-F5344CB8AC3E}">
        <p14:creationId xmlns:p14="http://schemas.microsoft.com/office/powerpoint/2010/main" val="38396831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FIRSTFOOOFO@ELLEIXSFUVW0Y5HA" val="4663"/>
</p:tagLst>
</file>

<file path=ppt/theme/theme1.xml><?xml version="1.0" encoding="utf-8"?>
<a:theme xmlns:a="http://schemas.openxmlformats.org/drawingml/2006/main" name="cerulean">
  <a:themeElements>
    <a:clrScheme name="ユーザー定義 1">
      <a:dk1>
        <a:sysClr val="windowText" lastClr="000000"/>
      </a:dk1>
      <a:lt1>
        <a:sysClr val="window" lastClr="FFFFFF"/>
      </a:lt1>
      <a:dk2>
        <a:srgbClr val="F4EB00"/>
      </a:dk2>
      <a:lt2>
        <a:srgbClr val="C4FF4A"/>
      </a:lt2>
      <a:accent1>
        <a:srgbClr val="4F81BD"/>
      </a:accent1>
      <a:accent2>
        <a:srgbClr val="C0504D"/>
      </a:accent2>
      <a:accent3>
        <a:srgbClr val="9BBB59"/>
      </a:accent3>
      <a:accent4>
        <a:srgbClr val="5C6994"/>
      </a:accent4>
      <a:accent5>
        <a:srgbClr val="328F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コーパス爆発の対策</Template>
  <TotalTime>0</TotalTime>
  <Words>6195</Words>
  <Application>Microsoft Office PowerPoint</Application>
  <PresentationFormat>画面に合わせる (4:3)</PresentationFormat>
  <Paragraphs>1167</Paragraphs>
  <Slides>99</Slides>
  <Notes>14</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99</vt:i4>
      </vt:variant>
    </vt:vector>
  </HeadingPairs>
  <TitlesOfParts>
    <vt:vector size="113" baseType="lpstr">
      <vt:lpstr>HG丸ｺﾞｼｯｸM-PRO</vt:lpstr>
      <vt:lpstr>MeiryoKe_PGothic</vt:lpstr>
      <vt:lpstr>メイリオ</vt:lpstr>
      <vt:lpstr>メイリオ</vt:lpstr>
      <vt:lpstr>Arial</vt:lpstr>
      <vt:lpstr>Arial Narrow</vt:lpstr>
      <vt:lpstr>Calibri</vt:lpstr>
      <vt:lpstr>Cambria Math</vt:lpstr>
      <vt:lpstr>Consolas</vt:lpstr>
      <vt:lpstr>Segoe UI</vt:lpstr>
      <vt:lpstr>Times New Roman</vt:lpstr>
      <vt:lpstr>Verdana</vt:lpstr>
      <vt:lpstr>Wingdings</vt:lpstr>
      <vt:lpstr>cerulean</vt:lpstr>
      <vt:lpstr>塩谷 亮太 (shioya@ci.i.u-tokyo.ac.jp) 東京大学大学院情報理工学系研究科 創造情報学専攻</vt:lpstr>
      <vt:lpstr>課題３の解説</vt:lpstr>
      <vt:lpstr>課題３</vt:lpstr>
      <vt:lpstr>課題３</vt:lpstr>
      <vt:lpstr>前回の振り返り</vt:lpstr>
      <vt:lpstr>２進数や１６進数による数値表現</vt:lpstr>
      <vt:lpstr>実際の命令セットの例</vt:lpstr>
      <vt:lpstr>RISC-V (32bit) のイメージ</vt:lpstr>
      <vt:lpstr>組み合わせ回路/順序回路</vt:lpstr>
      <vt:lpstr>論理回路の実現方法</vt:lpstr>
      <vt:lpstr>論理回路の作り方</vt:lpstr>
      <vt:lpstr>論理回路の作り方</vt:lpstr>
      <vt:lpstr>リレー（Relay）</vt:lpstr>
      <vt:lpstr>リレーの絵を回路記号に単純化</vt:lpstr>
      <vt:lpstr>VDD と GND</vt:lpstr>
      <vt:lpstr>電位と数値表現</vt:lpstr>
      <vt:lpstr>短絡（ショート）は起きない想定</vt:lpstr>
      <vt:lpstr>リレーを使って論理回路を作る</vt:lpstr>
      <vt:lpstr>N 型リレー</vt:lpstr>
      <vt:lpstr>N 型の動作</vt:lpstr>
      <vt:lpstr>N 型リレー</vt:lpstr>
      <vt:lpstr>P 型リレー</vt:lpstr>
      <vt:lpstr>P 型の動作</vt:lpstr>
      <vt:lpstr>P 型リレー</vt:lpstr>
      <vt:lpstr>P 型と N 型のまとめ</vt:lpstr>
      <vt:lpstr>P と N が，どっちかどっちだかわからない？</vt:lpstr>
      <vt:lpstr>NOT ゲート</vt:lpstr>
      <vt:lpstr>NOT ゲートの動作</vt:lpstr>
      <vt:lpstr>NAND ゲート</vt:lpstr>
      <vt:lpstr>NAND ゲート</vt:lpstr>
      <vt:lpstr>NAND ゲートの動作</vt:lpstr>
      <vt:lpstr>NOT と NAND から AND と OR を作る</vt:lpstr>
      <vt:lpstr>NAND が作れればそれだけでも良い</vt:lpstr>
      <vt:lpstr>リレーからコンピュータを作る</vt:lpstr>
      <vt:lpstr>リレーからコンピュータを作る</vt:lpstr>
      <vt:lpstr>リレーがあればプログラムが実行できる</vt:lpstr>
      <vt:lpstr>つまり，</vt:lpstr>
      <vt:lpstr>余談：いろいろなコンピュータ</vt:lpstr>
      <vt:lpstr>リレー式計算機 富士通 FACOM128B (1956)</vt:lpstr>
      <vt:lpstr>真空管（三極管）</vt:lpstr>
      <vt:lpstr>真空管の動作</vt:lpstr>
      <vt:lpstr>真空管</vt:lpstr>
      <vt:lpstr>レッドストーン回路</vt:lpstr>
      <vt:lpstr>レッドストーン回路</vt:lpstr>
      <vt:lpstr>入力で出力を制御出来ればコンピュータが作れる</vt:lpstr>
      <vt:lpstr>CMOS</vt:lpstr>
      <vt:lpstr>論理回路の作り方</vt:lpstr>
      <vt:lpstr>MOS FET</vt:lpstr>
      <vt:lpstr>MOS には NMOS と PMOS の２つがある</vt:lpstr>
      <vt:lpstr>N 型/P 型リレーとほぼ同じ動作</vt:lpstr>
      <vt:lpstr>CMOS: Complementary Metal–Oxide–Semiconductor</vt:lpstr>
      <vt:lpstr>NOT ゲート の例</vt:lpstr>
      <vt:lpstr>NOT ゲート の例</vt:lpstr>
      <vt:lpstr>NOT ゲート の例</vt:lpstr>
      <vt:lpstr>NAND の例</vt:lpstr>
      <vt:lpstr>CMOS による論理回路の実現のまとめ</vt:lpstr>
      <vt:lpstr>CMOS ゲートの等価回路</vt:lpstr>
      <vt:lpstr>CMOS ゲートの等価回路</vt:lpstr>
      <vt:lpstr>CMOS ゲートの遅延の実体</vt:lpstr>
      <vt:lpstr>実際には</vt:lpstr>
      <vt:lpstr>遅延の違い</vt:lpstr>
      <vt:lpstr>余談：DVFS (Dynamic Voltage Frequency Scaling)</vt:lpstr>
      <vt:lpstr>電圧と遅延</vt:lpstr>
      <vt:lpstr>消費エネルギー</vt:lpstr>
      <vt:lpstr>DVFS: Dynamic Voltage Frequency Scaling</vt:lpstr>
      <vt:lpstr>まとめ：一番下から積み上げて一番上までいけた 一番下がすげ変わっても，上は同様に作れる</vt:lpstr>
      <vt:lpstr>リレーや真空管と比較した CMOS の利点</vt:lpstr>
      <vt:lpstr>リレーや真空管と比較した CMOS の利点２</vt:lpstr>
      <vt:lpstr>まとめ</vt:lpstr>
      <vt:lpstr>課題 4</vt:lpstr>
      <vt:lpstr>提出方法</vt:lpstr>
      <vt:lpstr>付録</vt:lpstr>
      <vt:lpstr>実際の回路生成</vt:lpstr>
      <vt:lpstr>実際の回路生成</vt:lpstr>
      <vt:lpstr>スタンダード・セル</vt:lpstr>
      <vt:lpstr>フルカスタム・レイアウト</vt:lpstr>
      <vt:lpstr>3次元的な構造を考えながら，設計</vt:lpstr>
      <vt:lpstr>実際の設計データ</vt:lpstr>
      <vt:lpstr>実際の例：IBM POWER8 のチップ写真</vt:lpstr>
      <vt:lpstr>PowerPoint プレゼンテーション</vt:lpstr>
      <vt:lpstr>感想や質問</vt:lpstr>
      <vt:lpstr>質問や感想など</vt:lpstr>
      <vt:lpstr>質問や感想など</vt:lpstr>
      <vt:lpstr>たとえば４ビットのデータを考える</vt:lpstr>
      <vt:lpstr>質問や感想など</vt:lpstr>
      <vt:lpstr>質問や感想など</vt:lpstr>
      <vt:lpstr>質問や感想など</vt:lpstr>
      <vt:lpstr>質問や感想など</vt:lpstr>
      <vt:lpstr>質問や感想など</vt:lpstr>
      <vt:lpstr>C 言語のループ</vt:lpstr>
      <vt:lpstr>質問や感想など</vt:lpstr>
      <vt:lpstr>質問や感想など</vt:lpstr>
      <vt:lpstr>質問や感想など</vt:lpstr>
      <vt:lpstr>質問や感想など</vt:lpstr>
      <vt:lpstr>完全性の証明 {AND, OR, NOT}</vt:lpstr>
      <vt:lpstr>完全性の証明 {AND, OR, NOT}</vt:lpstr>
      <vt:lpstr>質問や感想など</vt:lpstr>
      <vt:lpstr>質問や感想など</vt:lpstr>
      <vt:lpstr>質問や感想など</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2023-04-04T03:22:42Z</dcterms:created>
  <dcterms:modified xsi:type="dcterms:W3CDTF">2024-05-28T05:26:53Z</dcterms:modified>
</cp:coreProperties>
</file>